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9" r:id="rId2"/>
    <p:sldId id="328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3A388"/>
    <a:srgbClr val="7AAC83"/>
    <a:srgbClr val="F2644C"/>
    <a:srgbClr val="0065B0"/>
    <a:srgbClr val="FF0505"/>
    <a:srgbClr val="EA0000"/>
    <a:srgbClr val="444444"/>
    <a:srgbClr val="0FCED3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 autoAdjust="0"/>
    <p:restoredTop sz="99548" autoAdjust="0"/>
  </p:normalViewPr>
  <p:slideViewPr>
    <p:cSldViewPr>
      <p:cViewPr varScale="1">
        <p:scale>
          <a:sx n="111" d="100"/>
          <a:sy n="111" d="100"/>
        </p:scale>
        <p:origin x="331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1/9/2022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1/9/2022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cs typeface="+mn-ea"/>
                <a:sym typeface="+mn-lt"/>
              </a:rPr>
              <a:t>中国正逐渐迈入老龄化社会，</a:t>
            </a:r>
            <a:endParaRPr lang="en-US" altLang="zh-CN" sz="1200" dirty="0">
              <a:cs typeface="+mn-ea"/>
              <a:sym typeface="+mn-lt"/>
            </a:endParaRPr>
          </a:p>
          <a:p>
            <a:r>
              <a:rPr lang="zh-CN" altLang="en-US" sz="1200" dirty="0">
                <a:cs typeface="+mn-ea"/>
                <a:sym typeface="+mn-lt"/>
              </a:rPr>
              <a:t>老人比例上升的同时，</a:t>
            </a:r>
            <a:endParaRPr lang="en-US" altLang="zh-CN" sz="1200" dirty="0">
              <a:cs typeface="+mn-ea"/>
              <a:sym typeface="+mn-lt"/>
            </a:endParaRPr>
          </a:p>
          <a:p>
            <a:r>
              <a:rPr lang="zh-CN" altLang="en-US" sz="1200" dirty="0">
                <a:cs typeface="+mn-ea"/>
                <a:sym typeface="+mn-lt"/>
              </a:rPr>
              <a:t>社会层面却很难提供全面的保障，</a:t>
            </a:r>
            <a:endParaRPr lang="en-US" altLang="zh-CN" sz="1200" dirty="0">
              <a:cs typeface="+mn-ea"/>
              <a:sym typeface="+mn-lt"/>
            </a:endParaRPr>
          </a:p>
          <a:p>
            <a:r>
              <a:rPr lang="zh-CN" altLang="en-US" sz="1600" b="1" dirty="0">
                <a:cs typeface="+mn-ea"/>
                <a:sym typeface="+mn-lt"/>
              </a:rPr>
              <a:t>居家养老</a:t>
            </a:r>
            <a:r>
              <a:rPr lang="zh-CN" altLang="en-US" sz="1200" dirty="0">
                <a:cs typeface="+mn-ea"/>
                <a:sym typeface="+mn-lt"/>
              </a:rPr>
              <a:t>将成为老年人养老的主要途径。</a:t>
            </a:r>
            <a:endParaRPr lang="en-US" altLang="zh-CN" sz="1200" dirty="0">
              <a:cs typeface="+mn-ea"/>
              <a:sym typeface="+mn-lt"/>
            </a:endParaRPr>
          </a:p>
          <a:p>
            <a:endParaRPr lang="en-US" altLang="zh-CN" dirty="0"/>
          </a:p>
          <a:p>
            <a:r>
              <a:rPr lang="zh-CN" altLang="en-US" dirty="0"/>
              <a:t>但是居家养老却遇到很多问题，比如老人身体活动不便不能打理家务，子女不在身边不能得到照顾，患有慢性病但不方便去医院就医，长期缺少交流容易产生孤独心理等。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2307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在此背景下，我们设计了“颐养通”居家老人服务系统，旨在整合社会资源与社区医疗网络，为居家老人提供服务到家的生活护理与医疗服务。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系统中包含了四种角色，包括居家老人、护工、社区医生、管理员；老人是系统中的主要被服务对象；护工是指经过平台认证、具有某方面专业能力的社会护工；社区医生是指在公共社区医院任职并在平台上注册的医生；管理员是平台的日常监督者和维护者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在系统的具体实现时，我们对系统功能按模块做了如下划分，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首先是生活护理模块，在这个模块中，主要实现护工为居家老人提供生活服务的相关功能，生活服务主要是做家务、心理咨询等与日常生活相关的基本服务。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第二个是医疗服务模块，主要实现社区医生为老人提供专业医疗服务的功能，包括线上问诊、上门诊断等；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第三个是管理员信息管理模块，主要实现与管理员管理平台相关的功能，包括</a:t>
            </a:r>
            <a:r>
              <a:rPr lang="zh-CN" altLang="en-US" sz="1200" dirty="0">
                <a:cs typeface="+mn-ea"/>
                <a:sym typeface="+mn-lt"/>
              </a:rPr>
              <a:t>审核机构入驻、审核服务者资质、审核举报等；</a:t>
            </a:r>
            <a:endParaRPr lang="en-US" altLang="zh-CN" sz="1200" dirty="0"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cs typeface="+mn-ea"/>
                <a:sym typeface="+mn-lt"/>
              </a:rPr>
              <a:t>最后是用户个人信息管理模块，主要实现用户登录、注册、个人信息完善、互相关注等与用户基本信息相关的功能。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88534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1" r:id="rId3"/>
    <p:sldLayoutId id="2147483669" r:id="rId4"/>
    <p:sldLayoutId id="2147483671" r:id="rId5"/>
    <p:sldLayoutId id="2147483672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43.142.92.224/swagger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4CBA6A-D299-B8CD-C5F5-391D3DCB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34618"/>
            <a:ext cx="3903023" cy="1297182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9" name="文本框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253189" y="2132832"/>
            <a:ext cx="482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数据库课程设计答辩</a:t>
            </a: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723297" y="3056390"/>
            <a:ext cx="5958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AAC83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  <a:cs typeface="+mn-ea"/>
                <a:sym typeface="+mn-lt"/>
              </a:rPr>
              <a:t>居家老人服务系统</a:t>
            </a: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4146003" y="1682464"/>
            <a:ext cx="103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2022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723298" y="4295669"/>
            <a:ext cx="5958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汇报组：</a:t>
            </a:r>
            <a:r>
              <a:rPr lang="zh-CN" altLang="en-US" sz="1200" b="1" dirty="0">
                <a:solidFill>
                  <a:schemeClr val="accent1"/>
                </a:solidFill>
                <a:cs typeface="+mn-ea"/>
                <a:sym typeface="+mn-lt"/>
              </a:rPr>
              <a:t>第</a:t>
            </a:r>
            <a:r>
              <a:rPr lang="en-US" altLang="zh-CN" sz="1200" b="1" dirty="0">
                <a:solidFill>
                  <a:schemeClr val="accent1"/>
                </a:solidFill>
                <a:cs typeface="+mn-ea"/>
                <a:sym typeface="+mn-lt"/>
              </a:rPr>
              <a:t>14</a:t>
            </a:r>
            <a:r>
              <a:rPr lang="zh-CN" altLang="en-US" sz="1200" b="1" dirty="0">
                <a:solidFill>
                  <a:schemeClr val="accent1"/>
                </a:solidFill>
                <a:cs typeface="+mn-ea"/>
                <a:sym typeface="+mn-lt"/>
              </a:rPr>
              <a:t>组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4E2FC8-D984-0F1C-0511-B3CA68C56EBB}"/>
              </a:ext>
            </a:extLst>
          </p:cNvPr>
          <p:cNvCxnSpPr/>
          <p:nvPr/>
        </p:nvCxnSpPr>
        <p:spPr>
          <a:xfrm>
            <a:off x="1905000" y="287655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37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SWAGGER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dirty="0">
                <a:latin typeface="+mn-lt"/>
                <a:cs typeface="+mn-ea"/>
                <a:sym typeface="+mn-lt"/>
              </a:rPr>
              <a:t>文档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>
          <a:xfrm>
            <a:off x="5410200" y="2190751"/>
            <a:ext cx="3429000" cy="1143000"/>
          </a:xfrm>
        </p:spPr>
        <p:txBody>
          <a:bodyPr/>
          <a:lstStyle/>
          <a:p>
            <a:pPr marL="57150" indent="0">
              <a:spcBef>
                <a:spcPts val="0"/>
              </a:spcBef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根据代码自动生成的</a:t>
            </a:r>
            <a:r>
              <a:rPr lang="en-US" altLang="zh-CN" dirty="0">
                <a:latin typeface="+mn-lt"/>
                <a:cs typeface="+mn-ea"/>
                <a:sym typeface="+mn-lt"/>
              </a:rPr>
              <a:t>swagger</a:t>
            </a:r>
            <a:r>
              <a:rPr lang="zh-CN" altLang="en-US" dirty="0">
                <a:latin typeface="+mn-lt"/>
                <a:cs typeface="+mn-ea"/>
                <a:sym typeface="+mn-lt"/>
              </a:rPr>
              <a:t>文档</a:t>
            </a:r>
          </a:p>
          <a:p>
            <a:pPr marL="57150" indent="0">
              <a:spcBef>
                <a:spcPts val="0"/>
              </a:spcBef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同时内部自带测试功能，让前端对后端的接口作用及需求数据与返回数据一目了然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fontScale="925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US" sz="1400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WEBSITE </a:t>
            </a:r>
          </a:p>
          <a:p>
            <a:pPr marL="57150" indent="0">
              <a:spcBef>
                <a:spcPts val="0"/>
              </a:spcBef>
              <a:defRPr/>
            </a:pPr>
            <a:r>
              <a:rPr lang="en-US" dirty="0">
                <a:latin typeface="+mn-lt"/>
                <a:cs typeface="+mn-ea"/>
                <a:sym typeface="+mn-lt"/>
                <a:hlinkClick r:id="rId2"/>
              </a:rPr>
              <a:t>http://43.142.92.224/swagger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347980" y="1123950"/>
            <a:ext cx="4484370" cy="32766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F26EEE8-8058-7813-749E-E41E14FC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08352"/>
            <a:ext cx="7620000" cy="422672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完善便捷的在线</a:t>
            </a:r>
            <a:r>
              <a:rPr lang="en-US" altLang="zh-CN" sz="28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r>
              <a:rPr lang="zh-CN" altLang="en-US" sz="28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文档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3330388" cy="422672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双 </a:t>
            </a:r>
            <a:r>
              <a:rPr lang="en-US" altLang="zh-CN" sz="2800" dirty="0">
                <a:solidFill>
                  <a:srgbClr val="0070C0"/>
                </a:solidFill>
                <a:cs typeface="+mn-ea"/>
                <a:sym typeface="+mn-lt"/>
              </a:rPr>
              <a:t>token 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验证机制</a:t>
            </a:r>
            <a:endParaRPr lang="zh-CN" altLang="en-US" sz="28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19800" y="1158297"/>
            <a:ext cx="2743200" cy="2654192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方便用户、保证安全性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在用户初次登录后，会生成一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个临时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token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refreshtoken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临时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token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储存在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session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中，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让用户在半小时左右的时间内无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需再次登录，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在临时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token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失效后，前端可以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选择发送有效期三天的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refreshtoken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申请新的临时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token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并刷新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refreshtoken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的有效期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无论是临时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token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亦或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refreshtoken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均不含用户密码等关键信息且使用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base64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加密。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 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0" y="3882180"/>
            <a:ext cx="9144000" cy="6356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EBE70-5E32-D664-C4A5-26EC35DF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20473"/>
            <a:ext cx="508254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前端技术栈</a:t>
            </a:r>
            <a:endParaRPr lang="en-JM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03243" y="1276350"/>
            <a:ext cx="4041713" cy="457200"/>
          </a:xfrm>
        </p:spPr>
        <p:txBody>
          <a:bodyPr anchor="ctr">
            <a:normAutofit/>
          </a:bodyPr>
          <a:lstStyle/>
          <a:p>
            <a:r>
              <a:rPr lang="zh-CN" altLang="en-US" sz="1800" b="1" dirty="0">
                <a:cs typeface="+mn-ea"/>
                <a:sym typeface="+mn-lt"/>
              </a:rPr>
              <a:t>核心：</a:t>
            </a:r>
            <a:r>
              <a:rPr lang="en-US" altLang="zh-CN" sz="1800" b="1" dirty="0">
                <a:cs typeface="+mn-ea"/>
                <a:sym typeface="+mn-lt"/>
              </a:rPr>
              <a:t>VUE2.0</a:t>
            </a:r>
            <a:r>
              <a:rPr lang="zh-CN" altLang="en-US" sz="1800" b="1" dirty="0">
                <a:cs typeface="+mn-ea"/>
                <a:sym typeface="+mn-lt"/>
              </a:rPr>
              <a:t>框架</a:t>
            </a:r>
            <a:endParaRPr lang="en-JM" altLang="zh-CN" sz="1800" b="1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FA5142-658E-4BDB-B870-DB083197E480}"/>
              </a:ext>
            </a:extLst>
          </p:cNvPr>
          <p:cNvSpPr txBox="1"/>
          <p:nvPr/>
        </p:nvSpPr>
        <p:spPr>
          <a:xfrm>
            <a:off x="4953000" y="438150"/>
            <a:ext cx="3581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node.js</a:t>
            </a:r>
            <a:r>
              <a:rPr lang="en-JM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------------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的运行环境</a:t>
            </a:r>
            <a:endParaRPr lang="en-JM" altLang="zh-CN" sz="1200" dirty="0"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n</a:t>
            </a:r>
            <a:r>
              <a:rPr lang="en-JM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pm </a:t>
            </a:r>
            <a:r>
              <a:rPr lang="en-JM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-----------------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node.js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的包管理工具</a:t>
            </a:r>
            <a:endParaRPr lang="en-JM" altLang="zh-CN" sz="1200" dirty="0"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  <a:p>
            <a:r>
              <a:rPr lang="en-JM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vue</a:t>
            </a:r>
            <a:r>
              <a:rPr lang="en-JM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-cli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------------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脚手架工具，搭建开发所需要的环境和自动生成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Vue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项目的生成目录架构，项目的打包与发布</a:t>
            </a:r>
            <a:endParaRPr lang="en-JM" altLang="zh-CN" sz="1200" dirty="0"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nginx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---------------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轻量级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Web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服务器，在服务器部署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vue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项目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  <a:p>
            <a:r>
              <a:rPr lang="en-JM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axios</a:t>
            </a:r>
            <a:r>
              <a:rPr lang="en-JM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---------------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经过封装的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ajax,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基于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promise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HTTP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库，可用在浏览器和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node.js </a:t>
            </a:r>
            <a:endParaRPr lang="en-JM" altLang="zh-CN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r>
              <a:rPr lang="en-JM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vue</a:t>
            </a:r>
            <a:r>
              <a:rPr lang="en-JM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-router</a:t>
            </a:r>
            <a:r>
              <a:rPr lang="en-JM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-------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创建单⻚应⽤，单⻚应⽤只做路由切换，由组件构成的⻚⾯映射成路由，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router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是单⻚应⽤的核⼼插件</a:t>
            </a:r>
            <a:endParaRPr lang="en-JM" altLang="zh-CN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r>
              <a:rPr lang="en-JM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element-</a:t>
            </a:r>
            <a:r>
              <a:rPr lang="en-JM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ui</a:t>
            </a:r>
            <a:r>
              <a:rPr lang="en-JM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-------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基于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Vue 2.0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的桌面端组件库，包含丰富的组件和页面布局样例，简化了前端界面开发</a:t>
            </a:r>
            <a:endParaRPr lang="en-JM" altLang="zh-CN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r>
              <a:rPr lang="en-JM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mock</a:t>
            </a:r>
            <a:r>
              <a:rPr lang="en-JM" altLang="zh-CN" sz="1200" dirty="0"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----------------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模拟数据生成器，旨在帮助前端独立于后端进行开发，帮助编写单元测试。可模拟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Ajax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并返回模拟数据，使前端无需调用后端的接口，方便测试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JM" altLang="zh-CN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5" name="Picture 2" descr="查看源图像">
            <a:extLst>
              <a:ext uri="{FF2B5EF4-FFF2-40B4-BE49-F238E27FC236}">
                <a16:creationId xmlns:a16="http://schemas.microsoft.com/office/drawing/2014/main" id="{AA87F75D-5376-09C2-8410-678F087EE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52796" b="4753"/>
          <a:stretch/>
        </p:blipFill>
        <p:spPr bwMode="auto">
          <a:xfrm>
            <a:off x="1066800" y="1962151"/>
            <a:ext cx="2209800" cy="31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0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0" b="29460"/>
          <a:stretch>
            <a:fillRect/>
          </a:stretch>
        </p:blipFill>
        <p:spPr>
          <a:xfrm>
            <a:off x="0" y="0"/>
            <a:ext cx="9144000" cy="2819400"/>
          </a:xfr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06338B3-ABA3-10F3-84D4-246BE3EA5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887"/>
            <a:ext cx="9144000" cy="2294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23" y="396478"/>
            <a:ext cx="7620000" cy="42267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C O N T E N T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260356" y="3057758"/>
            <a:ext cx="636095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345528" y="3057758"/>
            <a:ext cx="689511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6403426" y="3057758"/>
            <a:ext cx="597727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A35FC60-B1C3-FB90-7CA8-A42F716BE998}"/>
              </a:ext>
            </a:extLst>
          </p:cNvPr>
          <p:cNvGrpSpPr/>
          <p:nvPr/>
        </p:nvGrpSpPr>
        <p:grpSpPr>
          <a:xfrm>
            <a:off x="3190848" y="2764833"/>
            <a:ext cx="822960" cy="822960"/>
            <a:chOff x="4041967" y="3040825"/>
            <a:chExt cx="822960" cy="822960"/>
          </a:xfrm>
        </p:grpSpPr>
        <p:sp>
          <p:nvSpPr>
            <p:cNvPr id="36" name="Oval 35"/>
            <p:cNvSpPr/>
            <p:nvPr/>
          </p:nvSpPr>
          <p:spPr>
            <a:xfrm>
              <a:off x="4041967" y="3040825"/>
              <a:ext cx="822960" cy="8229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45" name="Picture 44" descr="C:\Users\ADRIEN~1.REY\AppData\Local\Temp\Rar$DR83.184\icons grid\clo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842" y="3178373"/>
              <a:ext cx="537210" cy="537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2AB43F-9AED-3944-66E6-8EA1E25358F0}"/>
              </a:ext>
            </a:extLst>
          </p:cNvPr>
          <p:cNvGrpSpPr/>
          <p:nvPr/>
        </p:nvGrpSpPr>
        <p:grpSpPr>
          <a:xfrm>
            <a:off x="7206859" y="2764833"/>
            <a:ext cx="822960" cy="822960"/>
            <a:chOff x="7242367" y="3040825"/>
            <a:chExt cx="822960" cy="822960"/>
          </a:xfrm>
        </p:grpSpPr>
        <p:sp>
          <p:nvSpPr>
            <p:cNvPr id="38" name="Oval 37"/>
            <p:cNvSpPr/>
            <p:nvPr/>
          </p:nvSpPr>
          <p:spPr>
            <a:xfrm>
              <a:off x="7242367" y="3040825"/>
              <a:ext cx="822960" cy="8229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46" name="Picture 45" descr="C:\Users\ADRIEN~1.REY\AppData\Local\Temp\Rar$DR58.888\icons grid\comment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270" y="3216728"/>
              <a:ext cx="471153" cy="471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69A2B9-98E1-EF7C-DE5A-82D736C0AC92}"/>
              </a:ext>
            </a:extLst>
          </p:cNvPr>
          <p:cNvGrpSpPr/>
          <p:nvPr/>
        </p:nvGrpSpPr>
        <p:grpSpPr>
          <a:xfrm>
            <a:off x="1143000" y="2764833"/>
            <a:ext cx="822960" cy="822960"/>
            <a:chOff x="2441767" y="3040825"/>
            <a:chExt cx="822960" cy="822960"/>
          </a:xfrm>
        </p:grpSpPr>
        <p:sp>
          <p:nvSpPr>
            <p:cNvPr id="32" name="Oval 31"/>
            <p:cNvSpPr/>
            <p:nvPr/>
          </p:nvSpPr>
          <p:spPr>
            <a:xfrm>
              <a:off x="2441767" y="3040825"/>
              <a:ext cx="822960" cy="82296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47" name="Picture 46" descr="C:\Users\ADRIEN~1.REY\AppData\Local\Temp\Rar$DR79.888\icons grid\calendar_bla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5122" y="3220877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3B06FA-420A-921E-5770-FB3D6E552E2E}"/>
              </a:ext>
            </a:extLst>
          </p:cNvPr>
          <p:cNvGrpSpPr/>
          <p:nvPr/>
        </p:nvGrpSpPr>
        <p:grpSpPr>
          <a:xfrm>
            <a:off x="5362668" y="2764833"/>
            <a:ext cx="822960" cy="822960"/>
            <a:chOff x="5642167" y="3040825"/>
            <a:chExt cx="822960" cy="822960"/>
          </a:xfrm>
        </p:grpSpPr>
        <p:sp>
          <p:nvSpPr>
            <p:cNvPr id="37" name="Oval 36"/>
            <p:cNvSpPr/>
            <p:nvPr/>
          </p:nvSpPr>
          <p:spPr>
            <a:xfrm>
              <a:off x="5642167" y="3040825"/>
              <a:ext cx="822960" cy="82296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48" name="Picture 47" descr="C:\Users\ADRIEN~1.REY\AppData\Local\Temp\Rar$DR56.888\icons grid\monitor_bla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282" y="3259038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571D54-A2FD-8169-BD33-A288DCB304A3}"/>
              </a:ext>
            </a:extLst>
          </p:cNvPr>
          <p:cNvGrpSpPr/>
          <p:nvPr/>
        </p:nvGrpSpPr>
        <p:grpSpPr>
          <a:xfrm>
            <a:off x="868680" y="1906337"/>
            <a:ext cx="1371600" cy="338554"/>
            <a:chOff x="1066800" y="2013345"/>
            <a:chExt cx="1371600" cy="3385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FAAAD0-3179-3D5B-C57E-CB5F40C48BA0}"/>
                </a:ext>
              </a:extLst>
            </p:cNvPr>
            <p:cNvSpPr/>
            <p:nvPr/>
          </p:nvSpPr>
          <p:spPr>
            <a:xfrm>
              <a:off x="1066800" y="2038350"/>
              <a:ext cx="1371600" cy="29289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03B8EB-9AEE-87B1-6DF5-6B882D063D4A}"/>
                </a:ext>
              </a:extLst>
            </p:cNvPr>
            <p:cNvSpPr txBox="1"/>
            <p:nvPr/>
          </p:nvSpPr>
          <p:spPr>
            <a:xfrm>
              <a:off x="1244844" y="2013345"/>
              <a:ext cx="11935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系统介绍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A434DCB-64F8-BB84-99DA-079F9F3755DC}"/>
              </a:ext>
            </a:extLst>
          </p:cNvPr>
          <p:cNvGrpSpPr/>
          <p:nvPr/>
        </p:nvGrpSpPr>
        <p:grpSpPr>
          <a:xfrm>
            <a:off x="2896451" y="1904360"/>
            <a:ext cx="1371600" cy="338554"/>
            <a:chOff x="1066800" y="2015520"/>
            <a:chExt cx="1371600" cy="33855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112919-7D99-8386-7649-BF4EFA611532}"/>
                </a:ext>
              </a:extLst>
            </p:cNvPr>
            <p:cNvSpPr/>
            <p:nvPr/>
          </p:nvSpPr>
          <p:spPr>
            <a:xfrm>
              <a:off x="1066800" y="2038350"/>
              <a:ext cx="1371600" cy="29289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74F2117-1542-10B0-F84D-A4AF5D1EB024}"/>
                </a:ext>
              </a:extLst>
            </p:cNvPr>
            <p:cNvSpPr txBox="1"/>
            <p:nvPr/>
          </p:nvSpPr>
          <p:spPr>
            <a:xfrm>
              <a:off x="1151091" y="2015520"/>
              <a:ext cx="1271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后端技术栈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8CA7B4-335C-3F2A-B20A-41ACB29B33E3}"/>
              </a:ext>
            </a:extLst>
          </p:cNvPr>
          <p:cNvGrpSpPr/>
          <p:nvPr/>
        </p:nvGrpSpPr>
        <p:grpSpPr>
          <a:xfrm>
            <a:off x="5088348" y="1904360"/>
            <a:ext cx="1371600" cy="338554"/>
            <a:chOff x="1066800" y="2015520"/>
            <a:chExt cx="1371600" cy="3385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34768BB-742B-95A9-7EC3-A2A6EA817349}"/>
                </a:ext>
              </a:extLst>
            </p:cNvPr>
            <p:cNvSpPr/>
            <p:nvPr/>
          </p:nvSpPr>
          <p:spPr>
            <a:xfrm>
              <a:off x="1066800" y="2038350"/>
              <a:ext cx="1371600" cy="29289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5E8C768-1BF5-E02C-769F-24A8382BF2CA}"/>
                </a:ext>
              </a:extLst>
            </p:cNvPr>
            <p:cNvSpPr txBox="1"/>
            <p:nvPr/>
          </p:nvSpPr>
          <p:spPr>
            <a:xfrm>
              <a:off x="1151091" y="2015520"/>
              <a:ext cx="1271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前端技术栈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F2AB9A-9BAF-B587-8BA5-427D2B5CD9C6}"/>
              </a:ext>
            </a:extLst>
          </p:cNvPr>
          <p:cNvGrpSpPr/>
          <p:nvPr/>
        </p:nvGrpSpPr>
        <p:grpSpPr>
          <a:xfrm>
            <a:off x="6996671" y="1904360"/>
            <a:ext cx="1371600" cy="338554"/>
            <a:chOff x="1066800" y="2013345"/>
            <a:chExt cx="1371600" cy="33855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7A33DF-97F2-606F-F4E3-D64103F42D90}"/>
                </a:ext>
              </a:extLst>
            </p:cNvPr>
            <p:cNvSpPr/>
            <p:nvPr/>
          </p:nvSpPr>
          <p:spPr>
            <a:xfrm>
              <a:off x="1066800" y="2038350"/>
              <a:ext cx="1371600" cy="29289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C75F643-22CB-AD91-C99A-27F25540C971}"/>
                </a:ext>
              </a:extLst>
            </p:cNvPr>
            <p:cNvSpPr txBox="1"/>
            <p:nvPr/>
          </p:nvSpPr>
          <p:spPr>
            <a:xfrm>
              <a:off x="1244844" y="2013345"/>
              <a:ext cx="11935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系统演示</a:t>
              </a:r>
            </a:p>
          </p:txBody>
        </p:sp>
      </p:grpSp>
      <p:sp>
        <p:nvSpPr>
          <p:cNvPr id="35" name="Right Arrow 38">
            <a:extLst>
              <a:ext uri="{FF2B5EF4-FFF2-40B4-BE49-F238E27FC236}">
                <a16:creationId xmlns:a16="http://schemas.microsoft.com/office/drawing/2014/main" id="{DB054928-13EA-8E23-EBFB-90D56A43D3A7}"/>
              </a:ext>
            </a:extLst>
          </p:cNvPr>
          <p:cNvSpPr/>
          <p:nvPr/>
        </p:nvSpPr>
        <p:spPr>
          <a:xfrm>
            <a:off x="2418324" y="1941529"/>
            <a:ext cx="381000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0" name="Right Arrow 39">
            <a:extLst>
              <a:ext uri="{FF2B5EF4-FFF2-40B4-BE49-F238E27FC236}">
                <a16:creationId xmlns:a16="http://schemas.microsoft.com/office/drawing/2014/main" id="{A60B3D7C-D666-4FA9-FB47-5E91F12537EC}"/>
              </a:ext>
            </a:extLst>
          </p:cNvPr>
          <p:cNvSpPr/>
          <p:nvPr/>
        </p:nvSpPr>
        <p:spPr>
          <a:xfrm>
            <a:off x="4481162" y="1941529"/>
            <a:ext cx="381000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52" name="Right Arrow 40">
            <a:extLst>
              <a:ext uri="{FF2B5EF4-FFF2-40B4-BE49-F238E27FC236}">
                <a16:creationId xmlns:a16="http://schemas.microsoft.com/office/drawing/2014/main" id="{B669BAF9-0334-25EA-6393-180A05CA8364}"/>
              </a:ext>
            </a:extLst>
          </p:cNvPr>
          <p:cNvSpPr/>
          <p:nvPr/>
        </p:nvSpPr>
        <p:spPr>
          <a:xfrm>
            <a:off x="6544239" y="1941529"/>
            <a:ext cx="381000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8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4" y="392063"/>
            <a:ext cx="7620000" cy="422672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实用需求</a:t>
            </a:r>
            <a:endParaRPr lang="en-JM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4859215"/>
            <a:ext cx="6629400" cy="292894"/>
          </a:xfrm>
        </p:spPr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C3135CB-F117-4708-87F6-0DF1E3EF8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853604"/>
            <a:ext cx="3505200" cy="3505200"/>
          </a:xfrm>
          <a:prstGeom prst="rect">
            <a:avLst/>
          </a:prstGeom>
        </p:spPr>
      </p:pic>
      <p:sp>
        <p:nvSpPr>
          <p:cNvPr id="23" name="Rectangular Callout 5">
            <a:extLst>
              <a:ext uri="{FF2B5EF4-FFF2-40B4-BE49-F238E27FC236}">
                <a16:creationId xmlns:a16="http://schemas.microsoft.com/office/drawing/2014/main" id="{DCB0DCAE-2E89-4EE9-98A5-8CCF5CB742E0}"/>
              </a:ext>
            </a:extLst>
          </p:cNvPr>
          <p:cNvSpPr/>
          <p:nvPr/>
        </p:nvSpPr>
        <p:spPr>
          <a:xfrm>
            <a:off x="5715000" y="3813066"/>
            <a:ext cx="2667000" cy="590550"/>
          </a:xfrm>
          <a:prstGeom prst="wedgeRectCallout">
            <a:avLst>
              <a:gd name="adj1" fmla="val -36982"/>
              <a:gd name="adj2" fmla="val -110206"/>
            </a:avLst>
          </a:prstGeom>
          <a:solidFill>
            <a:schemeClr val="bg1">
              <a:lumMod val="65000"/>
            </a:schemeClr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  慢性病需要就医</a:t>
            </a:r>
            <a:endParaRPr lang="en-JM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Rectangular Callout 5">
            <a:extLst>
              <a:ext uri="{FF2B5EF4-FFF2-40B4-BE49-F238E27FC236}">
                <a16:creationId xmlns:a16="http://schemas.microsoft.com/office/drawing/2014/main" id="{1A03E571-A727-4F3A-86D8-44E1E99E6661}"/>
              </a:ext>
            </a:extLst>
          </p:cNvPr>
          <p:cNvSpPr/>
          <p:nvPr/>
        </p:nvSpPr>
        <p:spPr>
          <a:xfrm>
            <a:off x="718930" y="2706050"/>
            <a:ext cx="2300235" cy="590550"/>
          </a:xfrm>
          <a:prstGeom prst="wedgeRectCallout">
            <a:avLst>
              <a:gd name="adj1" fmla="val 63336"/>
              <a:gd name="adj2" fmla="val -50431"/>
            </a:avLst>
          </a:prstGeom>
          <a:solidFill>
            <a:schemeClr val="bg1">
              <a:lumMod val="65000"/>
            </a:schemeClr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 孩子不在身边</a:t>
            </a:r>
            <a:endParaRPr lang="en-JM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Rectangular Callout 5">
            <a:extLst>
              <a:ext uri="{FF2B5EF4-FFF2-40B4-BE49-F238E27FC236}">
                <a16:creationId xmlns:a16="http://schemas.microsoft.com/office/drawing/2014/main" id="{B5282ED5-3845-4121-A339-5FA94BD6452B}"/>
              </a:ext>
            </a:extLst>
          </p:cNvPr>
          <p:cNvSpPr/>
          <p:nvPr/>
        </p:nvSpPr>
        <p:spPr>
          <a:xfrm>
            <a:off x="5791200" y="1341982"/>
            <a:ext cx="1524000" cy="590550"/>
          </a:xfrm>
          <a:prstGeom prst="wedgeRectCallout">
            <a:avLst>
              <a:gd name="adj1" fmla="val -42971"/>
              <a:gd name="adj2" fmla="val 100783"/>
            </a:avLst>
          </a:prstGeom>
          <a:solidFill>
            <a:schemeClr val="bg1">
              <a:lumMod val="65000"/>
            </a:schemeClr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活动不便</a:t>
            </a:r>
            <a:endParaRPr lang="en-JM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BFB240-C9C5-421B-8058-10F4E56E9165}"/>
              </a:ext>
            </a:extLst>
          </p:cNvPr>
          <p:cNvSpPr txBox="1"/>
          <p:nvPr/>
        </p:nvSpPr>
        <p:spPr>
          <a:xfrm>
            <a:off x="560929" y="954349"/>
            <a:ext cx="3111421" cy="892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中国正逐渐迈入老龄化社会，</a:t>
            </a:r>
            <a:endParaRPr lang="en-US" altLang="zh-CN" sz="1200" dirty="0">
              <a:cs typeface="+mn-ea"/>
              <a:sym typeface="+mn-lt"/>
            </a:endParaRPr>
          </a:p>
          <a:p>
            <a:r>
              <a:rPr lang="zh-CN" altLang="en-US" sz="1200" dirty="0">
                <a:cs typeface="+mn-ea"/>
                <a:sym typeface="+mn-lt"/>
              </a:rPr>
              <a:t>老人比例上升的同时，</a:t>
            </a:r>
            <a:endParaRPr lang="en-US" altLang="zh-CN" sz="1200" dirty="0">
              <a:cs typeface="+mn-ea"/>
              <a:sym typeface="+mn-lt"/>
            </a:endParaRPr>
          </a:p>
          <a:p>
            <a:r>
              <a:rPr lang="zh-CN" altLang="en-US" sz="1200" dirty="0">
                <a:cs typeface="+mn-ea"/>
                <a:sym typeface="+mn-lt"/>
              </a:rPr>
              <a:t>社会层面却很难提供全面的保障，</a:t>
            </a:r>
            <a:endParaRPr lang="en-US" altLang="zh-CN" sz="1200" dirty="0">
              <a:cs typeface="+mn-ea"/>
              <a:sym typeface="+mn-lt"/>
            </a:endParaRPr>
          </a:p>
          <a:p>
            <a:r>
              <a:rPr lang="zh-CN" altLang="en-US" sz="1600" b="1" dirty="0">
                <a:cs typeface="+mn-ea"/>
                <a:sym typeface="+mn-lt"/>
              </a:rPr>
              <a:t>居家养老</a:t>
            </a:r>
            <a:r>
              <a:rPr lang="zh-CN" altLang="en-US" sz="1200" dirty="0">
                <a:cs typeface="+mn-ea"/>
                <a:sym typeface="+mn-lt"/>
              </a:rPr>
              <a:t>将成为老年人养老的主要途径。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27" name="Rectangular Callout 5">
            <a:extLst>
              <a:ext uri="{FF2B5EF4-FFF2-40B4-BE49-F238E27FC236}">
                <a16:creationId xmlns:a16="http://schemas.microsoft.com/office/drawing/2014/main" id="{AE363A77-1A17-4A21-A3FC-9B4DE5782D31}"/>
              </a:ext>
            </a:extLst>
          </p:cNvPr>
          <p:cNvSpPr/>
          <p:nvPr/>
        </p:nvSpPr>
        <p:spPr>
          <a:xfrm>
            <a:off x="2057400" y="4157056"/>
            <a:ext cx="1015840" cy="590550"/>
          </a:xfrm>
          <a:prstGeom prst="wedgeRectCallout">
            <a:avLst>
              <a:gd name="adj1" fmla="val 36035"/>
              <a:gd name="adj2" fmla="val -73290"/>
            </a:avLst>
          </a:prstGeom>
          <a:solidFill>
            <a:schemeClr val="bg1">
              <a:lumMod val="65000"/>
            </a:schemeClr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孤独</a:t>
            </a:r>
            <a:endParaRPr lang="en-JM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11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D43BF8-4F62-4B98-BD94-3431028B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2" y="574149"/>
            <a:ext cx="2180166" cy="724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系统简介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723D0E-0B71-4C26-B66B-DB11D43EF47E}"/>
              </a:ext>
            </a:extLst>
          </p:cNvPr>
          <p:cNvSpPr txBox="1"/>
          <p:nvPr/>
        </p:nvSpPr>
        <p:spPr>
          <a:xfrm>
            <a:off x="5207368" y="705078"/>
            <a:ext cx="3002382" cy="41549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/>
              <a:t>整合社会资源与社区医疗网络，</a:t>
            </a:r>
            <a:endParaRPr lang="en-US" altLang="zh-CN" sz="1050" dirty="0"/>
          </a:p>
          <a:p>
            <a:r>
              <a:rPr lang="zh-CN" altLang="en-US" sz="1050" dirty="0"/>
              <a:t>为居家老人提供服务到家的生活护理与医疗服务。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AC0689B-A54E-42C3-B96B-58DA27AB0864}"/>
              </a:ext>
            </a:extLst>
          </p:cNvPr>
          <p:cNvGrpSpPr/>
          <p:nvPr/>
        </p:nvGrpSpPr>
        <p:grpSpPr>
          <a:xfrm>
            <a:off x="2965801" y="1429663"/>
            <a:ext cx="2613660" cy="3076467"/>
            <a:chOff x="2883013" y="1616932"/>
            <a:chExt cx="2613660" cy="3076467"/>
          </a:xfrm>
        </p:grpSpPr>
        <p:sp>
          <p:nvSpPr>
            <p:cNvPr id="58" name="Oval 24">
              <a:extLst>
                <a:ext uri="{FF2B5EF4-FFF2-40B4-BE49-F238E27FC236}">
                  <a16:creationId xmlns:a16="http://schemas.microsoft.com/office/drawing/2014/main" id="{59A48169-DCA3-4AB9-B079-CDC7329A5239}"/>
                </a:ext>
              </a:extLst>
            </p:cNvPr>
            <p:cNvSpPr/>
            <p:nvPr/>
          </p:nvSpPr>
          <p:spPr>
            <a:xfrm>
              <a:off x="2883013" y="2752563"/>
              <a:ext cx="822960" cy="82296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老人</a:t>
              </a:r>
              <a:endParaRPr lang="en-JM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68EE0B73-860A-4751-8CFC-6F535A77305B}"/>
                </a:ext>
              </a:extLst>
            </p:cNvPr>
            <p:cNvSpPr/>
            <p:nvPr/>
          </p:nvSpPr>
          <p:spPr>
            <a:xfrm>
              <a:off x="3759313" y="1616932"/>
              <a:ext cx="822960" cy="82296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护工</a:t>
              </a:r>
              <a:endParaRPr lang="en-JM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Oval 26">
              <a:extLst>
                <a:ext uri="{FF2B5EF4-FFF2-40B4-BE49-F238E27FC236}">
                  <a16:creationId xmlns:a16="http://schemas.microsoft.com/office/drawing/2014/main" id="{6040BA4A-8015-44D2-A1F5-EE483C3EF27D}"/>
                </a:ext>
              </a:extLst>
            </p:cNvPr>
            <p:cNvSpPr/>
            <p:nvPr/>
          </p:nvSpPr>
          <p:spPr>
            <a:xfrm>
              <a:off x="3732145" y="3870439"/>
              <a:ext cx="822960" cy="82296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社区医生</a:t>
              </a:r>
              <a:endParaRPr lang="en-JM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Oval 27">
              <a:extLst>
                <a:ext uri="{FF2B5EF4-FFF2-40B4-BE49-F238E27FC236}">
                  <a16:creationId xmlns:a16="http://schemas.microsoft.com/office/drawing/2014/main" id="{2FE4BAAB-B1D1-4DAB-80AB-E659EAD4EE23}"/>
                </a:ext>
              </a:extLst>
            </p:cNvPr>
            <p:cNvSpPr/>
            <p:nvPr/>
          </p:nvSpPr>
          <p:spPr>
            <a:xfrm>
              <a:off x="4673713" y="2752563"/>
              <a:ext cx="822960" cy="82296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管理员</a:t>
              </a:r>
              <a:endParaRPr lang="en-JM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Right Arrow 38">
              <a:extLst>
                <a:ext uri="{FF2B5EF4-FFF2-40B4-BE49-F238E27FC236}">
                  <a16:creationId xmlns:a16="http://schemas.microsoft.com/office/drawing/2014/main" id="{ED6BBC91-4479-4D0D-8777-4858561E002B}"/>
                </a:ext>
              </a:extLst>
            </p:cNvPr>
            <p:cNvSpPr/>
            <p:nvPr/>
          </p:nvSpPr>
          <p:spPr>
            <a:xfrm rot="7602389">
              <a:off x="3515473" y="2422639"/>
              <a:ext cx="381000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Right Arrow 39">
              <a:extLst>
                <a:ext uri="{FF2B5EF4-FFF2-40B4-BE49-F238E27FC236}">
                  <a16:creationId xmlns:a16="http://schemas.microsoft.com/office/drawing/2014/main" id="{F2702C65-FA10-4850-BA9A-684FE386C3DC}"/>
                </a:ext>
              </a:extLst>
            </p:cNvPr>
            <p:cNvSpPr/>
            <p:nvPr/>
          </p:nvSpPr>
          <p:spPr>
            <a:xfrm rot="13866209">
              <a:off x="3528559" y="3577559"/>
              <a:ext cx="381000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64" name="Right Arrow 40">
              <a:extLst>
                <a:ext uri="{FF2B5EF4-FFF2-40B4-BE49-F238E27FC236}">
                  <a16:creationId xmlns:a16="http://schemas.microsoft.com/office/drawing/2014/main" id="{1B236352-4714-491D-A241-9D6D22486E19}"/>
                </a:ext>
              </a:extLst>
            </p:cNvPr>
            <p:cNvSpPr/>
            <p:nvPr/>
          </p:nvSpPr>
          <p:spPr>
            <a:xfrm rot="10800000">
              <a:off x="3980293" y="3025930"/>
              <a:ext cx="381000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65" name="Right Arrow 39">
              <a:extLst>
                <a:ext uri="{FF2B5EF4-FFF2-40B4-BE49-F238E27FC236}">
                  <a16:creationId xmlns:a16="http://schemas.microsoft.com/office/drawing/2014/main" id="{C7EC8B2D-7E6F-41FC-8D3A-FDEB91E1EEB7}"/>
                </a:ext>
              </a:extLst>
            </p:cNvPr>
            <p:cNvSpPr/>
            <p:nvPr/>
          </p:nvSpPr>
          <p:spPr>
            <a:xfrm rot="13866209">
              <a:off x="4529342" y="2382577"/>
              <a:ext cx="381000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66" name="Right Arrow 38">
              <a:extLst>
                <a:ext uri="{FF2B5EF4-FFF2-40B4-BE49-F238E27FC236}">
                  <a16:creationId xmlns:a16="http://schemas.microsoft.com/office/drawing/2014/main" id="{862D2974-FEA7-45F9-872F-387C46793401}"/>
                </a:ext>
              </a:extLst>
            </p:cNvPr>
            <p:cNvSpPr/>
            <p:nvPr/>
          </p:nvSpPr>
          <p:spPr>
            <a:xfrm rot="7602389">
              <a:off x="4467586" y="3593763"/>
              <a:ext cx="381000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9" name="椭圆 78">
            <a:extLst>
              <a:ext uri="{FF2B5EF4-FFF2-40B4-BE49-F238E27FC236}">
                <a16:creationId xmlns:a16="http://schemas.microsoft.com/office/drawing/2014/main" id="{3C0AFB14-7B44-4ACB-BAC7-ED1564C0E1BD}"/>
              </a:ext>
            </a:extLst>
          </p:cNvPr>
          <p:cNvSpPr/>
          <p:nvPr/>
        </p:nvSpPr>
        <p:spPr>
          <a:xfrm rot="2310445">
            <a:off x="3122060" y="1176189"/>
            <a:ext cx="1359572" cy="2455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ular Callout 7">
            <a:extLst>
              <a:ext uri="{FF2B5EF4-FFF2-40B4-BE49-F238E27FC236}">
                <a16:creationId xmlns:a16="http://schemas.microsoft.com/office/drawing/2014/main" id="{E8DFDA02-F757-49D3-9156-879EED1123CF}"/>
              </a:ext>
            </a:extLst>
          </p:cNvPr>
          <p:cNvSpPr/>
          <p:nvPr/>
        </p:nvSpPr>
        <p:spPr>
          <a:xfrm>
            <a:off x="888875" y="1238191"/>
            <a:ext cx="1905000" cy="807028"/>
          </a:xfrm>
          <a:prstGeom prst="wedgeRectCallout">
            <a:avLst>
              <a:gd name="adj1" fmla="val 39419"/>
              <a:gd name="adj2" fmla="val 8742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0">
              <a:defRPr/>
            </a:pPr>
            <a:r>
              <a:rPr lang="zh-CN" altLang="en-US" sz="1400" dirty="0">
                <a:solidFill>
                  <a:srgbClr val="0070C0"/>
                </a:solidFill>
                <a:cs typeface="+mn-ea"/>
                <a:sym typeface="+mn-lt"/>
              </a:rPr>
              <a:t>生活护理模块</a:t>
            </a:r>
            <a:endParaRPr lang="en-US" altLang="zh-CN" sz="1400" dirty="0">
              <a:solidFill>
                <a:srgbClr val="0070C0"/>
              </a:solidFill>
              <a:cs typeface="+mn-ea"/>
              <a:sym typeface="+mn-lt"/>
            </a:endParaRPr>
          </a:p>
          <a:p>
            <a:pPr marL="57150" indent="0">
              <a:defRPr/>
            </a:pPr>
            <a:r>
              <a:rPr lang="zh-CN" altLang="en-US" sz="1100" dirty="0">
                <a:cs typeface="+mn-ea"/>
                <a:sym typeface="+mn-lt"/>
              </a:rPr>
              <a:t>护工为老人提供生活护理服务，例如日常护理、做家务、心理咨询等。</a:t>
            </a:r>
            <a:endParaRPr lang="en-JM" altLang="zh-CN" sz="1100" dirty="0">
              <a:cs typeface="+mn-ea"/>
              <a:sym typeface="+mn-lt"/>
            </a:endParaRPr>
          </a:p>
        </p:txBody>
      </p:sp>
      <p:sp>
        <p:nvSpPr>
          <p:cNvPr id="83" name="Rectangular Callout 7">
            <a:extLst>
              <a:ext uri="{FF2B5EF4-FFF2-40B4-BE49-F238E27FC236}">
                <a16:creationId xmlns:a16="http://schemas.microsoft.com/office/drawing/2014/main" id="{4AD32767-1071-40A6-9AB3-108AFCC821A4}"/>
              </a:ext>
            </a:extLst>
          </p:cNvPr>
          <p:cNvSpPr/>
          <p:nvPr/>
        </p:nvSpPr>
        <p:spPr>
          <a:xfrm>
            <a:off x="913442" y="3912501"/>
            <a:ext cx="1905000" cy="807028"/>
          </a:xfrm>
          <a:prstGeom prst="wedgeRectCallout">
            <a:avLst>
              <a:gd name="adj1" fmla="val 40909"/>
              <a:gd name="adj2" fmla="val -7232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">
              <a:defRPr/>
            </a:pPr>
            <a:r>
              <a:rPr lang="zh-CN" altLang="en-US" sz="1400" dirty="0">
                <a:solidFill>
                  <a:srgbClr val="0070C0"/>
                </a:solidFill>
                <a:cs typeface="+mn-ea"/>
                <a:sym typeface="+mn-lt"/>
              </a:rPr>
              <a:t>医疗服务模块</a:t>
            </a:r>
            <a:endParaRPr lang="en-US" altLang="zh-CN" sz="1400" dirty="0">
              <a:solidFill>
                <a:srgbClr val="0070C0"/>
              </a:solidFill>
              <a:cs typeface="+mn-ea"/>
              <a:sym typeface="+mn-lt"/>
            </a:endParaRPr>
          </a:p>
          <a:p>
            <a:pPr marL="57150" indent="0">
              <a:defRPr/>
            </a:pPr>
            <a:r>
              <a:rPr lang="zh-CN" altLang="en-US" sz="1100" dirty="0">
                <a:cs typeface="+mn-ea"/>
                <a:sym typeface="+mn-lt"/>
              </a:rPr>
              <a:t>社区医生为老人提供专业医疗服务，例如线上问诊、上门诊断等。</a:t>
            </a:r>
            <a:endParaRPr lang="en-JM" altLang="zh-CN" sz="1100" dirty="0">
              <a:cs typeface="+mn-ea"/>
              <a:sym typeface="+mn-lt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279DDA4-75D9-464B-A958-765AFC9D764F}"/>
              </a:ext>
            </a:extLst>
          </p:cNvPr>
          <p:cNvSpPr/>
          <p:nvPr/>
        </p:nvSpPr>
        <p:spPr>
          <a:xfrm rot="19394473">
            <a:off x="3108974" y="2316027"/>
            <a:ext cx="1359572" cy="2455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EFFD91-0EBB-4DFC-8637-A05F53CA2E5C}"/>
              </a:ext>
            </a:extLst>
          </p:cNvPr>
          <p:cNvSpPr/>
          <p:nvPr/>
        </p:nvSpPr>
        <p:spPr>
          <a:xfrm rot="19394473">
            <a:off x="4507690" y="2322040"/>
            <a:ext cx="1316292" cy="1291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Rectangular Callout 7">
            <a:extLst>
              <a:ext uri="{FF2B5EF4-FFF2-40B4-BE49-F238E27FC236}">
                <a16:creationId xmlns:a16="http://schemas.microsoft.com/office/drawing/2014/main" id="{579B88DE-8F97-4127-B80C-2B9AD0006635}"/>
              </a:ext>
            </a:extLst>
          </p:cNvPr>
          <p:cNvSpPr/>
          <p:nvPr/>
        </p:nvSpPr>
        <p:spPr>
          <a:xfrm>
            <a:off x="5895425" y="1415492"/>
            <a:ext cx="2171363" cy="998253"/>
          </a:xfrm>
          <a:prstGeom prst="wedgeRectCallout">
            <a:avLst>
              <a:gd name="adj1" fmla="val -38097"/>
              <a:gd name="adj2" fmla="val 825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0">
              <a:defRPr/>
            </a:pPr>
            <a:r>
              <a:rPr lang="zh-CN" altLang="en-US" sz="1400" dirty="0">
                <a:solidFill>
                  <a:srgbClr val="0070C0"/>
                </a:solidFill>
                <a:cs typeface="+mn-ea"/>
                <a:sym typeface="+mn-lt"/>
              </a:rPr>
              <a:t>管理员信息管理模块</a:t>
            </a:r>
            <a:endParaRPr lang="en-US" altLang="zh-CN" sz="1400" dirty="0">
              <a:solidFill>
                <a:srgbClr val="0070C0"/>
              </a:solidFill>
              <a:cs typeface="+mn-ea"/>
              <a:sym typeface="+mn-lt"/>
            </a:endParaRPr>
          </a:p>
          <a:p>
            <a:pPr marL="57150" indent="0">
              <a:defRPr/>
            </a:pPr>
            <a:r>
              <a:rPr lang="zh-CN" altLang="en-US" sz="1100" dirty="0">
                <a:cs typeface="+mn-ea"/>
                <a:sym typeface="+mn-lt"/>
              </a:rPr>
              <a:t>管理员负责“颐养通”平台的日常管理，维护平台文明有序，具体包括审核机构入驻、审核服务者资质、审核举报等职责。</a:t>
            </a:r>
            <a:endParaRPr lang="en-JM" altLang="zh-CN" sz="1100" dirty="0">
              <a:cs typeface="+mn-ea"/>
              <a:sym typeface="+mn-lt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BF557C5-BD1C-4B84-8FC7-E5FD027E8EEC}"/>
              </a:ext>
            </a:extLst>
          </p:cNvPr>
          <p:cNvSpPr/>
          <p:nvPr/>
        </p:nvSpPr>
        <p:spPr>
          <a:xfrm>
            <a:off x="2615483" y="1315850"/>
            <a:ext cx="3273118" cy="3370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ular Callout 7">
            <a:extLst>
              <a:ext uri="{FF2B5EF4-FFF2-40B4-BE49-F238E27FC236}">
                <a16:creationId xmlns:a16="http://schemas.microsoft.com/office/drawing/2014/main" id="{B79B88B6-1523-409B-999A-F46EFF481771}"/>
              </a:ext>
            </a:extLst>
          </p:cNvPr>
          <p:cNvSpPr/>
          <p:nvPr/>
        </p:nvSpPr>
        <p:spPr>
          <a:xfrm>
            <a:off x="5837343" y="3746671"/>
            <a:ext cx="2031289" cy="725295"/>
          </a:xfrm>
          <a:prstGeom prst="wedgeRectCallout">
            <a:avLst>
              <a:gd name="adj1" fmla="val -42544"/>
              <a:gd name="adj2" fmla="val -7395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">
              <a:defRPr/>
            </a:pPr>
            <a:r>
              <a:rPr lang="zh-CN" altLang="en-US" sz="1400" dirty="0">
                <a:solidFill>
                  <a:srgbClr val="0070C0"/>
                </a:solidFill>
                <a:cs typeface="+mn-ea"/>
                <a:sym typeface="+mn-lt"/>
              </a:rPr>
              <a:t>用户个人信息管理模块</a:t>
            </a:r>
          </a:p>
          <a:p>
            <a:pPr marL="57150" indent="0">
              <a:defRPr/>
            </a:pPr>
            <a:r>
              <a:rPr lang="zh-CN" altLang="en-US" sz="1100" dirty="0">
                <a:cs typeface="+mn-ea"/>
                <a:sym typeface="+mn-lt"/>
              </a:rPr>
              <a:t>用户登录、注册、个人信息完善、互相关注等功能。</a:t>
            </a:r>
            <a:endParaRPr lang="en-JM" altLang="zh-CN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61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BC421CA5-6217-456B-987E-0FB1320F79FA}"/>
              </a:ext>
            </a:extLst>
          </p:cNvPr>
          <p:cNvGrpSpPr/>
          <p:nvPr/>
        </p:nvGrpSpPr>
        <p:grpSpPr>
          <a:xfrm>
            <a:off x="0" y="4781550"/>
            <a:ext cx="9144000" cy="361950"/>
            <a:chOff x="0" y="4781550"/>
            <a:chExt cx="9144000" cy="36195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6486558-EF11-47F7-8017-D4E22BA4AA6F}"/>
                </a:ext>
              </a:extLst>
            </p:cNvPr>
            <p:cNvSpPr/>
            <p:nvPr/>
          </p:nvSpPr>
          <p:spPr>
            <a:xfrm>
              <a:off x="0" y="4857750"/>
              <a:ext cx="9144000" cy="2857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9884D24-7FAF-4D77-A08E-B8A692EE0C5C}"/>
                </a:ext>
              </a:extLst>
            </p:cNvPr>
            <p:cNvSpPr/>
            <p:nvPr/>
          </p:nvSpPr>
          <p:spPr>
            <a:xfrm>
              <a:off x="0" y="4781550"/>
              <a:ext cx="9144000" cy="76200"/>
            </a:xfrm>
            <a:prstGeom prst="rect">
              <a:avLst/>
            </a:prstGeom>
            <a:solidFill>
              <a:srgbClr val="B4D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护理模块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83323" y="3068510"/>
            <a:ext cx="1833880" cy="268986"/>
          </a:xfrm>
        </p:spPr>
        <p:txBody>
          <a:bodyPr/>
          <a:lstStyle/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选择服务与预约下单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0"/>
          </p:nvPr>
        </p:nvSpPr>
        <p:spPr>
          <a:xfrm>
            <a:off x="2424717" y="3068510"/>
            <a:ext cx="1867444" cy="268986"/>
          </a:xfrm>
        </p:spPr>
        <p:txBody>
          <a:bodyPr/>
          <a:lstStyle/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记录查看与订单操作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4675401" y="3068510"/>
            <a:ext cx="1788461" cy="268986"/>
          </a:xfrm>
        </p:spPr>
        <p:txBody>
          <a:bodyPr/>
          <a:lstStyle/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检索服务与申请接单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6732803" y="3068510"/>
            <a:ext cx="1828800" cy="268986"/>
          </a:xfrm>
        </p:spPr>
        <p:txBody>
          <a:bodyPr/>
          <a:lstStyle/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资质展示与审核提交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35C072-02FE-4661-9170-4DE8E34F5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3" y="1554288"/>
            <a:ext cx="1833880" cy="151422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D56121A-6AB6-4FA6-A6C9-4239CC08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39017"/>
            <a:ext cx="1867444" cy="1359789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ED017BAF-2B9D-4BA9-90A6-EA457279F058}"/>
              </a:ext>
            </a:extLst>
          </p:cNvPr>
          <p:cNvSpPr txBox="1"/>
          <p:nvPr/>
        </p:nvSpPr>
        <p:spPr>
          <a:xfrm>
            <a:off x="367317" y="3703363"/>
            <a:ext cx="1791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进入“</a:t>
            </a:r>
            <a:r>
              <a:rPr lang="zh-CN" altLang="en-US" sz="11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护理服务</a:t>
            </a:r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”界面，“服务介绍”页面展示</a:t>
            </a:r>
            <a:r>
              <a:rPr lang="en-US" altLang="zh-CN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5</a:t>
            </a:r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种护理服务。</a:t>
            </a:r>
            <a:r>
              <a:rPr lang="zh-CN" altLang="en-US" sz="1100" b="1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用户选择服务单项，填写订单，发布护理服务的预约订单。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186338-DA55-497F-AAD9-E2289729A9C6}"/>
              </a:ext>
            </a:extLst>
          </p:cNvPr>
          <p:cNvSpPr txBox="1"/>
          <p:nvPr/>
        </p:nvSpPr>
        <p:spPr>
          <a:xfrm>
            <a:off x="2458334" y="3703363"/>
            <a:ext cx="19186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进入“</a:t>
            </a:r>
            <a:r>
              <a:rPr lang="zh-CN" altLang="en-US" sz="11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我的服务</a:t>
            </a:r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”界面，展示所有相关订单记录。可根据不同属性进行排序和筛选，以及</a:t>
            </a:r>
            <a:r>
              <a:rPr lang="zh-CN" altLang="en-US" sz="1100" b="1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对订单进行确认、取消、中断、评价、举报等操作。</a:t>
            </a:r>
            <a:endParaRPr lang="zh-CN" altLang="en-US" sz="11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AEBEE5-8395-458C-BF26-136FB005D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18" y="1672682"/>
            <a:ext cx="1650910" cy="13137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D1C445-644C-4EFB-B967-2671BDA1C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03" y="1620710"/>
            <a:ext cx="2089474" cy="133370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0F5DB50-3B33-462D-B44D-E166627A3A80}"/>
              </a:ext>
            </a:extLst>
          </p:cNvPr>
          <p:cNvSpPr txBox="1"/>
          <p:nvPr/>
        </p:nvSpPr>
        <p:spPr>
          <a:xfrm>
            <a:off x="4613122" y="3717391"/>
            <a:ext cx="18821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进入“</a:t>
            </a:r>
            <a:r>
              <a:rPr lang="zh-CN" altLang="en-US" sz="11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接单中心</a:t>
            </a:r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”界面，展示老人发布的护理订单。可根据需求快速检索，并进行排序和筛选操作，以</a:t>
            </a:r>
            <a:r>
              <a:rPr lang="zh-CN" altLang="en-US" sz="1100" b="1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选择适合的订单完成申请接单。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D684E5-F24E-4099-8B30-81A37B0DA6A3}"/>
              </a:ext>
            </a:extLst>
          </p:cNvPr>
          <p:cNvSpPr txBox="1"/>
          <p:nvPr/>
        </p:nvSpPr>
        <p:spPr>
          <a:xfrm>
            <a:off x="6769887" y="3694924"/>
            <a:ext cx="1791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进入“</a:t>
            </a:r>
            <a:r>
              <a:rPr lang="zh-CN" altLang="en-US" sz="11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资质证明</a:t>
            </a:r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”界面，展示所有相关的资质记录信息。可以进行</a:t>
            </a:r>
            <a:r>
              <a:rPr lang="zh-CN" altLang="en-US" sz="1100" b="1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资质信息的查看、添加及重新提交审核等操作。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0DD4046-5FE9-4357-B0FA-49AE389EF907}"/>
              </a:ext>
            </a:extLst>
          </p:cNvPr>
          <p:cNvSpPr txBox="1">
            <a:spLocks/>
          </p:cNvSpPr>
          <p:nvPr/>
        </p:nvSpPr>
        <p:spPr>
          <a:xfrm>
            <a:off x="599511" y="3384062"/>
            <a:ext cx="1201503" cy="333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视角：老人</a:t>
            </a:r>
            <a:endParaRPr lang="en-JM" sz="1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F86EC8-4A6F-42C7-A811-2F861D588399}"/>
              </a:ext>
            </a:extLst>
          </p:cNvPr>
          <p:cNvSpPr txBox="1">
            <a:spLocks/>
          </p:cNvSpPr>
          <p:nvPr/>
        </p:nvSpPr>
        <p:spPr>
          <a:xfrm>
            <a:off x="2607797" y="3395672"/>
            <a:ext cx="1717119" cy="333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视角：老人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护工</a:t>
            </a:r>
            <a:endParaRPr lang="en-JM" sz="1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A8D94D1-AE24-4722-B922-CC0ECB029EB4}"/>
              </a:ext>
            </a:extLst>
          </p:cNvPr>
          <p:cNvSpPr txBox="1">
            <a:spLocks/>
          </p:cNvSpPr>
          <p:nvPr/>
        </p:nvSpPr>
        <p:spPr>
          <a:xfrm>
            <a:off x="4946650" y="3395671"/>
            <a:ext cx="1201503" cy="333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视角：护工</a:t>
            </a:r>
            <a:endParaRPr lang="en-JM" sz="1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8844507-45E8-4250-AD32-EAE4837321AD}"/>
              </a:ext>
            </a:extLst>
          </p:cNvPr>
          <p:cNvSpPr txBox="1">
            <a:spLocks/>
          </p:cNvSpPr>
          <p:nvPr/>
        </p:nvSpPr>
        <p:spPr>
          <a:xfrm>
            <a:off x="7059565" y="3384062"/>
            <a:ext cx="1201504" cy="333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视角：护工</a:t>
            </a:r>
            <a:endParaRPr lang="en-JM" sz="1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95B240A0-8878-E7DF-8B87-4BEA054F5C28}"/>
              </a:ext>
            </a:extLst>
          </p:cNvPr>
          <p:cNvSpPr txBox="1">
            <a:spLocks/>
          </p:cNvSpPr>
          <p:nvPr/>
        </p:nvSpPr>
        <p:spPr>
          <a:xfrm>
            <a:off x="1752600" y="1018960"/>
            <a:ext cx="5410200" cy="364069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latin typeface="+mn-lt"/>
                <a:cs typeface="+mn-ea"/>
                <a:sym typeface="+mn-lt"/>
              </a:rPr>
              <a:t>支 持 模 糊 搜 索、分 页、全 局 排 序</a:t>
            </a:r>
            <a:endParaRPr lang="en-JM" sz="18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99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0" y="80645"/>
            <a:ext cx="2482215" cy="422910"/>
          </a:xfrm>
        </p:spPr>
        <p:txBody>
          <a:bodyPr/>
          <a:lstStyle/>
          <a:p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医疗模块功能逻辑图</a:t>
            </a:r>
            <a:endParaRPr lang="en-US" sz="20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38245" y="2478405"/>
            <a:ext cx="1308735" cy="398145"/>
            <a:chOff x="720" y="2748"/>
            <a:chExt cx="2061" cy="627"/>
          </a:xfrm>
        </p:grpSpPr>
        <p:sp>
          <p:nvSpPr>
            <p:cNvPr id="10" name="矩形: 圆角 43"/>
            <p:cNvSpPr/>
            <p:nvPr/>
          </p:nvSpPr>
          <p:spPr>
            <a:xfrm>
              <a:off x="720" y="2748"/>
              <a:ext cx="1866" cy="6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94" y="2833"/>
              <a:ext cx="198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4036C8"/>
                  </a:solidFill>
                </a:rPr>
                <a:t>居家医疗服务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37740" y="3304540"/>
            <a:ext cx="1184910" cy="398145"/>
            <a:chOff x="720" y="2748"/>
            <a:chExt cx="1866" cy="627"/>
          </a:xfrm>
        </p:grpSpPr>
        <p:sp>
          <p:nvSpPr>
            <p:cNvPr id="21" name="矩形: 圆角 43"/>
            <p:cNvSpPr/>
            <p:nvPr/>
          </p:nvSpPr>
          <p:spPr>
            <a:xfrm>
              <a:off x="720" y="2748"/>
              <a:ext cx="1866" cy="6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82" y="2845"/>
              <a:ext cx="14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4036C8"/>
                  </a:solidFill>
                </a:rPr>
                <a:t>服务评价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34000" y="3305175"/>
            <a:ext cx="1184910" cy="398145"/>
            <a:chOff x="720" y="2748"/>
            <a:chExt cx="1866" cy="627"/>
          </a:xfrm>
        </p:grpSpPr>
        <p:sp>
          <p:nvSpPr>
            <p:cNvPr id="24" name="矩形: 圆角 43"/>
            <p:cNvSpPr/>
            <p:nvPr/>
          </p:nvSpPr>
          <p:spPr>
            <a:xfrm>
              <a:off x="720" y="2748"/>
              <a:ext cx="1866" cy="6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82" y="2845"/>
              <a:ext cx="14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4036C8"/>
                  </a:solidFill>
                </a:rPr>
                <a:t>服务历史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37740" y="1668780"/>
            <a:ext cx="1184910" cy="398145"/>
            <a:chOff x="720" y="2748"/>
            <a:chExt cx="1866" cy="627"/>
          </a:xfrm>
        </p:grpSpPr>
        <p:sp>
          <p:nvSpPr>
            <p:cNvPr id="27" name="矩形: 圆角 43"/>
            <p:cNvSpPr/>
            <p:nvPr/>
          </p:nvSpPr>
          <p:spPr>
            <a:xfrm>
              <a:off x="720" y="2748"/>
              <a:ext cx="1866" cy="6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82" y="2845"/>
              <a:ext cx="14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4036C8"/>
                  </a:solidFill>
                </a:rPr>
                <a:t>线上问诊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14315" y="1669415"/>
            <a:ext cx="1184910" cy="398145"/>
            <a:chOff x="720" y="2748"/>
            <a:chExt cx="1866" cy="627"/>
          </a:xfrm>
        </p:grpSpPr>
        <p:sp>
          <p:nvSpPr>
            <p:cNvPr id="30" name="矩形: 圆角 43"/>
            <p:cNvSpPr/>
            <p:nvPr/>
          </p:nvSpPr>
          <p:spPr>
            <a:xfrm>
              <a:off x="720" y="2748"/>
              <a:ext cx="1866" cy="6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82" y="2845"/>
              <a:ext cx="14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4036C8"/>
                  </a:solidFill>
                </a:rPr>
                <a:t>健康报告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51535" y="2501900"/>
            <a:ext cx="1041400" cy="335915"/>
            <a:chOff x="720" y="2748"/>
            <a:chExt cx="1866" cy="62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7" name="矩形: 圆角 43"/>
            <p:cNvSpPr/>
            <p:nvPr/>
          </p:nvSpPr>
          <p:spPr>
            <a:xfrm>
              <a:off x="720" y="2748"/>
              <a:ext cx="1866" cy="627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55" y="2805"/>
              <a:ext cx="1546" cy="51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428C47"/>
                  </a:solidFill>
                </a:rPr>
                <a:t>老人申请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99605" y="2509520"/>
            <a:ext cx="1041400" cy="335915"/>
            <a:chOff x="720" y="2748"/>
            <a:chExt cx="1866" cy="62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3" name="矩形: 圆角 43"/>
            <p:cNvSpPr/>
            <p:nvPr/>
          </p:nvSpPr>
          <p:spPr>
            <a:xfrm>
              <a:off x="720" y="2748"/>
              <a:ext cx="1866" cy="627"/>
            </a:xfrm>
            <a:prstGeom prst="round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5" y="2805"/>
              <a:ext cx="1546" cy="51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chemeClr val="accent6"/>
                  </a:solidFill>
                </a:rPr>
                <a:t>医生受理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544185" y="4094480"/>
            <a:ext cx="367030" cy="876935"/>
            <a:chOff x="9035" y="6222"/>
            <a:chExt cx="578" cy="1381"/>
          </a:xfrm>
        </p:grpSpPr>
        <p:sp>
          <p:nvSpPr>
            <p:cNvPr id="49" name="矩形: 圆角 43"/>
            <p:cNvSpPr/>
            <p:nvPr/>
          </p:nvSpPr>
          <p:spPr>
            <a:xfrm rot="5400000">
              <a:off x="8645" y="6612"/>
              <a:ext cx="1308" cy="52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035" y="6307"/>
              <a:ext cx="578" cy="12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>
                  <a:solidFill>
                    <a:srgbClr val="428C47"/>
                  </a:solidFill>
                </a:rPr>
                <a:t>撤回申请</a:t>
              </a: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52820" y="4095115"/>
            <a:ext cx="367030" cy="876935"/>
            <a:chOff x="9035" y="6223"/>
            <a:chExt cx="578" cy="1381"/>
          </a:xfrm>
        </p:grpSpPr>
        <p:sp>
          <p:nvSpPr>
            <p:cNvPr id="54" name="矩形: 圆角 43"/>
            <p:cNvSpPr/>
            <p:nvPr/>
          </p:nvSpPr>
          <p:spPr>
            <a:xfrm rot="5400000">
              <a:off x="8645" y="6612"/>
              <a:ext cx="1308" cy="52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035" y="6307"/>
              <a:ext cx="578" cy="12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>
                  <a:solidFill>
                    <a:srgbClr val="428C47"/>
                  </a:solidFill>
                </a:rPr>
                <a:t>支付操作</a:t>
              </a:r>
              <a:endParaRPr lang="zh-CN" altLang="en-US"/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H="1" flipV="1">
            <a:off x="3429000" y="2038350"/>
            <a:ext cx="329565" cy="46799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923155" y="2038350"/>
            <a:ext cx="410845" cy="46799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3352800" y="2876550"/>
            <a:ext cx="381000" cy="457200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923155" y="2876550"/>
            <a:ext cx="410845" cy="457200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1926590" y="2647950"/>
            <a:ext cx="1731010" cy="18415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9" idx="1"/>
          </p:cNvCxnSpPr>
          <p:nvPr/>
        </p:nvCxnSpPr>
        <p:spPr>
          <a:xfrm flipV="1">
            <a:off x="5711825" y="3714750"/>
            <a:ext cx="3175" cy="380365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219190" y="3714750"/>
            <a:ext cx="3175" cy="380365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6518910" y="3340100"/>
            <a:ext cx="1520190" cy="294640"/>
            <a:chOff x="10266" y="5260"/>
            <a:chExt cx="2394" cy="464"/>
          </a:xfrm>
        </p:grpSpPr>
        <p:grpSp>
          <p:nvGrpSpPr>
            <p:cNvPr id="56" name="组合 55"/>
            <p:cNvGrpSpPr/>
            <p:nvPr/>
          </p:nvGrpSpPr>
          <p:grpSpPr>
            <a:xfrm>
              <a:off x="11020" y="5260"/>
              <a:ext cx="1640" cy="465"/>
              <a:chOff x="720" y="2748"/>
              <a:chExt cx="1866" cy="62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7" name="矩形: 圆角 43"/>
              <p:cNvSpPr/>
              <p:nvPr/>
            </p:nvSpPr>
            <p:spPr>
              <a:xfrm>
                <a:off x="720" y="2748"/>
                <a:ext cx="1866" cy="627"/>
              </a:xfrm>
              <a:prstGeom prst="round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79" y="2769"/>
                <a:ext cx="1707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>
                    <a:solidFill>
                      <a:schemeClr val="accent6"/>
                    </a:solidFill>
                  </a:rPr>
                  <a:t>同意或拒绝</a:t>
                </a:r>
              </a:p>
            </p:txBody>
          </p:sp>
        </p:grpSp>
        <p:cxnSp>
          <p:nvCxnSpPr>
            <p:cNvPr id="66" name="直接箭头连接符 65"/>
            <p:cNvCxnSpPr>
              <a:stCxn id="57" idx="1"/>
              <a:endCxn id="24" idx="3"/>
            </p:cNvCxnSpPr>
            <p:nvPr/>
          </p:nvCxnSpPr>
          <p:spPr>
            <a:xfrm flipH="1">
              <a:off x="10266" y="5493"/>
              <a:ext cx="754" cy="26"/>
            </a:xfrm>
            <a:prstGeom prst="straightConnector1">
              <a:avLst/>
            </a:prstGeom>
            <a:ln>
              <a:solidFill>
                <a:srgbClr val="558ED5"/>
              </a:solidFill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7" name="直接箭头连接符 66"/>
          <p:cNvCxnSpPr>
            <a:endCxn id="11" idx="3"/>
          </p:cNvCxnSpPr>
          <p:nvPr/>
        </p:nvCxnSpPr>
        <p:spPr>
          <a:xfrm flipH="1" flipV="1">
            <a:off x="5046980" y="2670175"/>
            <a:ext cx="1903730" cy="3175"/>
          </a:xfrm>
          <a:prstGeom prst="straightConnector1">
            <a:avLst/>
          </a:prstGeom>
          <a:ln>
            <a:solidFill>
              <a:srgbClr val="558ED5"/>
            </a:solidFill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742940" y="572135"/>
            <a:ext cx="367030" cy="876935"/>
            <a:chOff x="9035" y="6223"/>
            <a:chExt cx="578" cy="1381"/>
          </a:xfrm>
        </p:grpSpPr>
        <p:sp>
          <p:nvSpPr>
            <p:cNvPr id="69" name="矩形: 圆角 43"/>
            <p:cNvSpPr/>
            <p:nvPr/>
          </p:nvSpPr>
          <p:spPr>
            <a:xfrm rot="5400000">
              <a:off x="8645" y="6612"/>
              <a:ext cx="1308" cy="52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035" y="6307"/>
              <a:ext cx="578" cy="12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>
                  <a:solidFill>
                    <a:srgbClr val="428C47"/>
                  </a:solidFill>
                </a:rPr>
                <a:t>查看报告</a:t>
              </a:r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554669" y="572135"/>
            <a:ext cx="551389" cy="830580"/>
            <a:chOff x="9001" y="6223"/>
            <a:chExt cx="618" cy="1308"/>
          </a:xfrm>
        </p:grpSpPr>
        <p:sp>
          <p:nvSpPr>
            <p:cNvPr id="72" name="矩形: 圆角 43"/>
            <p:cNvSpPr/>
            <p:nvPr/>
          </p:nvSpPr>
          <p:spPr>
            <a:xfrm rot="5400000">
              <a:off x="8645" y="6612"/>
              <a:ext cx="1308" cy="52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001" y="6395"/>
              <a:ext cx="618" cy="9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>
                  <a:solidFill>
                    <a:srgbClr val="428C47"/>
                  </a:solidFill>
                </a:rPr>
                <a:t>议信息查看会</a:t>
              </a:r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584450" y="3714750"/>
            <a:ext cx="736600" cy="1268730"/>
            <a:chOff x="4169" y="5831"/>
            <a:chExt cx="1160" cy="1998"/>
          </a:xfrm>
        </p:grpSpPr>
        <p:grpSp>
          <p:nvGrpSpPr>
            <p:cNvPr id="80" name="组合 79"/>
            <p:cNvGrpSpPr/>
            <p:nvPr/>
          </p:nvGrpSpPr>
          <p:grpSpPr>
            <a:xfrm>
              <a:off x="4169" y="6449"/>
              <a:ext cx="1160" cy="1381"/>
              <a:chOff x="8453" y="6223"/>
              <a:chExt cx="1160" cy="1381"/>
            </a:xfrm>
          </p:grpSpPr>
          <p:sp>
            <p:nvSpPr>
              <p:cNvPr id="81" name="矩形: 圆角 43"/>
              <p:cNvSpPr/>
              <p:nvPr/>
            </p:nvSpPr>
            <p:spPr>
              <a:xfrm rot="5400000">
                <a:off x="8645" y="6612"/>
                <a:ext cx="1308" cy="529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8453" y="6307"/>
                <a:ext cx="1160" cy="129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200">
                    <a:solidFill>
                      <a:srgbClr val="428C47"/>
                    </a:solidFill>
                  </a:rPr>
                  <a:t>作出评价</a:t>
                </a:r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 flipV="1">
              <a:off x="5013" y="5831"/>
              <a:ext cx="5" cy="59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>
            <a:endCxn id="30" idx="0"/>
          </p:cNvCxnSpPr>
          <p:nvPr/>
        </p:nvCxnSpPr>
        <p:spPr>
          <a:xfrm flipH="1">
            <a:off x="5906770" y="1402715"/>
            <a:ext cx="4445" cy="266700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2818130" y="1402715"/>
            <a:ext cx="4445" cy="266700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6999605" y="1711960"/>
            <a:ext cx="1041400" cy="295275"/>
            <a:chOff x="720" y="2748"/>
            <a:chExt cx="1866" cy="62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9" name="矩形: 圆角 43"/>
            <p:cNvSpPr/>
            <p:nvPr/>
          </p:nvSpPr>
          <p:spPr>
            <a:xfrm>
              <a:off x="720" y="2748"/>
              <a:ext cx="1866" cy="627"/>
            </a:xfrm>
            <a:prstGeom prst="round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879" y="2769"/>
              <a:ext cx="1707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chemeClr val="accent6"/>
                  </a:solidFill>
                </a:rPr>
                <a:t>出具报告</a:t>
              </a:r>
            </a:p>
          </p:txBody>
        </p:sp>
      </p:grpSp>
      <p:cxnSp>
        <p:nvCxnSpPr>
          <p:cNvPr id="91" name="直接箭头连接符 90"/>
          <p:cNvCxnSpPr>
            <a:stCxn id="89" idx="1"/>
          </p:cNvCxnSpPr>
          <p:nvPr/>
        </p:nvCxnSpPr>
        <p:spPr>
          <a:xfrm flipH="1">
            <a:off x="6520815" y="1859915"/>
            <a:ext cx="478790" cy="16510"/>
          </a:xfrm>
          <a:prstGeom prst="straightConnector1">
            <a:avLst/>
          </a:prstGeom>
          <a:ln>
            <a:solidFill>
              <a:srgbClr val="558ED5"/>
            </a:solidFill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851535" y="3366770"/>
            <a:ext cx="1385570" cy="294640"/>
            <a:chOff x="1341" y="5302"/>
            <a:chExt cx="2182" cy="464"/>
          </a:xfrm>
        </p:grpSpPr>
        <p:grpSp>
          <p:nvGrpSpPr>
            <p:cNvPr id="92" name="组合 91"/>
            <p:cNvGrpSpPr/>
            <p:nvPr/>
          </p:nvGrpSpPr>
          <p:grpSpPr>
            <a:xfrm>
              <a:off x="1341" y="5302"/>
              <a:ext cx="1640" cy="465"/>
              <a:chOff x="720" y="2748"/>
              <a:chExt cx="1866" cy="62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3" name="矩形: 圆角 43"/>
              <p:cNvSpPr/>
              <p:nvPr/>
            </p:nvSpPr>
            <p:spPr>
              <a:xfrm>
                <a:off x="720" y="2748"/>
                <a:ext cx="1866" cy="627"/>
              </a:xfrm>
              <a:prstGeom prst="round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879" y="2769"/>
                <a:ext cx="1707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>
                    <a:solidFill>
                      <a:schemeClr val="accent6"/>
                    </a:solidFill>
                  </a:rPr>
                  <a:t>查看评价</a:t>
                </a:r>
              </a:p>
            </p:txBody>
          </p:sp>
        </p:grpSp>
        <p:cxnSp>
          <p:nvCxnSpPr>
            <p:cNvPr id="95" name="直接箭头连接符 94"/>
            <p:cNvCxnSpPr>
              <a:stCxn id="94" idx="3"/>
              <a:endCxn id="21" idx="1"/>
            </p:cNvCxnSpPr>
            <p:nvPr/>
          </p:nvCxnSpPr>
          <p:spPr>
            <a:xfrm flipV="1">
              <a:off x="2981" y="5518"/>
              <a:ext cx="543" cy="17"/>
            </a:xfrm>
            <a:prstGeom prst="straightConnector1">
              <a:avLst/>
            </a:prstGeom>
            <a:ln>
              <a:solidFill>
                <a:srgbClr val="558ED5"/>
              </a:solidFill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2388235" y="3703320"/>
            <a:ext cx="367030" cy="1269365"/>
            <a:chOff x="4751" y="5831"/>
            <a:chExt cx="578" cy="1999"/>
          </a:xfrm>
        </p:grpSpPr>
        <p:grpSp>
          <p:nvGrpSpPr>
            <p:cNvPr id="98" name="组合 97"/>
            <p:cNvGrpSpPr/>
            <p:nvPr/>
          </p:nvGrpSpPr>
          <p:grpSpPr>
            <a:xfrm>
              <a:off x="4751" y="6449"/>
              <a:ext cx="578" cy="1381"/>
              <a:chOff x="9035" y="6223"/>
              <a:chExt cx="578" cy="1381"/>
            </a:xfrm>
          </p:grpSpPr>
          <p:sp>
            <p:nvSpPr>
              <p:cNvPr id="99" name="矩形: 圆角 43"/>
              <p:cNvSpPr/>
              <p:nvPr/>
            </p:nvSpPr>
            <p:spPr>
              <a:xfrm rot="5400000">
                <a:off x="8645" y="6612"/>
                <a:ext cx="1308" cy="529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9035" y="6307"/>
                <a:ext cx="578" cy="129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200">
                    <a:solidFill>
                      <a:srgbClr val="428C47"/>
                    </a:solidFill>
                  </a:rPr>
                  <a:t>查看评价</a:t>
                </a:r>
              </a:p>
            </p:txBody>
          </p:sp>
        </p:grpSp>
        <p:cxnSp>
          <p:nvCxnSpPr>
            <p:cNvPr id="101" name="直接箭头连接符 100"/>
            <p:cNvCxnSpPr/>
            <p:nvPr/>
          </p:nvCxnSpPr>
          <p:spPr>
            <a:xfrm flipV="1">
              <a:off x="5013" y="5831"/>
              <a:ext cx="5" cy="59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851535" y="1623060"/>
            <a:ext cx="1428750" cy="476179"/>
            <a:chOff x="1341" y="5302"/>
            <a:chExt cx="2250" cy="466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341" y="5302"/>
              <a:ext cx="1825" cy="466"/>
              <a:chOff x="720" y="2748"/>
              <a:chExt cx="2077" cy="62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10" name="矩形: 圆角 43"/>
              <p:cNvSpPr/>
              <p:nvPr/>
            </p:nvSpPr>
            <p:spPr>
              <a:xfrm>
                <a:off x="720" y="2748"/>
                <a:ext cx="1866" cy="627"/>
              </a:xfrm>
              <a:prstGeom prst="round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090" y="2769"/>
                <a:ext cx="1707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>
                    <a:solidFill>
                      <a:schemeClr val="accent6"/>
                    </a:solidFill>
                  </a:rPr>
                  <a:t>提供会</a:t>
                </a:r>
              </a:p>
              <a:p>
                <a:r>
                  <a:rPr lang="zh-CN" altLang="en-US" sz="1200">
                    <a:solidFill>
                      <a:schemeClr val="accent6"/>
                    </a:solidFill>
                  </a:rPr>
                  <a:t>议信息</a:t>
                </a:r>
              </a:p>
            </p:txBody>
          </p:sp>
        </p:grpSp>
        <p:cxnSp>
          <p:nvCxnSpPr>
            <p:cNvPr id="112" name="直接箭头连接符 111"/>
            <p:cNvCxnSpPr>
              <a:stCxn id="111" idx="3"/>
            </p:cNvCxnSpPr>
            <p:nvPr/>
          </p:nvCxnSpPr>
          <p:spPr>
            <a:xfrm flipV="1">
              <a:off x="3048" y="5527"/>
              <a:ext cx="543" cy="17"/>
            </a:xfrm>
            <a:prstGeom prst="straightConnector1">
              <a:avLst/>
            </a:prstGeom>
            <a:ln>
              <a:solidFill>
                <a:srgbClr val="558ED5"/>
              </a:solidFill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3" name="矩形 112"/>
          <p:cNvSpPr/>
          <p:nvPr/>
        </p:nvSpPr>
        <p:spPr>
          <a:xfrm>
            <a:off x="0" y="361950"/>
            <a:ext cx="228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43"/>
          <p:cNvSpPr/>
          <p:nvPr/>
        </p:nvSpPr>
        <p:spPr>
          <a:xfrm>
            <a:off x="216535" y="231140"/>
            <a:ext cx="622935" cy="121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429895" y="154940"/>
            <a:ext cx="168275" cy="666115"/>
            <a:chOff x="8889" y="6223"/>
            <a:chExt cx="724" cy="1381"/>
          </a:xfrm>
        </p:grpSpPr>
        <p:sp>
          <p:nvSpPr>
            <p:cNvPr id="118" name="矩形: 圆角 43"/>
            <p:cNvSpPr/>
            <p:nvPr/>
          </p:nvSpPr>
          <p:spPr>
            <a:xfrm rot="5400000">
              <a:off x="8645" y="6612"/>
              <a:ext cx="1308" cy="52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8889" y="6307"/>
              <a:ext cx="724" cy="12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1" name="矩形: 圆角 43"/>
          <p:cNvSpPr/>
          <p:nvPr/>
        </p:nvSpPr>
        <p:spPr>
          <a:xfrm>
            <a:off x="216535" y="625475"/>
            <a:ext cx="622935" cy="109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940435" y="173990"/>
            <a:ext cx="8083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chemeClr val="accent6"/>
                </a:solidFill>
              </a:rPr>
              <a:t>系统功能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940435" y="395605"/>
            <a:ext cx="8083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428C47"/>
                </a:solidFill>
              </a:rPr>
              <a:t>老人触发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940435" y="572135"/>
            <a:ext cx="8083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558ED5"/>
                </a:solidFill>
              </a:rPr>
              <a:t>医生触发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17E754A-A2BA-D3C2-29BA-745D89CE8DE0}"/>
              </a:ext>
            </a:extLst>
          </p:cNvPr>
          <p:cNvSpPr txBox="1">
            <a:spLocks/>
          </p:cNvSpPr>
          <p:nvPr/>
        </p:nvSpPr>
        <p:spPr>
          <a:xfrm>
            <a:off x="7083425" y="0"/>
            <a:ext cx="2060575" cy="1078865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latin typeface="+mn-lt"/>
                <a:cs typeface="+mn-ea"/>
                <a:sym typeface="+mn-lt"/>
              </a:rPr>
              <a:t>自 动 按 优 先 级</a:t>
            </a: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 algn="ctr"/>
            <a:r>
              <a:rPr lang="zh-CN" altLang="en-US" sz="1800" dirty="0">
                <a:latin typeface="+mn-lt"/>
                <a:cs typeface="+mn-ea"/>
                <a:sym typeface="+mn-lt"/>
              </a:rPr>
              <a:t> 预 约 多 位 医 生</a:t>
            </a: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 algn="ctr"/>
            <a:r>
              <a:rPr lang="zh-CN" altLang="en-US" sz="1800" dirty="0">
                <a:latin typeface="+mn-lt"/>
                <a:cs typeface="+mn-ea"/>
                <a:sym typeface="+mn-lt"/>
              </a:rPr>
              <a:t>简 化 老 人 操 作 </a:t>
            </a:r>
            <a:endParaRPr lang="en-JM" sz="1800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BC421CA5-6217-456B-987E-0FB1320F79FA}"/>
              </a:ext>
            </a:extLst>
          </p:cNvPr>
          <p:cNvGrpSpPr/>
          <p:nvPr/>
        </p:nvGrpSpPr>
        <p:grpSpPr>
          <a:xfrm>
            <a:off x="0" y="4781550"/>
            <a:ext cx="9144000" cy="361950"/>
            <a:chOff x="0" y="4781550"/>
            <a:chExt cx="9144000" cy="36195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6486558-EF11-47F7-8017-D4E22BA4AA6F}"/>
                </a:ext>
              </a:extLst>
            </p:cNvPr>
            <p:cNvSpPr/>
            <p:nvPr/>
          </p:nvSpPr>
          <p:spPr>
            <a:xfrm>
              <a:off x="0" y="4857750"/>
              <a:ext cx="9144000" cy="2857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9884D24-7FAF-4D77-A08E-B8A692EE0C5C}"/>
                </a:ext>
              </a:extLst>
            </p:cNvPr>
            <p:cNvSpPr/>
            <p:nvPr/>
          </p:nvSpPr>
          <p:spPr>
            <a:xfrm>
              <a:off x="0" y="4781550"/>
              <a:ext cx="9144000" cy="76200"/>
            </a:xfrm>
            <a:prstGeom prst="rect">
              <a:avLst/>
            </a:prstGeom>
            <a:solidFill>
              <a:srgbClr val="B4D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管理员模块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648876" y="2552535"/>
            <a:ext cx="1833880" cy="268986"/>
          </a:xfrm>
        </p:spPr>
        <p:txBody>
          <a:bodyPr/>
          <a:lstStyle/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信息管理栏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6523923" y="2593476"/>
            <a:ext cx="1828800" cy="268986"/>
          </a:xfrm>
        </p:spPr>
        <p:txBody>
          <a:bodyPr/>
          <a:lstStyle/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审核系统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D017BAF-2B9D-4BA9-90A6-EA457279F058}"/>
              </a:ext>
            </a:extLst>
          </p:cNvPr>
          <p:cNvSpPr txBox="1"/>
          <p:nvPr/>
        </p:nvSpPr>
        <p:spPr>
          <a:xfrm>
            <a:off x="3701339" y="3025588"/>
            <a:ext cx="1791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进入“</a:t>
            </a:r>
            <a:r>
              <a:rPr lang="zh-CN" altLang="en-US" sz="11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信息管理栏</a:t>
            </a:r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”界面，</a:t>
            </a:r>
            <a:r>
              <a:rPr lang="zh-CN" altLang="en-US" sz="1100" b="1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查看用户是否被举报存在不良行为以及关联的举报单，并对举报单进行审核操作。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D684E5-F24E-4099-8B30-81A37B0DA6A3}"/>
              </a:ext>
            </a:extLst>
          </p:cNvPr>
          <p:cNvSpPr txBox="1"/>
          <p:nvPr/>
        </p:nvSpPr>
        <p:spPr>
          <a:xfrm>
            <a:off x="6561007" y="3078579"/>
            <a:ext cx="1791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进入“</a:t>
            </a:r>
            <a:r>
              <a:rPr lang="zh-CN" altLang="en-US" sz="11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审核系统</a:t>
            </a:r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”界面，</a:t>
            </a:r>
            <a:r>
              <a:rPr lang="zh-CN" altLang="en-US" sz="1100" dirty="0">
                <a:cs typeface="+mn-ea"/>
                <a:sym typeface="+mn-lt"/>
              </a:rPr>
              <a:t>管理员最主要的工作界面。</a:t>
            </a:r>
            <a:r>
              <a:rPr lang="zh-CN" altLang="en-US" sz="1100" b="1" dirty="0">
                <a:solidFill>
                  <a:srgbClr val="0070C0"/>
                </a:solidFill>
                <a:cs typeface="+mn-ea"/>
                <a:sym typeface="+mn-lt"/>
              </a:rPr>
              <a:t>包括</a:t>
            </a:r>
            <a:r>
              <a:rPr lang="zh-CN" altLang="en-US" sz="1100" b="1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医护人员资质审核、机构入驻审核、举报单审核三个部分</a:t>
            </a:r>
            <a:r>
              <a:rPr lang="zh-CN" altLang="en-US" sz="1100" b="1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AD83D-D088-4DD8-7000-C8685F723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57" y="1207929"/>
            <a:ext cx="1791717" cy="1272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B5F659-E752-8160-FF71-128A757399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" r="4260"/>
          <a:stretch/>
        </p:blipFill>
        <p:spPr>
          <a:xfrm>
            <a:off x="6481343" y="1233713"/>
            <a:ext cx="1882116" cy="1238866"/>
          </a:xfrm>
          <a:prstGeom prst="rect">
            <a:avLst/>
          </a:prstGeom>
        </p:spPr>
      </p:pic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53F5768-F3F0-9D9F-1FFA-EE85F906862E}"/>
              </a:ext>
            </a:extLst>
          </p:cNvPr>
          <p:cNvSpPr txBox="1">
            <a:spLocks/>
          </p:cNvSpPr>
          <p:nvPr/>
        </p:nvSpPr>
        <p:spPr>
          <a:xfrm>
            <a:off x="772975" y="2552535"/>
            <a:ext cx="183388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管理员首页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EF5018-FFC0-51F4-9196-58E2F6CA44EB}"/>
              </a:ext>
            </a:extLst>
          </p:cNvPr>
          <p:cNvSpPr txBox="1"/>
          <p:nvPr/>
        </p:nvSpPr>
        <p:spPr>
          <a:xfrm>
            <a:off x="825438" y="3025588"/>
            <a:ext cx="1791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进入“</a:t>
            </a:r>
            <a:r>
              <a:rPr lang="zh-CN" altLang="en-US" sz="11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管理员首页</a:t>
            </a:r>
            <a:r>
              <a:rPr lang="zh-CN" altLang="en-US" sz="11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”界面，</a:t>
            </a:r>
            <a:r>
              <a:rPr lang="zh-CN" altLang="en-US" sz="1100" b="1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是管理员的工作台，能够检查待办任务，负责跳转到各个工作页面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5C84568-9037-0E0C-C31F-EFA5A5890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7" y="1112790"/>
            <a:ext cx="1867444" cy="1359789"/>
          </a:xfrm>
          <a:prstGeom prst="rect">
            <a:avLst/>
          </a:prstGeom>
        </p:spPr>
      </p:pic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0D66341-CA93-6774-C5B9-46666EF6B12B}"/>
              </a:ext>
            </a:extLst>
          </p:cNvPr>
          <p:cNvSpPr txBox="1">
            <a:spLocks/>
          </p:cNvSpPr>
          <p:nvPr/>
        </p:nvSpPr>
        <p:spPr>
          <a:xfrm>
            <a:off x="2362200" y="4233415"/>
            <a:ext cx="4419600" cy="364069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latin typeface="+mn-lt"/>
                <a:cs typeface="+mn-ea"/>
                <a:sym typeface="+mn-lt"/>
              </a:rPr>
              <a:t>支 持 以 图 片 形 式 上 传 举 报 单</a:t>
            </a:r>
            <a:endParaRPr lang="en-JM" sz="18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89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BC421CA5-6217-456B-987E-0FB1320F79FA}"/>
              </a:ext>
            </a:extLst>
          </p:cNvPr>
          <p:cNvGrpSpPr/>
          <p:nvPr/>
        </p:nvGrpSpPr>
        <p:grpSpPr>
          <a:xfrm>
            <a:off x="0" y="4781550"/>
            <a:ext cx="9144000" cy="361950"/>
            <a:chOff x="0" y="4781550"/>
            <a:chExt cx="9144000" cy="36195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6486558-EF11-47F7-8017-D4E22BA4AA6F}"/>
                </a:ext>
              </a:extLst>
            </p:cNvPr>
            <p:cNvSpPr/>
            <p:nvPr/>
          </p:nvSpPr>
          <p:spPr>
            <a:xfrm>
              <a:off x="0" y="4857750"/>
              <a:ext cx="9144000" cy="2857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9884D24-7FAF-4D77-A08E-B8A692EE0C5C}"/>
                </a:ext>
              </a:extLst>
            </p:cNvPr>
            <p:cNvSpPr/>
            <p:nvPr/>
          </p:nvSpPr>
          <p:spPr>
            <a:xfrm>
              <a:off x="0" y="4781550"/>
              <a:ext cx="9144000" cy="76200"/>
            </a:xfrm>
            <a:prstGeom prst="rect">
              <a:avLst/>
            </a:prstGeom>
            <a:solidFill>
              <a:srgbClr val="B4D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6406"/>
            <a:ext cx="7620000" cy="422672"/>
          </a:xfrm>
        </p:spPr>
        <p:txBody>
          <a:bodyPr/>
          <a:lstStyle/>
          <a:p>
            <a:r>
              <a:rPr lang="zh-CN" altLang="en-US" sz="2400" dirty="0">
                <a:solidFill>
                  <a:srgbClr val="0070C0"/>
                </a:solidFill>
                <a:cs typeface="+mn-ea"/>
                <a:sym typeface="+mn-lt"/>
              </a:rPr>
              <a:t>个人信息管理模块</a:t>
            </a:r>
            <a:endParaRPr lang="en-JM" sz="24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6053326" y="2176165"/>
            <a:ext cx="1688594" cy="242444"/>
          </a:xfrm>
        </p:spPr>
        <p:txBody>
          <a:bodyPr/>
          <a:lstStyle/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关注列表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53F5768-F3F0-9D9F-1FFA-EE85F906862E}"/>
              </a:ext>
            </a:extLst>
          </p:cNvPr>
          <p:cNvSpPr txBox="1">
            <a:spLocks/>
          </p:cNvSpPr>
          <p:nvPr/>
        </p:nvSpPr>
        <p:spPr>
          <a:xfrm>
            <a:off x="1276613" y="2188137"/>
            <a:ext cx="1667620" cy="231213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登录界面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EF5018-FFC0-51F4-9196-58E2F6CA44EB}"/>
              </a:ext>
            </a:extLst>
          </p:cNvPr>
          <p:cNvSpPr txBox="1"/>
          <p:nvPr/>
        </p:nvSpPr>
        <p:spPr>
          <a:xfrm>
            <a:off x="1371600" y="935667"/>
            <a:ext cx="6102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登录注册界面</a:t>
            </a:r>
            <a:endParaRPr lang="en-US" altLang="zh-CN" sz="11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r>
              <a:rPr lang="zh-CN" altLang="en-US" sz="1100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         是进入正常功能页面的前提，选择角色登录注册，采用双</a:t>
            </a:r>
            <a:r>
              <a:rPr lang="en-US" altLang="zh-CN" sz="1100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token</a:t>
            </a:r>
            <a:r>
              <a:rPr lang="zh-CN" altLang="en-US" sz="1100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安全验证，提升数据安全性</a:t>
            </a:r>
            <a:endParaRPr lang="en-US" altLang="zh-CN" sz="1100" dirty="0">
              <a:solidFill>
                <a:srgbClr val="0070C0"/>
              </a:solidFill>
              <a:ea typeface="站酷快乐体2016修订版" panose="02010600030101010101" pitchFamily="2" charset="-122"/>
              <a:sym typeface="+mn-lt"/>
            </a:endParaRPr>
          </a:p>
          <a:p>
            <a:r>
              <a:rPr lang="zh-CN" altLang="en-US" sz="1100" b="1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个人信息中心</a:t>
            </a:r>
            <a:endParaRPr lang="en-US" altLang="zh-CN" sz="1100" b="1" dirty="0">
              <a:solidFill>
                <a:srgbClr val="0070C0"/>
              </a:solidFill>
              <a:ea typeface="站酷快乐体2016修订版" panose="02010600030101010101" pitchFamily="2" charset="-122"/>
              <a:sym typeface="+mn-lt"/>
            </a:endParaRPr>
          </a:p>
          <a:p>
            <a:r>
              <a:rPr lang="zh-CN" altLang="en-US" sz="1100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         用户完善服务所需的个人信息、</a:t>
            </a:r>
            <a:r>
              <a:rPr lang="zh-CN" altLang="en-US" sz="1100" b="1" dirty="0">
                <a:solidFill>
                  <a:schemeClr val="accent6"/>
                </a:solidFill>
                <a:ea typeface="站酷快乐体2016修订版" panose="02010600030101010101" pitchFamily="2" charset="-122"/>
                <a:sym typeface="+mn-lt"/>
              </a:rPr>
              <a:t>支持用户上传个性化的头像</a:t>
            </a:r>
            <a:endParaRPr lang="en-US" altLang="zh-CN" sz="1100" b="1" dirty="0">
              <a:solidFill>
                <a:schemeClr val="accent6"/>
              </a:solidFill>
              <a:ea typeface="站酷快乐体2016修订版" panose="02010600030101010101" pitchFamily="2" charset="-122"/>
              <a:sym typeface="+mn-lt"/>
            </a:endParaRPr>
          </a:p>
          <a:p>
            <a:r>
              <a:rPr lang="zh-CN" altLang="en-US" sz="1100" b="1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关注列表界面</a:t>
            </a:r>
            <a:endParaRPr lang="en-US" altLang="zh-CN" sz="1100" b="1" dirty="0">
              <a:solidFill>
                <a:srgbClr val="0070C0"/>
              </a:solidFill>
              <a:ea typeface="站酷快乐体2016修订版" panose="02010600030101010101" pitchFamily="2" charset="-122"/>
              <a:sym typeface="+mn-lt"/>
            </a:endParaRPr>
          </a:p>
          <a:p>
            <a:r>
              <a:rPr lang="en-US" altLang="zh-CN" sz="1100" b="1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         </a:t>
            </a:r>
            <a:r>
              <a:rPr lang="zh-CN" altLang="en-US" sz="1100" dirty="0">
                <a:solidFill>
                  <a:srgbClr val="0070C0"/>
                </a:solidFill>
                <a:ea typeface="站酷快乐体2016修订版" panose="02010600030101010101" pitchFamily="2" charset="-122"/>
                <a:sym typeface="+mn-lt"/>
              </a:rPr>
              <a:t>用户在此处查看自己关注的护工或社区医生、查看有谁关注了自己</a:t>
            </a:r>
            <a:endParaRPr lang="en-US" altLang="zh-CN" sz="1100" dirty="0">
              <a:solidFill>
                <a:srgbClr val="0070C0"/>
              </a:solidFill>
              <a:ea typeface="站酷快乐体2016修订版" panose="02010600030101010101" pitchFamily="2" charset="-122"/>
              <a:sym typeface="+mn-lt"/>
            </a:endParaRP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0D66341-CA93-6774-C5B9-46666EF6B12B}"/>
              </a:ext>
            </a:extLst>
          </p:cNvPr>
          <p:cNvSpPr txBox="1">
            <a:spLocks/>
          </p:cNvSpPr>
          <p:nvPr/>
        </p:nvSpPr>
        <p:spPr>
          <a:xfrm>
            <a:off x="1066800" y="4258352"/>
            <a:ext cx="6904922" cy="364069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latin typeface="+mn-lt"/>
                <a:cs typeface="+mn-ea"/>
                <a:sym typeface="+mn-lt"/>
              </a:rPr>
              <a:t>支 持 双 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token 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安 全 验 证、爬 虫 获 取 全 国 真 实 社 区 数 据</a:t>
            </a:r>
            <a:endParaRPr lang="en-JM" sz="1800" dirty="0">
              <a:latin typeface="+mn-lt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EDAFE0-53E6-74A4-B34B-5B60FECC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8452"/>
          <a:stretch/>
        </p:blipFill>
        <p:spPr>
          <a:xfrm>
            <a:off x="5859778" y="2691494"/>
            <a:ext cx="2110742" cy="13700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BC8EC5-7C60-56DC-7DC9-CF40435D8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08773"/>
            <a:ext cx="2099536" cy="135266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0FFC733E-93F7-17AD-A4EE-9540A56BD6DA}"/>
              </a:ext>
            </a:extLst>
          </p:cNvPr>
          <p:cNvSpPr txBox="1">
            <a:spLocks/>
          </p:cNvSpPr>
          <p:nvPr/>
        </p:nvSpPr>
        <p:spPr>
          <a:xfrm>
            <a:off x="3686863" y="2188224"/>
            <a:ext cx="1688594" cy="235261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>
                <a:latin typeface="+mn-lt"/>
                <a:cs typeface="+mn-ea"/>
                <a:sym typeface="+mn-lt"/>
              </a:rPr>
              <a:t>个人信息中心</a:t>
            </a:r>
            <a:endParaRPr lang="en-JM" sz="1300" dirty="0">
              <a:latin typeface="+mn-lt"/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CAF6271-C31C-A30E-C8D5-6E405B7A28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9"/>
          <a:stretch/>
        </p:blipFill>
        <p:spPr>
          <a:xfrm>
            <a:off x="3481392" y="2674218"/>
            <a:ext cx="2099536" cy="13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8352"/>
            <a:ext cx="7620000" cy="422672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后端技术栈介绍</a:t>
            </a:r>
          </a:p>
        </p:txBody>
      </p:sp>
      <p:sp>
        <p:nvSpPr>
          <p:cNvPr id="4" name="Text Placeholder 1"/>
          <p:cNvSpPr txBox="1"/>
          <p:nvPr/>
        </p:nvSpPr>
        <p:spPr>
          <a:xfrm>
            <a:off x="5715000" y="1531974"/>
            <a:ext cx="2819400" cy="2335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VS STUDIO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.NET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框架进行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的开发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svn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进行版本控制，其中客户端用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TortoiseSVN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SVN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插件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visualSVN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，服务端使用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svnbucket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采用敏捷开发的思想，保证向后兼容，后端组员分工，在保证后端接口保持可访问的前提下进行代码的迭代与更新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2540578"/>
            <a:ext cx="914400" cy="914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WEBAPI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52500" y="1399416"/>
            <a:ext cx="1905000" cy="807028"/>
          </a:xfrm>
          <a:prstGeom prst="wedgeRectCallout">
            <a:avLst>
              <a:gd name="adj1" fmla="val -35040"/>
              <a:gd name="adj2" fmla="val 85930"/>
            </a:avLst>
          </a:prstGeom>
          <a:solidFill>
            <a:schemeClr val="bg1">
              <a:lumMod val="65000"/>
            </a:schemeClr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使用目前市面上较为流行的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webapi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，所有接口满足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rest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规范</a:t>
            </a:r>
          </a:p>
        </p:txBody>
      </p:sp>
      <p:sp>
        <p:nvSpPr>
          <p:cNvPr id="7" name="Oval 6"/>
          <p:cNvSpPr/>
          <p:nvPr/>
        </p:nvSpPr>
        <p:spPr>
          <a:xfrm>
            <a:off x="1676400" y="3409950"/>
            <a:ext cx="914400" cy="914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ORACLE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05000" y="2376942"/>
            <a:ext cx="1905000" cy="807028"/>
          </a:xfrm>
          <a:prstGeom prst="wedgeRectCallout">
            <a:avLst>
              <a:gd name="adj1" fmla="val -33923"/>
              <a:gd name="adj2" fmla="val 84612"/>
            </a:avLst>
          </a:prstGeom>
          <a:solidFill>
            <a:srgbClr val="0070C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cs typeface="+mn-ea"/>
                <a:sym typeface="+mn-lt"/>
              </a:rPr>
              <a:t>数据库使用</a:t>
            </a:r>
            <a:r>
              <a:rPr lang="en-US" altLang="zh-CN" sz="1100" dirty="0">
                <a:cs typeface="+mn-ea"/>
                <a:sym typeface="+mn-lt"/>
              </a:rPr>
              <a:t>ORACLE</a:t>
            </a:r>
            <a:r>
              <a:rPr lang="zh-CN" altLang="en-US" sz="1100" dirty="0">
                <a:cs typeface="+mn-ea"/>
                <a:sym typeface="+mn-lt"/>
              </a:rPr>
              <a:t>数据库</a:t>
            </a:r>
          </a:p>
        </p:txBody>
      </p:sp>
      <p:sp>
        <p:nvSpPr>
          <p:cNvPr id="9" name="Oval 8"/>
          <p:cNvSpPr/>
          <p:nvPr/>
        </p:nvSpPr>
        <p:spPr>
          <a:xfrm>
            <a:off x="3931920" y="2579121"/>
            <a:ext cx="914400" cy="914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json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238500" y="1383241"/>
            <a:ext cx="1905000" cy="807028"/>
          </a:xfrm>
          <a:prstGeom prst="wedgeRectCallout">
            <a:avLst>
              <a:gd name="adj1" fmla="val 12910"/>
              <a:gd name="adj2" fmla="val 87187"/>
            </a:avLst>
          </a:prstGeom>
          <a:solidFill>
            <a:srgbClr val="0070C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200"/>
              </a:lnSpc>
            </a:pPr>
            <a:r>
              <a:rPr lang="zh-CN" altLang="en-US" sz="1100" dirty="0">
                <a:cs typeface="+mn-ea"/>
                <a:sym typeface="+mn-lt"/>
              </a:rPr>
              <a:t>所有传输与请求的数据格式采用</a:t>
            </a:r>
            <a:r>
              <a:rPr lang="en-US" altLang="zh-CN" sz="1100" dirty="0">
                <a:cs typeface="+mn-ea"/>
                <a:sym typeface="+mn-lt"/>
              </a:rPr>
              <a:t>json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006061"/>
            <a:ext cx="2941320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b="1" dirty="0">
                <a:solidFill>
                  <a:srgbClr val="0070C0"/>
                </a:solidFill>
                <a:cs typeface="+mn-ea"/>
                <a:sym typeface="+mn-lt"/>
              </a:rPr>
              <a:t>开发工具与版本控制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9092</TotalTime>
  <Words>1392</Words>
  <Application>Microsoft Office PowerPoint</Application>
  <PresentationFormat>全屏显示(16:9)</PresentationFormat>
  <Paragraphs>155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华光中楷_CNKI</vt:lpstr>
      <vt:lpstr>楷体</vt:lpstr>
      <vt:lpstr>站酷快乐体2016修订版</vt:lpstr>
      <vt:lpstr>Arial</vt:lpstr>
      <vt:lpstr>Bebas Neue</vt:lpstr>
      <vt:lpstr>Calibri</vt:lpstr>
      <vt:lpstr>Office Theme</vt:lpstr>
      <vt:lpstr>PowerPoint 演示文稿</vt:lpstr>
      <vt:lpstr>C O N T E N T</vt:lpstr>
      <vt:lpstr>实用需求</vt:lpstr>
      <vt:lpstr>系统简介</vt:lpstr>
      <vt:lpstr>护理模块</vt:lpstr>
      <vt:lpstr>医疗模块功能逻辑图</vt:lpstr>
      <vt:lpstr>管理员模块</vt:lpstr>
      <vt:lpstr>个人信息管理模块</vt:lpstr>
      <vt:lpstr>后端技术栈介绍</vt:lpstr>
      <vt:lpstr>完善便捷的在线API文档</vt:lpstr>
      <vt:lpstr>双 token 验证机制</vt:lpstr>
      <vt:lpstr>前端技术栈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cp:lastModifiedBy>Lenovo</cp:lastModifiedBy>
  <cp:revision>215</cp:revision>
  <dcterms:created xsi:type="dcterms:W3CDTF">2011-12-26T17:46:32Z</dcterms:created>
  <dcterms:modified xsi:type="dcterms:W3CDTF">2022-09-01T08:49:17Z</dcterms:modified>
</cp:coreProperties>
</file>