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8" r:id="rId4"/>
    <p:sldId id="267" r:id="rId5"/>
    <p:sldId id="266" r:id="rId6"/>
    <p:sldId id="265" r:id="rId7"/>
    <p:sldId id="264" r:id="rId8"/>
    <p:sldId id="263" r:id="rId9"/>
    <p:sldId id="261" r:id="rId10"/>
    <p:sldId id="262" r:id="rId11"/>
    <p:sldId id="260" r:id="rId12"/>
    <p:sldId id="259" r:id="rId13"/>
    <p:sldId id="275" r:id="rId14"/>
    <p:sldId id="274" r:id="rId15"/>
    <p:sldId id="273" r:id="rId16"/>
    <p:sldId id="272" r:id="rId17"/>
    <p:sldId id="271" r:id="rId18"/>
    <p:sldId id="270" r:id="rId19"/>
    <p:sldId id="269" r:id="rId20"/>
    <p:sldId id="25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808D6-B05E-40AC-8FED-A16E580C5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F4FCF1-77DB-4131-B8C6-3651DCE3F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DF329-C33D-4345-9BC5-7886FDA3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C8166-4FC3-48A7-8B21-2C67D638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B1119-6D17-413F-AE8E-7B24CC0A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1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EF3B5-69DF-4338-A31C-1E36517E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0CADE-D66C-4DB3-93B6-FC0C5B502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15263-7BE0-4C7A-A91B-E9AC3328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24CFB-DC63-4C47-B1D7-89F29D75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290EC-6345-4DB6-8C77-93CB2049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82A8DC-186E-441F-BC2C-F32F33AE7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A18424-719B-4325-AF60-FD54A5F98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58821-F5E4-487E-8777-F2827E6C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CA019-AB65-4511-A0B0-ECE0E5E2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A6773-6F92-49DF-90C4-FD5E091A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2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B590-E182-4689-A6E5-16EFC5BD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B8A25-1D7D-4C77-84B2-5133990F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48FB5-5CA5-47B2-8710-BEC7EEC9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1D4BE-7220-4A1F-9B0A-1FB490AE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35F8D-68F4-4CCA-A57A-9B8F556F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4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A84A6-FF04-4B67-B18B-F0D23C66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F44FB-A89E-4ABD-8DEA-FF8FAB6B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15EED-3335-4607-A5C2-27B8C9D2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62155-9AD6-4BFB-AFEB-9E776811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AC1CE-7FEF-4007-B842-8A1096C8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3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81B0D-E50F-4428-A7D2-21C64380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6960C-8FD5-4451-9000-20F066CEE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85410-5F1D-4BBE-8D53-4AE40F1F5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81BB6-60F0-492F-8DA9-4545D500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C291F-4C96-45C0-A971-350F0308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670D3-33F8-4A7F-B70C-619EE52B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6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B5C0A-E3CF-47DC-87DC-16D5E2F5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AA48A-8FD8-4834-B74D-DCD4F26E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A7DB7-7D67-422E-AC59-3E2C55E53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82795E-11D8-4C82-B265-391D98024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181B5E-C4B8-4938-8B96-BDFBD41A6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0AB1EF-F704-4A80-B3B8-34C2C7D3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EA9D86-A43E-4D90-B682-91BFB767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192F2-D547-4EDB-AD05-E765B351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52E2-8B2A-43F1-883D-3EBE346B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400E0-ACA3-4AB5-8A29-C67A3B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78198-EE7D-444E-97DC-C1246D10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FD9401-A230-4802-A0BB-9B253714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2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6735A4-3185-4C9F-8EF4-4ED0B8CF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DCD268-5DBA-47AF-9864-B47FF521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DD4CD-CFEF-422B-B34C-31089CE3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1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895DC-2478-4F94-8700-D95B59EA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6C5F1-C414-4171-9056-AD93B7056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10738-4B1C-41ED-BE96-8C305D38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1E9F0-48B1-416B-A7E3-570BBF8B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8019B-EF1C-4C82-883D-5B87C2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F8999-F72E-41FD-8549-010C6D54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BDC32-18FD-4CF3-863D-A7765A0E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CA3945-D0AA-4811-A96A-6826B3298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BDAC3-32C8-4445-8C3D-737695079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27312-ED0A-4C3B-9A15-4D863AFD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15A8B-28C7-48F6-B6EF-72CD5FBF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DD19E-55A5-48BB-A322-07E1A960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6BF123-8C8D-47BD-AF80-8552352E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4929F-118A-4FA4-9BA5-3597D4B8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8B9D8-392F-4059-BD87-60FB0920A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408F-75B0-44FD-B672-296670E41FC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57D05-3733-4568-AB59-9F2699A26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5263B-B59C-43D9-B570-6F6C4978A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DD44-BCCE-456A-8B5A-8244ACB6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0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zh-CN" sz="3200" dirty="0">
                <a:solidFill>
                  <a:srgbClr val="002060"/>
                </a:solidFill>
              </a:rPr>
              <a:t>江南好，风景旧曾</a:t>
            </a:r>
            <a:r>
              <a:rPr lang="zh-CN" altLang="zh-CN" sz="3200" b="1" dirty="0">
                <a:solidFill>
                  <a:srgbClr val="002060"/>
                </a:solidFill>
              </a:rPr>
              <a:t>谙</a:t>
            </a:r>
            <a:r>
              <a:rPr lang="zh-CN" altLang="zh-CN" sz="3200" dirty="0">
                <a:solidFill>
                  <a:srgbClr val="002060"/>
                </a:solidFill>
              </a:rPr>
              <a:t>。（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熟悉，知晓</a:t>
            </a:r>
            <a:r>
              <a:rPr lang="zh-CN" altLang="zh-CN" sz="3200" dirty="0">
                <a:solidFill>
                  <a:srgbClr val="002060"/>
                </a:solidFill>
              </a:rPr>
              <a:t>。）</a:t>
            </a:r>
          </a:p>
          <a:p>
            <a:pPr algn="l"/>
            <a:r>
              <a:rPr lang="zh-CN" altLang="zh-CN" sz="3200" dirty="0">
                <a:solidFill>
                  <a:srgbClr val="002060"/>
                </a:solidFill>
              </a:rPr>
              <a:t>二人久居江东，</a:t>
            </a:r>
            <a:r>
              <a:rPr lang="zh-CN" altLang="zh-CN" sz="3200" b="1" dirty="0">
                <a:solidFill>
                  <a:srgbClr val="002060"/>
                </a:solidFill>
              </a:rPr>
              <a:t>谙</a:t>
            </a:r>
            <a:r>
              <a:rPr lang="zh-CN" altLang="zh-CN" sz="3200" dirty="0">
                <a:solidFill>
                  <a:srgbClr val="002060"/>
                </a:solidFill>
              </a:rPr>
              <a:t>习水性（</a:t>
            </a:r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熟悉，知晓。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zh-CN" sz="32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200" dirty="0">
                <a:solidFill>
                  <a:srgbClr val="002060"/>
                </a:solidFill>
              </a:rPr>
              <a:t>虽复一览便</a:t>
            </a:r>
            <a:r>
              <a:rPr lang="zh-CN" altLang="zh-CN" sz="3200" b="1" dirty="0">
                <a:solidFill>
                  <a:srgbClr val="002060"/>
                </a:solidFill>
              </a:rPr>
              <a:t>谙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熟记，记诵。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zh-CN" sz="32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200" dirty="0">
                <a:solidFill>
                  <a:srgbClr val="002060"/>
                </a:solidFill>
              </a:rPr>
              <a:t>无</a:t>
            </a:r>
            <a:r>
              <a:rPr lang="zh-CN" altLang="zh-CN" sz="3200" b="1" dirty="0">
                <a:solidFill>
                  <a:srgbClr val="002060"/>
                </a:solidFill>
              </a:rPr>
              <a:t>案</a:t>
            </a:r>
            <a:r>
              <a:rPr lang="zh-CN" altLang="zh-CN" sz="3200" dirty="0">
                <a:solidFill>
                  <a:srgbClr val="002060"/>
                </a:solidFill>
              </a:rPr>
              <a:t>牍之劳形。（</a:t>
            </a:r>
            <a:r>
              <a:rPr lang="en-US" altLang="zh-CN" sz="3200" dirty="0">
                <a:solidFill>
                  <a:srgbClr val="002060"/>
                </a:solidFill>
              </a:rPr>
              <a:t>  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文书，案卷。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zh-CN" sz="32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200" dirty="0">
                <a:solidFill>
                  <a:srgbClr val="002060"/>
                </a:solidFill>
              </a:rPr>
              <a:t>其后秦伐赵，</a:t>
            </a:r>
            <a:r>
              <a:rPr lang="zh-CN" altLang="zh-CN" sz="3200" b="1" dirty="0">
                <a:solidFill>
                  <a:srgbClr val="002060"/>
                </a:solidFill>
              </a:rPr>
              <a:t>拔</a:t>
            </a:r>
            <a:r>
              <a:rPr lang="zh-CN" altLang="zh-CN" sz="3200" u="wavy" dirty="0">
                <a:solidFill>
                  <a:srgbClr val="002060"/>
                </a:solidFill>
              </a:rPr>
              <a:t>石城</a:t>
            </a:r>
            <a:r>
              <a:rPr lang="zh-CN" altLang="zh-CN" sz="3200" dirty="0">
                <a:solidFill>
                  <a:srgbClr val="002060"/>
                </a:solidFill>
              </a:rPr>
              <a:t>。（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攻取，攻下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32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200" dirty="0">
                <a:solidFill>
                  <a:srgbClr val="002060"/>
                </a:solidFill>
              </a:rPr>
              <a:t>出类</a:t>
            </a:r>
            <a:r>
              <a:rPr lang="zh-CN" altLang="zh-CN" sz="3200" b="1" dirty="0">
                <a:solidFill>
                  <a:srgbClr val="002060"/>
                </a:solidFill>
              </a:rPr>
              <a:t>拔</a:t>
            </a:r>
            <a:r>
              <a:rPr lang="zh-CN" altLang="zh-CN" sz="3200" dirty="0">
                <a:solidFill>
                  <a:srgbClr val="002060"/>
                </a:solidFill>
              </a:rPr>
              <a:t>萃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突出，超出</a:t>
            </a:r>
            <a:r>
              <a:rPr lang="zh-CN" altLang="zh-CN" sz="32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200" dirty="0">
                <a:solidFill>
                  <a:srgbClr val="002060"/>
                </a:solidFill>
              </a:rPr>
              <a:t>于是</a:t>
            </a:r>
            <a:r>
              <a:rPr lang="zh-CN" altLang="zh-CN" sz="3200" b="1" dirty="0">
                <a:solidFill>
                  <a:srgbClr val="002060"/>
                </a:solidFill>
              </a:rPr>
              <a:t>罢</a:t>
            </a:r>
            <a:r>
              <a:rPr lang="zh-CN" altLang="zh-CN" sz="3200" dirty="0">
                <a:solidFill>
                  <a:srgbClr val="002060"/>
                </a:solidFill>
              </a:rPr>
              <a:t>酒，侯生遂为上客。（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停止，结束</a:t>
            </a:r>
            <a:r>
              <a:rPr lang="zh-CN" altLang="zh-CN" sz="32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200" dirty="0">
                <a:solidFill>
                  <a:srgbClr val="002060"/>
                </a:solidFill>
              </a:rPr>
              <a:t>语</a:t>
            </a:r>
            <a:r>
              <a:rPr lang="zh-CN" altLang="zh-CN" sz="3200" b="1" dirty="0">
                <a:solidFill>
                  <a:srgbClr val="002060"/>
                </a:solidFill>
              </a:rPr>
              <a:t>罢</a:t>
            </a:r>
            <a:r>
              <a:rPr lang="zh-CN" altLang="zh-CN" sz="3200" dirty="0">
                <a:solidFill>
                  <a:srgbClr val="002060"/>
                </a:solidFill>
              </a:rPr>
              <a:t>暮天钟。（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停止，结束</a:t>
            </a:r>
            <a:r>
              <a:rPr lang="zh-CN" altLang="zh-CN" sz="32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200" dirty="0">
                <a:solidFill>
                  <a:srgbClr val="002060"/>
                </a:solidFill>
              </a:rPr>
              <a:t>率</a:t>
            </a:r>
            <a:r>
              <a:rPr lang="zh-CN" altLang="zh-CN" sz="3200" b="1" dirty="0">
                <a:solidFill>
                  <a:srgbClr val="002060"/>
                </a:solidFill>
              </a:rPr>
              <a:t>罢</a:t>
            </a:r>
            <a:r>
              <a:rPr lang="zh-CN" altLang="zh-CN" sz="3200" dirty="0">
                <a:solidFill>
                  <a:srgbClr val="002060"/>
                </a:solidFill>
              </a:rPr>
              <a:t>弊之卒，将数百之众，转而攻秦（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通“疲”，疲劳，疲弱 </a:t>
            </a:r>
            <a:r>
              <a:rPr lang="zh-CN" altLang="zh-CN" sz="32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200" dirty="0">
                <a:solidFill>
                  <a:srgbClr val="002060"/>
                </a:solidFill>
              </a:rPr>
              <a:t>于是辞相印不</a:t>
            </a:r>
            <a:r>
              <a:rPr lang="zh-CN" altLang="zh-CN" sz="3200" b="1" dirty="0">
                <a:solidFill>
                  <a:srgbClr val="002060"/>
                </a:solidFill>
              </a:rPr>
              <a:t>拜</a:t>
            </a:r>
            <a:r>
              <a:rPr lang="zh-CN" altLang="zh-CN" sz="32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接受官职，担任</a:t>
            </a:r>
            <a:r>
              <a:rPr lang="zh-CN" altLang="zh-CN" sz="3200" dirty="0">
                <a:solidFill>
                  <a:srgbClr val="002060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细大不</a:t>
            </a:r>
            <a:r>
              <a:rPr lang="zh-CN" altLang="zh-CN" sz="3600" b="1" dirty="0">
                <a:solidFill>
                  <a:srgbClr val="002060"/>
                </a:solidFill>
              </a:rPr>
              <a:t>捐</a:t>
            </a:r>
            <a:r>
              <a:rPr lang="zh-CN" altLang="zh-CN" sz="3600" dirty="0">
                <a:solidFill>
                  <a:srgbClr val="002060"/>
                </a:solidFill>
              </a:rPr>
              <a:t>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舍弃，抛弃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腰间羽箭久凋零，太息燕然未</a:t>
            </a:r>
            <a:r>
              <a:rPr lang="zh-CN" altLang="zh-CN" sz="3600" b="1" dirty="0">
                <a:solidFill>
                  <a:srgbClr val="002060"/>
                </a:solidFill>
              </a:rPr>
              <a:t>勒</a:t>
            </a:r>
            <a:r>
              <a:rPr lang="zh-CN" altLang="zh-CN" sz="3600" dirty="0">
                <a:solidFill>
                  <a:srgbClr val="002060"/>
                </a:solidFill>
              </a:rPr>
              <a:t>铭（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雕刻，刻石记功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仓</a:t>
            </a:r>
            <a:r>
              <a:rPr lang="zh-CN" altLang="zh-CN" sz="3600" b="1" dirty="0">
                <a:solidFill>
                  <a:srgbClr val="002060"/>
                </a:solidFill>
              </a:rPr>
              <a:t>廪</a:t>
            </a:r>
            <a:r>
              <a:rPr lang="zh-CN" altLang="zh-CN" sz="3600" dirty="0">
                <a:solidFill>
                  <a:srgbClr val="002060"/>
                </a:solidFill>
              </a:rPr>
              <a:t>实而知礼节（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米仓，官府的粮仓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吾视其辙乱，望其旗</a:t>
            </a:r>
            <a:r>
              <a:rPr lang="zh-CN" altLang="zh-CN" sz="3600" b="1" dirty="0">
                <a:solidFill>
                  <a:srgbClr val="002060"/>
                </a:solidFill>
              </a:rPr>
              <a:t>靡</a:t>
            </a:r>
            <a:r>
              <a:rPr lang="zh-CN" altLang="zh-CN" sz="3600" dirty="0">
                <a:solidFill>
                  <a:srgbClr val="002060"/>
                </a:solidFill>
              </a:rPr>
              <a:t>，故逐之（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倒下）</a:t>
            </a:r>
            <a:r>
              <a:rPr lang="zh-CN" altLang="zh-CN" sz="3600" dirty="0">
                <a:solidFill>
                  <a:srgbClr val="002060"/>
                </a:solidFill>
              </a:rPr>
              <a:t> 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左右皆</a:t>
            </a:r>
            <a:r>
              <a:rPr lang="zh-CN" altLang="zh-CN" sz="3600" b="1" dirty="0">
                <a:solidFill>
                  <a:srgbClr val="002060"/>
                </a:solidFill>
              </a:rPr>
              <a:t>靡</a:t>
            </a:r>
            <a:r>
              <a:rPr lang="zh-CN" altLang="zh-CN" sz="36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退却，败退</a:t>
            </a:r>
            <a:r>
              <a:rPr lang="zh-CN" altLang="zh-CN" sz="3600" dirty="0">
                <a:solidFill>
                  <a:srgbClr val="002060"/>
                </a:solidFill>
              </a:rPr>
              <a:t>） 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曩</a:t>
            </a:r>
            <a:r>
              <a:rPr lang="zh-CN" altLang="zh-CN" sz="3600" dirty="0">
                <a:solidFill>
                  <a:srgbClr val="002060"/>
                </a:solidFill>
              </a:rPr>
              <a:t>与吾祖居者，今其室十无一焉（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从前，以往 </a:t>
            </a:r>
            <a:r>
              <a:rPr lang="zh-CN" altLang="zh-CN" sz="3600" dirty="0">
                <a:solidFill>
                  <a:srgbClr val="002060"/>
                </a:solidFill>
              </a:rPr>
              <a:t>） 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王侯将相，</a:t>
            </a:r>
            <a:r>
              <a:rPr lang="zh-CN" altLang="zh-CN" sz="3600" b="1" dirty="0">
                <a:solidFill>
                  <a:srgbClr val="002060"/>
                </a:solidFill>
              </a:rPr>
              <a:t>宁</a:t>
            </a:r>
            <a:r>
              <a:rPr lang="zh-CN" altLang="zh-CN" sz="3600" dirty="0">
                <a:solidFill>
                  <a:srgbClr val="002060"/>
                </a:solidFill>
              </a:rPr>
              <a:t>有种乎？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002060"/>
                </a:solidFill>
              </a:rPr>
              <a:t>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难道，哪里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二十尚不足，十五</a:t>
            </a:r>
            <a:r>
              <a:rPr lang="zh-CN" altLang="zh-CN" sz="3600" b="1" dirty="0">
                <a:solidFill>
                  <a:srgbClr val="002060"/>
                </a:solidFill>
              </a:rPr>
              <a:t>颇</a:t>
            </a:r>
            <a:r>
              <a:rPr lang="zh-CN" altLang="zh-CN" sz="3600" dirty="0">
                <a:solidFill>
                  <a:srgbClr val="002060"/>
                </a:solidFill>
              </a:rPr>
              <a:t>有余（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少许，略微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是日风静，舟行</a:t>
            </a:r>
            <a:r>
              <a:rPr lang="zh-CN" altLang="zh-CN" sz="3600" b="1" dirty="0">
                <a:solidFill>
                  <a:srgbClr val="002060"/>
                </a:solidFill>
              </a:rPr>
              <a:t>颇</a:t>
            </a:r>
            <a:r>
              <a:rPr lang="zh-CN" altLang="zh-CN" sz="3600" dirty="0">
                <a:solidFill>
                  <a:srgbClr val="002060"/>
                </a:solidFill>
              </a:rPr>
              <a:t>迟（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很，甚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35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启</a:t>
            </a:r>
            <a:r>
              <a:rPr lang="zh-CN" altLang="zh-CN" sz="3600" dirty="0">
                <a:solidFill>
                  <a:srgbClr val="002060"/>
                </a:solidFill>
              </a:rPr>
              <a:t>窗而观，雕栏相望焉（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打开，开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堂上</a:t>
            </a:r>
            <a:r>
              <a:rPr lang="zh-CN" altLang="zh-CN" sz="3600" b="1" dirty="0">
                <a:solidFill>
                  <a:srgbClr val="002060"/>
                </a:solidFill>
              </a:rPr>
              <a:t>启</a:t>
            </a:r>
            <a:r>
              <a:rPr lang="zh-CN" altLang="zh-CN" sz="3600" dirty="0">
                <a:solidFill>
                  <a:srgbClr val="002060"/>
                </a:solidFill>
              </a:rPr>
              <a:t>阿母（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陈述，禀告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乞</a:t>
            </a:r>
            <a:r>
              <a:rPr lang="zh-CN" altLang="zh-CN" sz="3600" dirty="0">
                <a:solidFill>
                  <a:srgbClr val="002060"/>
                </a:solidFill>
              </a:rPr>
              <a:t>入见，不许，而令控守西隅（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邑人奇之，稍稍宾客其父，或以钱币</a:t>
            </a:r>
            <a:r>
              <a:rPr lang="zh-CN" altLang="zh-CN" sz="3600" b="1" dirty="0">
                <a:solidFill>
                  <a:srgbClr val="002060"/>
                </a:solidFill>
              </a:rPr>
              <a:t>乞</a:t>
            </a:r>
            <a:r>
              <a:rPr lang="zh-CN" altLang="zh-CN" sz="3600" dirty="0">
                <a:solidFill>
                  <a:srgbClr val="002060"/>
                </a:solidFill>
              </a:rPr>
              <a:t>之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给，给予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用</a:t>
            </a:r>
            <a:r>
              <a:rPr lang="zh-CN" altLang="zh-CN" sz="3600" b="1" dirty="0">
                <a:solidFill>
                  <a:srgbClr val="002060"/>
                </a:solidFill>
              </a:rPr>
              <a:t>讫</a:t>
            </a:r>
            <a:r>
              <a:rPr lang="zh-CN" altLang="zh-CN" sz="3600" dirty="0">
                <a:solidFill>
                  <a:srgbClr val="002060"/>
                </a:solidFill>
              </a:rPr>
              <a:t>再火令药熔（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完毕，终止，结束，尽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迄</a:t>
            </a:r>
            <a:r>
              <a:rPr lang="zh-CN" altLang="zh-CN" sz="3600" dirty="0">
                <a:solidFill>
                  <a:srgbClr val="002060"/>
                </a:solidFill>
              </a:rPr>
              <a:t>今为止（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到，至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窥父不在，</a:t>
            </a:r>
            <a:r>
              <a:rPr lang="zh-CN" altLang="zh-CN" sz="3600" b="1" dirty="0">
                <a:solidFill>
                  <a:srgbClr val="002060"/>
                </a:solidFill>
              </a:rPr>
              <a:t>窃</a:t>
            </a:r>
            <a:r>
              <a:rPr lang="zh-CN" altLang="zh-CN" sz="3600" dirty="0">
                <a:solidFill>
                  <a:srgbClr val="002060"/>
                </a:solidFill>
              </a:rPr>
              <a:t>发盆（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暗中，偷偷</a:t>
            </a:r>
            <a:r>
              <a:rPr lang="zh-CN" altLang="zh-CN" sz="3600" dirty="0">
                <a:solidFill>
                  <a:srgbClr val="002060"/>
                </a:solidFill>
              </a:rPr>
              <a:t>） 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攘</a:t>
            </a:r>
            <a:r>
              <a:rPr lang="zh-CN" altLang="zh-CN" sz="3600" dirty="0">
                <a:solidFill>
                  <a:srgbClr val="002060"/>
                </a:solidFill>
              </a:rPr>
              <a:t>除奸凶（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排除，排斥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47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汉尝出征，妻子在后买田业。汉还，</a:t>
            </a:r>
            <a:r>
              <a:rPr lang="zh-CN" altLang="zh-CN" sz="2800" b="1" dirty="0">
                <a:solidFill>
                  <a:srgbClr val="002060"/>
                </a:solidFill>
              </a:rPr>
              <a:t>让之</a:t>
            </a:r>
            <a:r>
              <a:rPr lang="zh-CN" altLang="zh-CN" sz="2800" dirty="0">
                <a:solidFill>
                  <a:srgbClr val="002060"/>
                </a:solidFill>
              </a:rPr>
              <a:t>曰：“军师在外，吏士不足，何多买田宅乎</a:t>
            </a:r>
            <a:r>
              <a:rPr lang="en-US" altLang="zh-CN" sz="2800" dirty="0">
                <a:solidFill>
                  <a:srgbClr val="002060"/>
                </a:solidFill>
              </a:rPr>
              <a:t>!</a:t>
            </a:r>
            <a:r>
              <a:rPr lang="zh-CN" altLang="zh-CN" sz="2800" dirty="0">
                <a:solidFill>
                  <a:srgbClr val="002060"/>
                </a:solidFill>
              </a:rPr>
              <a:t>”（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责问，责备 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是以泰山不</a:t>
            </a:r>
            <a:r>
              <a:rPr lang="zh-CN" altLang="zh-CN" sz="2800" b="1" dirty="0">
                <a:solidFill>
                  <a:srgbClr val="002060"/>
                </a:solidFill>
              </a:rPr>
              <a:t>让</a:t>
            </a:r>
            <a:r>
              <a:rPr lang="zh-CN" altLang="zh-CN" sz="2800" dirty="0">
                <a:solidFill>
                  <a:srgbClr val="002060"/>
                </a:solidFill>
              </a:rPr>
              <a:t>土壤，故能成其大（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推辞，拒绝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为国以礼，其言不</a:t>
            </a:r>
            <a:r>
              <a:rPr lang="zh-CN" altLang="zh-CN" sz="2800" b="1" dirty="0">
                <a:solidFill>
                  <a:srgbClr val="002060"/>
                </a:solidFill>
              </a:rPr>
              <a:t>让</a:t>
            </a:r>
            <a:r>
              <a:rPr lang="zh-CN" altLang="zh-CN" sz="2800" dirty="0">
                <a:solidFill>
                  <a:srgbClr val="002060"/>
                </a:solidFill>
              </a:rPr>
              <a:t>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礼让，谦让 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向之寿民，今为</a:t>
            </a:r>
            <a:r>
              <a:rPr lang="zh-CN" altLang="zh-CN" sz="2800" b="1" dirty="0">
                <a:solidFill>
                  <a:srgbClr val="002060"/>
                </a:solidFill>
              </a:rPr>
              <a:t>殇</a:t>
            </a:r>
            <a:r>
              <a:rPr lang="zh-CN" altLang="zh-CN" sz="2800" dirty="0">
                <a:solidFill>
                  <a:srgbClr val="002060"/>
                </a:solidFill>
              </a:rPr>
              <a:t>子矣（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未成年而死，夭折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杀鸡为黍而</a:t>
            </a:r>
            <a:r>
              <a:rPr lang="zh-CN" altLang="zh-CN" sz="2800" b="1" dirty="0">
                <a:solidFill>
                  <a:srgbClr val="002060"/>
                </a:solidFill>
              </a:rPr>
              <a:t>食</a:t>
            </a:r>
            <a:r>
              <a:rPr lang="zh-CN" altLang="zh-CN" sz="2800" dirty="0">
                <a:solidFill>
                  <a:srgbClr val="002060"/>
                </a:solidFill>
              </a:rPr>
              <a:t>之（</a:t>
            </a:r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宴请，招待</a:t>
            </a:r>
            <a:r>
              <a:rPr lang="zh-CN" altLang="zh-CN" sz="2800" dirty="0">
                <a:solidFill>
                  <a:srgbClr val="002060"/>
                </a:solidFill>
              </a:rPr>
              <a:t>） 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城上</a:t>
            </a:r>
            <a:r>
              <a:rPr lang="zh-CN" altLang="zh-CN" sz="2800" b="1" dirty="0">
                <a:solidFill>
                  <a:srgbClr val="002060"/>
                </a:solidFill>
              </a:rPr>
              <a:t>矢</a:t>
            </a:r>
            <a:r>
              <a:rPr lang="zh-CN" altLang="zh-CN" sz="2800" dirty="0">
                <a:solidFill>
                  <a:srgbClr val="002060"/>
                </a:solidFill>
              </a:rPr>
              <a:t>如猬毛（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箭头，箭</a:t>
            </a:r>
            <a:r>
              <a:rPr lang="zh-CN" altLang="zh-CN" sz="28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2800" b="1" dirty="0">
                <a:solidFill>
                  <a:srgbClr val="002060"/>
                </a:solidFill>
              </a:rPr>
              <a:t>矢</a:t>
            </a:r>
            <a:r>
              <a:rPr lang="zh-CN" altLang="zh-CN" sz="2800" dirty="0">
                <a:solidFill>
                  <a:srgbClr val="002060"/>
                </a:solidFill>
              </a:rPr>
              <a:t>志不移（ 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誓，发誓 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侍者如言而至，无</a:t>
            </a:r>
            <a:r>
              <a:rPr lang="zh-CN" altLang="zh-CN" sz="2800" b="1" dirty="0">
                <a:solidFill>
                  <a:srgbClr val="002060"/>
                </a:solidFill>
              </a:rPr>
              <a:t>爽</a:t>
            </a:r>
            <a:r>
              <a:rPr lang="zh-CN" altLang="zh-CN" sz="2800" dirty="0">
                <a:solidFill>
                  <a:srgbClr val="002060"/>
                </a:solidFill>
              </a:rPr>
              <a:t>者（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</a:t>
            </a:r>
            <a:r>
              <a:rPr lang="zh-CN" altLang="zh-CN" sz="28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2800" b="1" dirty="0">
                <a:solidFill>
                  <a:srgbClr val="002060"/>
                </a:solidFill>
              </a:rPr>
              <a:t>朔</a:t>
            </a:r>
            <a:r>
              <a:rPr lang="zh-CN" altLang="zh-CN" sz="2800" dirty="0">
                <a:solidFill>
                  <a:srgbClr val="002060"/>
                </a:solidFill>
              </a:rPr>
              <a:t>气传金柝（</a:t>
            </a:r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北方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燕王</a:t>
            </a:r>
            <a:r>
              <a:rPr lang="zh-CN" altLang="zh-CN" sz="2800" b="1" dirty="0">
                <a:solidFill>
                  <a:srgbClr val="002060"/>
                </a:solidFill>
              </a:rPr>
              <a:t>私</a:t>
            </a:r>
            <a:r>
              <a:rPr lang="zh-CN" altLang="zh-CN" sz="2800" dirty="0">
                <a:solidFill>
                  <a:srgbClr val="002060"/>
                </a:solidFill>
              </a:rPr>
              <a:t>握臣手曰：“愿结友。”（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私下，暗地里 </a:t>
            </a:r>
            <a:r>
              <a:rPr lang="zh-CN" altLang="zh-CN" sz="2800" dirty="0">
                <a:solidFill>
                  <a:srgbClr val="002060"/>
                </a:solidFill>
              </a:rPr>
              <a:t>） 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陛下虽欲</a:t>
            </a:r>
            <a:r>
              <a:rPr lang="zh-CN" altLang="zh-CN" sz="2800" b="1" dirty="0">
                <a:solidFill>
                  <a:srgbClr val="002060"/>
                </a:solidFill>
              </a:rPr>
              <a:t>私</a:t>
            </a:r>
            <a:r>
              <a:rPr lang="zh-CN" altLang="zh-CN" sz="2800" dirty="0">
                <a:solidFill>
                  <a:srgbClr val="002060"/>
                </a:solidFill>
              </a:rPr>
              <a:t>臣，当如直史何？（ </a:t>
            </a:r>
            <a:r>
              <a:rPr lang="zh-CN" altLang="zh-CN" sz="39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偏袒，偏爱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09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zh-CN" sz="2800" b="1" dirty="0">
                <a:solidFill>
                  <a:srgbClr val="002060"/>
                </a:solidFill>
              </a:rPr>
              <a:t>斯</a:t>
            </a:r>
            <a:r>
              <a:rPr lang="zh-CN" altLang="zh-CN" sz="2800" dirty="0">
                <a:solidFill>
                  <a:srgbClr val="002060"/>
                </a:solidFill>
              </a:rPr>
              <a:t>是陋室（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这，此</a:t>
            </a:r>
            <a:r>
              <a:rPr lang="zh-CN" altLang="zh-CN" sz="2800" dirty="0">
                <a:solidFill>
                  <a:srgbClr val="002060"/>
                </a:solidFill>
              </a:rPr>
              <a:t> ） 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茶楼酒</a:t>
            </a:r>
            <a:r>
              <a:rPr lang="zh-CN" altLang="zh-CN" sz="2800" b="1" dirty="0">
                <a:solidFill>
                  <a:srgbClr val="002060"/>
                </a:solidFill>
              </a:rPr>
              <a:t>肆</a:t>
            </a:r>
            <a:r>
              <a:rPr lang="zh-CN" altLang="zh-CN" sz="28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商店，店铺 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留</a:t>
            </a:r>
            <a:r>
              <a:rPr lang="zh-CN" altLang="zh-CN" sz="2800" b="1" dirty="0">
                <a:solidFill>
                  <a:srgbClr val="002060"/>
                </a:solidFill>
              </a:rPr>
              <a:t>肆</a:t>
            </a:r>
            <a:r>
              <a:rPr lang="zh-CN" altLang="zh-CN" sz="2800" dirty="0">
                <a:solidFill>
                  <a:srgbClr val="002060"/>
                </a:solidFill>
              </a:rPr>
              <a:t>中饮食之（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商店，店铺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b="1" dirty="0">
                <a:solidFill>
                  <a:srgbClr val="002060"/>
                </a:solidFill>
              </a:rPr>
              <a:t>夙</a:t>
            </a:r>
            <a:r>
              <a:rPr lang="zh-CN" altLang="zh-CN" sz="2800" dirty="0">
                <a:solidFill>
                  <a:srgbClr val="002060"/>
                </a:solidFill>
              </a:rPr>
              <a:t>夜忧叹（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早晨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b="1" dirty="0">
                <a:solidFill>
                  <a:srgbClr val="002060"/>
                </a:solidFill>
              </a:rPr>
              <a:t>夙</a:t>
            </a:r>
            <a:r>
              <a:rPr lang="zh-CN" altLang="zh-CN" sz="2800" dirty="0">
                <a:solidFill>
                  <a:srgbClr val="002060"/>
                </a:solidFill>
              </a:rPr>
              <a:t>愿已了（</a:t>
            </a:r>
            <a:r>
              <a:rPr lang="zh-CN" altLang="zh-CN" sz="39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向来，旧有的</a:t>
            </a:r>
            <a:r>
              <a:rPr lang="zh-CN" altLang="zh-CN" sz="28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2800" b="1" dirty="0">
                <a:solidFill>
                  <a:srgbClr val="002060"/>
                </a:solidFill>
              </a:rPr>
              <a:t>素</a:t>
            </a:r>
            <a:r>
              <a:rPr lang="zh-CN" altLang="zh-CN" sz="2800" dirty="0">
                <a:solidFill>
                  <a:srgbClr val="002060"/>
                </a:solidFill>
              </a:rPr>
              <a:t>湍绿潭（ </a:t>
            </a:r>
            <a:r>
              <a:rPr lang="zh-CN" altLang="zh-CN" sz="39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白色的</a:t>
            </a:r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十三能织</a:t>
            </a:r>
            <a:r>
              <a:rPr lang="zh-CN" altLang="zh-CN" sz="2800" b="1" dirty="0">
                <a:solidFill>
                  <a:srgbClr val="002060"/>
                </a:solidFill>
              </a:rPr>
              <a:t>素</a:t>
            </a:r>
            <a:r>
              <a:rPr lang="zh-CN" altLang="zh-CN" sz="2800" dirty="0">
                <a:solidFill>
                  <a:srgbClr val="002060"/>
                </a:solidFill>
              </a:rPr>
              <a:t>（</a:t>
            </a:r>
            <a:r>
              <a:rPr lang="zh-CN" altLang="zh-CN" sz="39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白色的绸绢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彼君子兮，不</a:t>
            </a:r>
            <a:r>
              <a:rPr lang="zh-CN" altLang="zh-CN" sz="2800" b="1" dirty="0">
                <a:solidFill>
                  <a:srgbClr val="002060"/>
                </a:solidFill>
              </a:rPr>
              <a:t>素</a:t>
            </a:r>
            <a:r>
              <a:rPr lang="zh-CN" altLang="zh-CN" sz="2800" dirty="0">
                <a:solidFill>
                  <a:srgbClr val="002060"/>
                </a:solidFill>
              </a:rPr>
              <a:t>餐兮（</a:t>
            </a:r>
            <a:r>
              <a:rPr lang="zh-CN" altLang="zh-CN" sz="39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空，白白地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吴广</a:t>
            </a:r>
            <a:r>
              <a:rPr lang="zh-CN" altLang="zh-CN" sz="2800" b="1" dirty="0">
                <a:solidFill>
                  <a:srgbClr val="002060"/>
                </a:solidFill>
              </a:rPr>
              <a:t>素</a:t>
            </a:r>
            <a:r>
              <a:rPr lang="zh-CN" altLang="zh-CN" sz="2800" dirty="0">
                <a:solidFill>
                  <a:srgbClr val="002060"/>
                </a:solidFill>
              </a:rPr>
              <a:t>爱人（ </a:t>
            </a:r>
            <a:r>
              <a:rPr lang="zh-CN" altLang="zh-CN" sz="39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平素，平常，向来，一向 </a:t>
            </a:r>
            <a:r>
              <a:rPr lang="zh-CN" altLang="zh-CN" sz="28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2800" b="1" dirty="0">
                <a:solidFill>
                  <a:srgbClr val="002060"/>
                </a:solidFill>
              </a:rPr>
              <a:t>妄</a:t>
            </a:r>
            <a:r>
              <a:rPr lang="zh-CN" altLang="zh-CN" sz="2800" dirty="0">
                <a:solidFill>
                  <a:srgbClr val="002060"/>
                </a:solidFill>
              </a:rPr>
              <a:t>自菲薄（ </a:t>
            </a:r>
            <a:r>
              <a:rPr lang="zh-CN" altLang="zh-CN" sz="39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胡乱，随便，随意 </a:t>
            </a:r>
            <a:r>
              <a:rPr lang="zh-CN" altLang="zh-CN" sz="2800" dirty="0">
                <a:solidFill>
                  <a:srgbClr val="002060"/>
                </a:solidFill>
              </a:rPr>
              <a:t>） </a:t>
            </a:r>
          </a:p>
          <a:p>
            <a:pPr algn="l"/>
            <a:r>
              <a:rPr lang="zh-CN" altLang="zh-CN" sz="2800" b="1" dirty="0">
                <a:solidFill>
                  <a:srgbClr val="002060"/>
                </a:solidFill>
              </a:rPr>
              <a:t>微</a:t>
            </a:r>
            <a:r>
              <a:rPr lang="zh-CN" altLang="zh-CN" sz="2800" dirty="0">
                <a:solidFill>
                  <a:srgbClr val="002060"/>
                </a:solidFill>
              </a:rPr>
              <a:t>护军，吾弗闻斯言也（</a:t>
            </a:r>
            <a:r>
              <a:rPr lang="zh-CN" altLang="zh-CN" sz="39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如果没有</a:t>
            </a:r>
            <a:r>
              <a:rPr lang="zh-CN" altLang="zh-CN" sz="28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2800" b="1" dirty="0">
                <a:solidFill>
                  <a:srgbClr val="002060"/>
                </a:solidFill>
              </a:rPr>
              <a:t>微</a:t>
            </a:r>
            <a:r>
              <a:rPr lang="zh-CN" altLang="zh-CN" sz="2800" dirty="0">
                <a:solidFill>
                  <a:srgbClr val="002060"/>
                </a:solidFill>
              </a:rPr>
              <a:t>问有鼠作作索索（ </a:t>
            </a:r>
            <a:r>
              <a:rPr lang="zh-CN" altLang="zh-CN" sz="39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隐约</a:t>
            </a:r>
            <a:r>
              <a:rPr lang="zh-CN" altLang="zh-CN" sz="28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2800" dirty="0">
                <a:solidFill>
                  <a:srgbClr val="002060"/>
                </a:solidFill>
              </a:rPr>
              <a:t>人</a:t>
            </a:r>
            <a:r>
              <a:rPr lang="zh-CN" altLang="zh-CN" sz="2800" b="1" dirty="0">
                <a:solidFill>
                  <a:srgbClr val="002060"/>
                </a:solidFill>
              </a:rPr>
              <a:t>微</a:t>
            </a:r>
            <a:r>
              <a:rPr lang="zh-CN" altLang="zh-CN" sz="2800" dirty="0">
                <a:solidFill>
                  <a:srgbClr val="002060"/>
                </a:solidFill>
              </a:rPr>
              <a:t>言轻（ </a:t>
            </a:r>
            <a:r>
              <a:rPr lang="zh-CN" altLang="zh-CN" sz="39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地位低</a:t>
            </a:r>
            <a:r>
              <a:rPr lang="zh-CN" altLang="zh-CN" sz="2800" dirty="0">
                <a:solidFill>
                  <a:srgbClr val="002060"/>
                </a:solidFill>
              </a:rPr>
              <a:t> 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91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靖节不得而言之，公</a:t>
            </a:r>
            <a:r>
              <a:rPr lang="zh-CN" altLang="zh-CN" sz="4000" b="1" dirty="0">
                <a:solidFill>
                  <a:srgbClr val="002060"/>
                </a:solidFill>
              </a:rPr>
              <a:t>乌</a:t>
            </a:r>
            <a:r>
              <a:rPr lang="zh-CN" altLang="zh-CN" sz="4000" dirty="0">
                <a:solidFill>
                  <a:srgbClr val="002060"/>
                </a:solidFill>
              </a:rPr>
              <a:t>得而言之哉？（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哪里，怎么</a:t>
            </a:r>
            <a:r>
              <a:rPr lang="zh-CN" altLang="zh-CN" sz="4000" dirty="0">
                <a:solidFill>
                  <a:srgbClr val="002060"/>
                </a:solidFill>
              </a:rPr>
              <a:t>） 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稍近，益</a:t>
            </a:r>
            <a:r>
              <a:rPr lang="zh-CN" altLang="zh-CN" sz="4000" b="1" dirty="0">
                <a:solidFill>
                  <a:srgbClr val="002060"/>
                </a:solidFill>
              </a:rPr>
              <a:t>狎</a:t>
            </a:r>
            <a:r>
              <a:rPr lang="zh-CN" altLang="zh-CN" sz="4000" dirty="0">
                <a:solidFill>
                  <a:srgbClr val="002060"/>
                </a:solidFill>
              </a:rPr>
              <a:t>，荡倚冲冒（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亲近而不庄重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魏崔亮攻硖石未</a:t>
            </a:r>
            <a:r>
              <a:rPr lang="zh-CN" altLang="zh-CN" sz="4000" b="1" dirty="0">
                <a:solidFill>
                  <a:srgbClr val="002060"/>
                </a:solidFill>
              </a:rPr>
              <a:t>下</a:t>
            </a:r>
            <a:r>
              <a:rPr lang="zh-CN" altLang="zh-CN" sz="4000" dirty="0">
                <a:solidFill>
                  <a:srgbClr val="002060"/>
                </a:solidFill>
              </a:rPr>
              <a:t>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攻克，攻下 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便</a:t>
            </a:r>
            <a:r>
              <a:rPr lang="zh-CN" altLang="zh-CN" sz="4000" b="1" dirty="0">
                <a:solidFill>
                  <a:srgbClr val="002060"/>
                </a:solidFill>
              </a:rPr>
              <a:t>下</a:t>
            </a:r>
            <a:r>
              <a:rPr lang="zh-CN" altLang="zh-CN" sz="4000" dirty="0">
                <a:solidFill>
                  <a:srgbClr val="002060"/>
                </a:solidFill>
              </a:rPr>
              <a:t>襄阳向洛阳（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任气好斗，诸为里侠者皆</a:t>
            </a:r>
            <a:r>
              <a:rPr lang="zh-CN" altLang="zh-CN" sz="4000" b="1" dirty="0">
                <a:solidFill>
                  <a:srgbClr val="002060"/>
                </a:solidFill>
              </a:rPr>
              <a:t>下</a:t>
            </a:r>
            <a:r>
              <a:rPr lang="zh-CN" altLang="zh-CN" sz="4000" dirty="0">
                <a:solidFill>
                  <a:srgbClr val="002060"/>
                </a:solidFill>
              </a:rPr>
              <a:t>之（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服从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与子</a:t>
            </a:r>
            <a:r>
              <a:rPr lang="zh-CN" altLang="zh-CN" sz="4000" b="1" dirty="0">
                <a:solidFill>
                  <a:srgbClr val="002060"/>
                </a:solidFill>
              </a:rPr>
              <a:t>偕</a:t>
            </a:r>
            <a:r>
              <a:rPr lang="zh-CN" altLang="zh-CN" sz="4000" dirty="0">
                <a:solidFill>
                  <a:srgbClr val="002060"/>
                </a:solidFill>
              </a:rPr>
              <a:t>行（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一起，共同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b="1" dirty="0">
                <a:solidFill>
                  <a:srgbClr val="002060"/>
                </a:solidFill>
              </a:rPr>
              <a:t>旋</a:t>
            </a:r>
            <a:r>
              <a:rPr lang="zh-CN" altLang="zh-CN" sz="4000" dirty="0">
                <a:solidFill>
                  <a:srgbClr val="002060"/>
                </a:solidFill>
              </a:rPr>
              <a:t>见鸡伸颈摆扑（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刚刚，随即，立即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于是焉河伯始</a:t>
            </a:r>
            <a:r>
              <a:rPr lang="zh-CN" altLang="zh-CN" sz="4000" b="1" dirty="0">
                <a:solidFill>
                  <a:srgbClr val="002060"/>
                </a:solidFill>
              </a:rPr>
              <a:t>旋</a:t>
            </a:r>
            <a:r>
              <a:rPr lang="zh-CN" altLang="zh-CN" sz="4000" dirty="0">
                <a:solidFill>
                  <a:srgbClr val="002060"/>
                </a:solidFill>
              </a:rPr>
              <a:t>其面目（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回转，转动 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欣然规往，未果，</a:t>
            </a:r>
            <a:r>
              <a:rPr lang="zh-CN" altLang="zh-CN" sz="4000" b="1" dirty="0">
                <a:solidFill>
                  <a:srgbClr val="002060"/>
                </a:solidFill>
              </a:rPr>
              <a:t>寻</a:t>
            </a:r>
            <a:r>
              <a:rPr lang="zh-CN" altLang="zh-CN" sz="4000" dirty="0">
                <a:solidFill>
                  <a:srgbClr val="002060"/>
                </a:solidFill>
              </a:rPr>
              <a:t>病终（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不久，随即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40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驾而宿于朝房，</a:t>
            </a:r>
            <a:r>
              <a:rPr lang="zh-CN" altLang="zh-CN" sz="4000" b="1" dirty="0">
                <a:solidFill>
                  <a:srgbClr val="002060"/>
                </a:solidFill>
              </a:rPr>
              <a:t>旬</a:t>
            </a:r>
            <a:r>
              <a:rPr lang="zh-CN" altLang="zh-CN" sz="4000" dirty="0">
                <a:solidFill>
                  <a:srgbClr val="002060"/>
                </a:solidFill>
              </a:rPr>
              <a:t>乃还第（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十天</a:t>
            </a:r>
            <a:r>
              <a:rPr lang="zh-CN" altLang="zh-CN" sz="40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车裂以</a:t>
            </a:r>
            <a:r>
              <a:rPr lang="zh-CN" altLang="zh-CN" sz="4000" b="1" dirty="0">
                <a:solidFill>
                  <a:srgbClr val="002060"/>
                </a:solidFill>
              </a:rPr>
              <a:t>徇</a:t>
            </a:r>
            <a:r>
              <a:rPr lang="zh-CN" altLang="zh-CN" sz="4000" dirty="0">
                <a:solidFill>
                  <a:srgbClr val="002060"/>
                </a:solidFill>
              </a:rPr>
              <a:t>，灭其宗族（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示众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b="1" dirty="0">
                <a:solidFill>
                  <a:srgbClr val="002060"/>
                </a:solidFill>
              </a:rPr>
              <a:t>延</a:t>
            </a:r>
            <a:r>
              <a:rPr lang="zh-CN" altLang="zh-CN" sz="4000" dirty="0">
                <a:solidFill>
                  <a:srgbClr val="002060"/>
                </a:solidFill>
              </a:rPr>
              <a:t>余两人坐（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邀请</a:t>
            </a:r>
            <a:r>
              <a:rPr lang="zh-CN" altLang="zh-CN" sz="40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贪得无</a:t>
            </a:r>
            <a:r>
              <a:rPr lang="zh-CN" altLang="zh-CN" sz="4000" b="1" dirty="0">
                <a:solidFill>
                  <a:srgbClr val="002060"/>
                </a:solidFill>
              </a:rPr>
              <a:t>厌</a:t>
            </a:r>
            <a:r>
              <a:rPr lang="zh-CN" altLang="zh-CN" sz="40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 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惠王患之，乃令张仪</a:t>
            </a:r>
            <a:r>
              <a:rPr lang="zh-CN" altLang="zh-CN" sz="4000" b="1" dirty="0">
                <a:solidFill>
                  <a:srgbClr val="002060"/>
                </a:solidFill>
              </a:rPr>
              <a:t>佯</a:t>
            </a:r>
            <a:r>
              <a:rPr lang="zh-CN" altLang="zh-CN" sz="4000" dirty="0">
                <a:solidFill>
                  <a:srgbClr val="002060"/>
                </a:solidFill>
              </a:rPr>
              <a:t>去秦（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假装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张良出，</a:t>
            </a:r>
            <a:r>
              <a:rPr lang="zh-CN" altLang="zh-CN" sz="4000" b="1" dirty="0">
                <a:solidFill>
                  <a:srgbClr val="002060"/>
                </a:solidFill>
              </a:rPr>
              <a:t>要</a:t>
            </a:r>
            <a:r>
              <a:rPr lang="zh-CN" altLang="zh-CN" sz="4000" dirty="0">
                <a:solidFill>
                  <a:srgbClr val="002060"/>
                </a:solidFill>
              </a:rPr>
              <a:t>项伯（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邀请</a:t>
            </a:r>
            <a:r>
              <a:rPr lang="zh-CN" altLang="zh-CN" sz="40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父利其然也，日扳仲永环</a:t>
            </a:r>
            <a:r>
              <a:rPr lang="zh-CN" altLang="zh-CN" sz="4000" b="1" dirty="0">
                <a:solidFill>
                  <a:srgbClr val="002060"/>
                </a:solidFill>
              </a:rPr>
              <a:t>谒</a:t>
            </a:r>
            <a:r>
              <a:rPr lang="zh-CN" altLang="zh-CN" sz="4000" dirty="0">
                <a:solidFill>
                  <a:srgbClr val="002060"/>
                </a:solidFill>
              </a:rPr>
              <a:t>于邑人（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拜访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生以乡人子</a:t>
            </a:r>
            <a:r>
              <a:rPr lang="zh-CN" altLang="zh-CN" sz="4000" b="1" dirty="0">
                <a:solidFill>
                  <a:srgbClr val="002060"/>
                </a:solidFill>
              </a:rPr>
              <a:t>谒</a:t>
            </a:r>
            <a:r>
              <a:rPr lang="zh-CN" altLang="zh-CN" sz="4000" dirty="0">
                <a:solidFill>
                  <a:srgbClr val="002060"/>
                </a:solidFill>
              </a:rPr>
              <a:t>余（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拜见，进见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将士恃功骄慢者，</a:t>
            </a:r>
            <a:r>
              <a:rPr lang="zh-CN" altLang="zh-CN" sz="4000" b="1" dirty="0">
                <a:solidFill>
                  <a:srgbClr val="002060"/>
                </a:solidFill>
              </a:rPr>
              <a:t>一</a:t>
            </a:r>
            <a:r>
              <a:rPr lang="zh-CN" altLang="zh-CN" sz="4000" dirty="0">
                <a:solidFill>
                  <a:srgbClr val="002060"/>
                </a:solidFill>
              </a:rPr>
              <a:t>以法绳之（</a:t>
            </a:r>
            <a:r>
              <a:rPr lang="zh-CN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全，都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73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淡妆浓抹总相</a:t>
            </a:r>
            <a:r>
              <a:rPr lang="zh-CN" altLang="zh-CN" sz="3600" b="1" dirty="0">
                <a:solidFill>
                  <a:srgbClr val="002060"/>
                </a:solidFill>
              </a:rPr>
              <a:t>宜</a:t>
            </a:r>
            <a:r>
              <a:rPr lang="zh-CN" altLang="zh-CN" sz="3600" dirty="0">
                <a:solidFill>
                  <a:srgbClr val="002060"/>
                </a:solidFill>
              </a:rPr>
              <a:t>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合适，适宜</a:t>
            </a:r>
            <a:r>
              <a:rPr lang="zh-CN" altLang="zh-CN" sz="3600" dirty="0">
                <a:solidFill>
                  <a:srgbClr val="002060"/>
                </a:solidFill>
              </a:rPr>
              <a:t>） 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邑</a:t>
            </a:r>
            <a:r>
              <a:rPr lang="zh-CN" altLang="zh-CN" sz="3600" dirty="0">
                <a:solidFill>
                  <a:srgbClr val="002060"/>
                </a:solidFill>
              </a:rPr>
              <a:t>有成名者，操童子业（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由是先主逐</a:t>
            </a:r>
            <a:r>
              <a:rPr lang="zh-CN" altLang="zh-CN" sz="3600" b="1" dirty="0">
                <a:solidFill>
                  <a:srgbClr val="002060"/>
                </a:solidFill>
              </a:rPr>
              <a:t>诣</a:t>
            </a:r>
            <a:r>
              <a:rPr lang="zh-CN" altLang="zh-CN" sz="3600" dirty="0">
                <a:solidFill>
                  <a:srgbClr val="002060"/>
                </a:solidFill>
              </a:rPr>
              <a:t>亮，凡三往，乃见（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往，拜访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不治将</a:t>
            </a:r>
            <a:r>
              <a:rPr lang="zh-CN" altLang="zh-CN" sz="3600" b="1" dirty="0">
                <a:solidFill>
                  <a:srgbClr val="002060"/>
                </a:solidFill>
              </a:rPr>
              <a:t>益</a:t>
            </a:r>
            <a:r>
              <a:rPr lang="zh-CN" altLang="zh-CN" sz="3600" dirty="0">
                <a:solidFill>
                  <a:srgbClr val="002060"/>
                </a:solidFill>
              </a:rPr>
              <a:t>深（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更加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益</a:t>
            </a:r>
            <a:r>
              <a:rPr lang="zh-CN" altLang="zh-CN" sz="3600" dirty="0">
                <a:solidFill>
                  <a:srgbClr val="002060"/>
                </a:solidFill>
              </a:rPr>
              <a:t>习其声（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渐渐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民</a:t>
            </a:r>
            <a:r>
              <a:rPr lang="zh-CN" altLang="zh-CN" sz="3600" b="1" dirty="0">
                <a:solidFill>
                  <a:srgbClr val="002060"/>
                </a:solidFill>
              </a:rPr>
              <a:t>殷</a:t>
            </a:r>
            <a:r>
              <a:rPr lang="zh-CN" altLang="zh-CN" sz="3600" dirty="0">
                <a:solidFill>
                  <a:srgbClr val="002060"/>
                </a:solidFill>
              </a:rPr>
              <a:t>国富而不知存恤（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盛多，富裕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怨天</a:t>
            </a:r>
            <a:r>
              <a:rPr lang="zh-CN" altLang="zh-CN" sz="3600" b="1" dirty="0">
                <a:solidFill>
                  <a:srgbClr val="002060"/>
                </a:solidFill>
              </a:rPr>
              <a:t>尤</a:t>
            </a:r>
            <a:r>
              <a:rPr lang="zh-CN" altLang="zh-CN" sz="3600" dirty="0">
                <a:solidFill>
                  <a:srgbClr val="002060"/>
                </a:solidFill>
              </a:rPr>
              <a:t>人（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怪罪，怨恨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采桑城南</a:t>
            </a:r>
            <a:r>
              <a:rPr lang="zh-CN" altLang="zh-CN" sz="3600" b="1" dirty="0">
                <a:solidFill>
                  <a:srgbClr val="002060"/>
                </a:solidFill>
              </a:rPr>
              <a:t>隅</a:t>
            </a:r>
            <a:r>
              <a:rPr lang="zh-CN" altLang="zh-CN" sz="36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角落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日出城南</a:t>
            </a:r>
            <a:r>
              <a:rPr lang="zh-CN" altLang="zh-CN" sz="3600" b="1" dirty="0">
                <a:solidFill>
                  <a:srgbClr val="002060"/>
                </a:solidFill>
              </a:rPr>
              <a:t>隅</a:t>
            </a:r>
            <a:r>
              <a:rPr lang="zh-CN" altLang="zh-CN" sz="36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边远的地方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小大之</a:t>
            </a:r>
            <a:r>
              <a:rPr lang="zh-CN" altLang="zh-CN" sz="3600" b="1" dirty="0">
                <a:solidFill>
                  <a:srgbClr val="002060"/>
                </a:solidFill>
              </a:rPr>
              <a:t>狱</a:t>
            </a:r>
            <a:r>
              <a:rPr lang="zh-CN" altLang="zh-CN" sz="3600" dirty="0">
                <a:solidFill>
                  <a:srgbClr val="002060"/>
                </a:solidFill>
              </a:rPr>
              <a:t>，虽不能察，必以情（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案件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5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zh-CN" altLang="zh-CN" sz="5100" b="1" dirty="0">
                <a:solidFill>
                  <a:srgbClr val="002060"/>
                </a:solidFill>
              </a:rPr>
              <a:t>值</a:t>
            </a:r>
            <a:r>
              <a:rPr lang="zh-CN" altLang="zh-CN" sz="5100" dirty="0">
                <a:solidFill>
                  <a:srgbClr val="002060"/>
                </a:solidFill>
              </a:rPr>
              <a:t>大风雨，避身岩下（ 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遇到</a:t>
            </a:r>
            <a:r>
              <a:rPr lang="zh-CN" altLang="zh-CN" sz="51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撰长</a:t>
            </a:r>
            <a:r>
              <a:rPr lang="zh-CN" altLang="zh-CN" sz="5100" b="1" dirty="0">
                <a:solidFill>
                  <a:srgbClr val="002060"/>
                </a:solidFill>
              </a:rPr>
              <a:t>贽</a:t>
            </a:r>
            <a:r>
              <a:rPr lang="zh-CN" altLang="zh-CN" sz="5100" dirty="0">
                <a:solidFill>
                  <a:srgbClr val="002060"/>
                </a:solidFill>
              </a:rPr>
              <a:t>以为礼（ 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见面礼，礼物</a:t>
            </a:r>
            <a:r>
              <a:rPr lang="zh-CN" altLang="zh-CN" sz="51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左右免</a:t>
            </a:r>
            <a:r>
              <a:rPr lang="zh-CN" altLang="zh-CN" sz="5100" b="1" dirty="0">
                <a:solidFill>
                  <a:srgbClr val="002060"/>
                </a:solidFill>
              </a:rPr>
              <a:t>胄</a:t>
            </a:r>
            <a:r>
              <a:rPr lang="zh-CN" altLang="zh-CN" sz="5100" dirty="0">
                <a:solidFill>
                  <a:srgbClr val="002060"/>
                </a:solidFill>
              </a:rPr>
              <a:t>而下（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头盔</a:t>
            </a:r>
            <a:r>
              <a:rPr lang="zh-CN" altLang="zh-CN" sz="51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将军既帝室之</a:t>
            </a:r>
            <a:r>
              <a:rPr lang="zh-CN" altLang="zh-CN" sz="5100" b="1" dirty="0">
                <a:solidFill>
                  <a:srgbClr val="002060"/>
                </a:solidFill>
              </a:rPr>
              <a:t>胄</a:t>
            </a:r>
            <a:r>
              <a:rPr lang="zh-CN" altLang="zh-CN" sz="5100" dirty="0">
                <a:solidFill>
                  <a:srgbClr val="002060"/>
                </a:solidFill>
              </a:rPr>
              <a:t>（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后代，后裔 </a:t>
            </a:r>
            <a:r>
              <a:rPr lang="zh-CN" altLang="zh-CN" sz="5100" dirty="0">
                <a:solidFill>
                  <a:srgbClr val="002060"/>
                </a:solidFill>
              </a:rPr>
              <a:t>） 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万</a:t>
            </a:r>
            <a:r>
              <a:rPr lang="zh-CN" altLang="zh-CN" sz="5100" b="1" dirty="0">
                <a:solidFill>
                  <a:srgbClr val="002060"/>
                </a:solidFill>
              </a:rPr>
              <a:t>钟</a:t>
            </a:r>
            <a:r>
              <a:rPr lang="zh-CN" altLang="zh-CN" sz="5100" dirty="0">
                <a:solidFill>
                  <a:srgbClr val="002060"/>
                </a:solidFill>
              </a:rPr>
              <a:t>于我何加焉（ 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容器</a:t>
            </a:r>
            <a:r>
              <a:rPr lang="zh-CN" altLang="zh-CN" sz="5100" dirty="0">
                <a:solidFill>
                  <a:srgbClr val="002060"/>
                </a:solidFill>
              </a:rPr>
              <a:t>） 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造化</a:t>
            </a:r>
            <a:r>
              <a:rPr lang="zh-CN" altLang="zh-CN" sz="5100" b="1" dirty="0">
                <a:solidFill>
                  <a:srgbClr val="002060"/>
                </a:solidFill>
              </a:rPr>
              <a:t>钟</a:t>
            </a:r>
            <a:r>
              <a:rPr lang="zh-CN" altLang="zh-CN" sz="5100" dirty="0">
                <a:solidFill>
                  <a:srgbClr val="002060"/>
                </a:solidFill>
              </a:rPr>
              <a:t>神秀，阴阳割昏晓（ 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汇集，集中</a:t>
            </a:r>
            <a:r>
              <a:rPr lang="zh-CN" altLang="zh-CN" sz="51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祭祀必</a:t>
            </a:r>
            <a:r>
              <a:rPr lang="zh-CN" altLang="zh-CN" sz="5100" b="1" dirty="0">
                <a:solidFill>
                  <a:srgbClr val="002060"/>
                </a:solidFill>
              </a:rPr>
              <a:t>祝</a:t>
            </a:r>
            <a:r>
              <a:rPr lang="zh-CN" altLang="zh-CN" sz="5100" dirty="0">
                <a:solidFill>
                  <a:srgbClr val="002060"/>
                </a:solidFill>
              </a:rPr>
              <a:t>之（ 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祈祷</a:t>
            </a:r>
            <a:r>
              <a:rPr lang="zh-CN" altLang="zh-CN" sz="51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必也有人肯同此乐，则再拜而献之矣，安敢</a:t>
            </a:r>
            <a:r>
              <a:rPr lang="zh-CN" altLang="zh-CN" sz="5100" b="1" dirty="0">
                <a:solidFill>
                  <a:srgbClr val="002060"/>
                </a:solidFill>
              </a:rPr>
              <a:t>专</a:t>
            </a:r>
            <a:r>
              <a:rPr lang="zh-CN" altLang="zh-CN" sz="5100" dirty="0">
                <a:solidFill>
                  <a:srgbClr val="002060"/>
                </a:solidFill>
              </a:rPr>
              <a:t>之哉！（ 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独享</a:t>
            </a:r>
            <a:r>
              <a:rPr lang="zh-CN" altLang="zh-CN" sz="51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尔母立于</a:t>
            </a:r>
            <a:r>
              <a:rPr lang="zh-CN" altLang="zh-CN" sz="5100" b="1" dirty="0">
                <a:solidFill>
                  <a:srgbClr val="002060"/>
                </a:solidFill>
              </a:rPr>
              <a:t>兹</a:t>
            </a:r>
            <a:r>
              <a:rPr lang="zh-CN" altLang="zh-CN" sz="5100" dirty="0">
                <a:solidFill>
                  <a:srgbClr val="002060"/>
                </a:solidFill>
              </a:rPr>
              <a:t>（ 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en-US" altLang="zh-CN" sz="5100" dirty="0">
                <a:solidFill>
                  <a:srgbClr val="002060"/>
                </a:solidFill>
              </a:rPr>
              <a:t>  </a:t>
            </a:r>
            <a:r>
              <a:rPr lang="zh-CN" altLang="zh-CN" sz="51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来归相怨怒，但</a:t>
            </a:r>
            <a:r>
              <a:rPr lang="zh-CN" altLang="zh-CN" sz="5100" b="1" dirty="0">
                <a:solidFill>
                  <a:srgbClr val="002060"/>
                </a:solidFill>
              </a:rPr>
              <a:t>坐</a:t>
            </a:r>
            <a:r>
              <a:rPr lang="zh-CN" altLang="zh-CN" sz="5100" dirty="0">
                <a:solidFill>
                  <a:srgbClr val="002060"/>
                </a:solidFill>
              </a:rPr>
              <a:t>观罗敷（ 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由于，因为 </a:t>
            </a:r>
            <a:r>
              <a:rPr lang="zh-CN" altLang="zh-CN" sz="51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停车</a:t>
            </a:r>
            <a:r>
              <a:rPr lang="zh-CN" altLang="zh-CN" sz="5100" b="1" dirty="0">
                <a:solidFill>
                  <a:srgbClr val="002060"/>
                </a:solidFill>
              </a:rPr>
              <a:t>坐</a:t>
            </a:r>
            <a:r>
              <a:rPr lang="zh-CN" altLang="zh-CN" sz="5100" dirty="0">
                <a:solidFill>
                  <a:srgbClr val="002060"/>
                </a:solidFill>
              </a:rPr>
              <a:t>爱枫林晚（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由于，因为 </a:t>
            </a:r>
            <a:r>
              <a:rPr lang="zh-CN" altLang="zh-CN" sz="51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5100" dirty="0">
                <a:solidFill>
                  <a:srgbClr val="002060"/>
                </a:solidFill>
              </a:rPr>
              <a:t>（左）光霁</a:t>
            </a:r>
            <a:r>
              <a:rPr lang="zh-CN" altLang="zh-CN" sz="5100" b="1" dirty="0">
                <a:solidFill>
                  <a:srgbClr val="002060"/>
                </a:solidFill>
              </a:rPr>
              <a:t>坐</a:t>
            </a:r>
            <a:r>
              <a:rPr lang="zh-CN" altLang="zh-CN" sz="5100" dirty="0">
                <a:solidFill>
                  <a:srgbClr val="002060"/>
                </a:solidFill>
              </a:rPr>
              <a:t>累死</a:t>
            </a:r>
            <a:r>
              <a:rPr lang="en-US" altLang="zh-CN" sz="5100" dirty="0">
                <a:solidFill>
                  <a:srgbClr val="002060"/>
                </a:solidFill>
              </a:rPr>
              <a:t>,</a:t>
            </a:r>
            <a:r>
              <a:rPr lang="zh-CN" altLang="zh-CN" sz="5100" dirty="0">
                <a:solidFill>
                  <a:srgbClr val="002060"/>
                </a:solidFill>
              </a:rPr>
              <a:t>母以哭子死（ </a:t>
            </a:r>
            <a:r>
              <a:rPr lang="zh-CN" altLang="zh-CN" sz="5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由于，因为</a:t>
            </a:r>
            <a:r>
              <a:rPr lang="zh-CN" altLang="zh-CN" sz="5100" dirty="0">
                <a:solidFill>
                  <a:srgbClr val="002060"/>
                </a:solidFill>
              </a:rPr>
              <a:t>）</a:t>
            </a:r>
          </a:p>
          <a:p>
            <a:r>
              <a:rPr lang="en-US" altLang="zh-CN" sz="5100" b="1" dirty="0">
                <a:solidFill>
                  <a:srgbClr val="002060"/>
                </a:solidFill>
              </a:rPr>
              <a:t> </a:t>
            </a:r>
            <a:endParaRPr lang="zh-CN" altLang="zh-CN" sz="5100" dirty="0">
              <a:solidFill>
                <a:srgbClr val="00206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43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30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屠</a:t>
            </a:r>
            <a:r>
              <a:rPr lang="zh-CN" altLang="zh-CN" sz="3600" b="1" dirty="0">
                <a:solidFill>
                  <a:srgbClr val="002060"/>
                </a:solidFill>
              </a:rPr>
              <a:t>暴</a:t>
            </a:r>
            <a:r>
              <a:rPr lang="zh-CN" altLang="zh-CN" sz="3600" dirty="0">
                <a:solidFill>
                  <a:srgbClr val="002060"/>
                </a:solidFill>
              </a:rPr>
              <a:t>起，以刀劈狼首（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猛然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600" dirty="0">
                <a:solidFill>
                  <a:srgbClr val="002060"/>
                </a:solidFill>
              </a:rPr>
              <a:t> 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暴</a:t>
            </a:r>
            <a:r>
              <a:rPr lang="zh-CN" altLang="zh-CN" sz="3600" dirty="0">
                <a:solidFill>
                  <a:srgbClr val="002060"/>
                </a:solidFill>
              </a:rPr>
              <a:t>虎冯河（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徒手搏击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佯</a:t>
            </a:r>
            <a:r>
              <a:rPr lang="zh-CN" altLang="zh-CN" sz="3600" dirty="0">
                <a:solidFill>
                  <a:srgbClr val="002060"/>
                </a:solidFill>
              </a:rPr>
              <a:t>北勿从（</a:t>
            </a:r>
            <a:r>
              <a:rPr lang="en-US" altLang="zh-CN" sz="3600" dirty="0">
                <a:solidFill>
                  <a:srgbClr val="002060"/>
                </a:solidFill>
              </a:rPr>
              <a:t> 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假装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屈原至于江滨，</a:t>
            </a:r>
            <a:r>
              <a:rPr lang="zh-CN" altLang="zh-CN" sz="3600" b="1" dirty="0">
                <a:solidFill>
                  <a:srgbClr val="002060"/>
                </a:solidFill>
              </a:rPr>
              <a:t>被</a:t>
            </a:r>
            <a:r>
              <a:rPr lang="zh-CN" altLang="zh-CN" sz="3600" dirty="0">
                <a:solidFill>
                  <a:srgbClr val="002060"/>
                </a:solidFill>
              </a:rPr>
              <a:t>发行吟泽畔。（ 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披，披散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鳞次栉</a:t>
            </a:r>
            <a:r>
              <a:rPr lang="zh-CN" altLang="zh-CN" sz="3600" b="1" dirty="0">
                <a:solidFill>
                  <a:srgbClr val="002060"/>
                </a:solidFill>
              </a:rPr>
              <a:t>比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b="1" dirty="0">
                <a:solidFill>
                  <a:srgbClr val="002060"/>
                </a:solidFill>
              </a:rPr>
              <a:t>比</a:t>
            </a:r>
            <a:r>
              <a:rPr lang="zh-CN" altLang="zh-CN" sz="3600" dirty="0">
                <a:solidFill>
                  <a:srgbClr val="002060"/>
                </a:solidFill>
              </a:rPr>
              <a:t>肩接踵</a:t>
            </a:r>
            <a:r>
              <a:rPr lang="en-US" altLang="zh-CN" sz="3600" b="1" dirty="0">
                <a:solidFill>
                  <a:srgbClr val="002060"/>
                </a:solidFill>
              </a:rPr>
              <a:t>  </a:t>
            </a:r>
            <a:r>
              <a:rPr lang="zh-CN" altLang="zh-CN" sz="3600" b="1" dirty="0">
                <a:solidFill>
                  <a:srgbClr val="002060"/>
                </a:solidFill>
              </a:rPr>
              <a:t>比</a:t>
            </a:r>
            <a:r>
              <a:rPr lang="zh-CN" altLang="zh-CN" sz="3600" dirty="0">
                <a:solidFill>
                  <a:srgbClr val="002060"/>
                </a:solidFill>
              </a:rPr>
              <a:t>邻而居。（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并列，并排，紧挨着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君子周而不</a:t>
            </a:r>
            <a:r>
              <a:rPr lang="zh-CN" altLang="zh-CN" sz="3600" b="1" dirty="0">
                <a:solidFill>
                  <a:srgbClr val="002060"/>
                </a:solidFill>
              </a:rPr>
              <a:t>比</a:t>
            </a:r>
            <a:r>
              <a:rPr lang="zh-CN" altLang="zh-CN" sz="3600" dirty="0">
                <a:solidFill>
                  <a:srgbClr val="002060"/>
                </a:solidFill>
              </a:rPr>
              <a:t>，小人</a:t>
            </a:r>
            <a:r>
              <a:rPr lang="zh-CN" altLang="zh-CN" sz="3600" b="1" dirty="0">
                <a:solidFill>
                  <a:srgbClr val="002060"/>
                </a:solidFill>
              </a:rPr>
              <a:t>比</a:t>
            </a:r>
            <a:r>
              <a:rPr lang="zh-CN" altLang="zh-CN" sz="3600" dirty="0">
                <a:solidFill>
                  <a:srgbClr val="002060"/>
                </a:solidFill>
              </a:rPr>
              <a:t>而不周（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勾结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知</a:t>
            </a:r>
            <a:r>
              <a:rPr lang="zh-CN" altLang="zh-CN" sz="3600" b="1" dirty="0">
                <a:solidFill>
                  <a:srgbClr val="002060"/>
                </a:solidFill>
              </a:rPr>
              <a:t>彼</a:t>
            </a:r>
            <a:r>
              <a:rPr lang="zh-CN" altLang="zh-CN" sz="3600" dirty="0">
                <a:solidFill>
                  <a:srgbClr val="002060"/>
                </a:solidFill>
              </a:rPr>
              <a:t>知己，百战不殆。（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别人，对方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亚夫传言开</a:t>
            </a:r>
            <a:r>
              <a:rPr lang="zh-CN" altLang="zh-CN" sz="3600" b="1" dirty="0">
                <a:solidFill>
                  <a:srgbClr val="002060"/>
                </a:solidFill>
              </a:rPr>
              <a:t>壁</a:t>
            </a:r>
            <a:r>
              <a:rPr lang="zh-CN" altLang="zh-CN" sz="3600" dirty="0">
                <a:solidFill>
                  <a:srgbClr val="002060"/>
                </a:solidFill>
              </a:rPr>
              <a:t>门。（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军营，营垒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37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85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项王军</a:t>
            </a:r>
            <a:r>
              <a:rPr lang="zh-CN" altLang="zh-CN" sz="3600" b="1" dirty="0">
                <a:solidFill>
                  <a:srgbClr val="002060"/>
                </a:solidFill>
              </a:rPr>
              <a:t>壁</a:t>
            </a:r>
            <a:r>
              <a:rPr lang="zh-CN" altLang="zh-CN" sz="3600" dirty="0">
                <a:solidFill>
                  <a:srgbClr val="002060"/>
                </a:solidFill>
              </a:rPr>
              <a:t>垓下。（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驻扎，安营扎寨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向吾不为斯役，则久已</a:t>
            </a:r>
            <a:r>
              <a:rPr lang="zh-CN" altLang="zh-CN" sz="3600" b="1" dirty="0">
                <a:solidFill>
                  <a:srgbClr val="002060"/>
                </a:solidFill>
              </a:rPr>
              <a:t>病</a:t>
            </a:r>
            <a:r>
              <a:rPr lang="zh-CN" altLang="zh-CN" sz="3600" dirty="0">
                <a:solidFill>
                  <a:srgbClr val="002060"/>
                </a:solidFill>
              </a:rPr>
              <a:t>矣（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困窘不堪，困苦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今日</a:t>
            </a:r>
            <a:r>
              <a:rPr lang="zh-CN" altLang="zh-CN" sz="3600" b="1" dirty="0">
                <a:solidFill>
                  <a:srgbClr val="002060"/>
                </a:solidFill>
              </a:rPr>
              <a:t>病</a:t>
            </a:r>
            <a:r>
              <a:rPr lang="zh-CN" altLang="zh-CN" sz="3600" dirty="0">
                <a:solidFill>
                  <a:srgbClr val="002060"/>
                </a:solidFill>
              </a:rPr>
              <a:t>矣，余助苗长矣（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疲劳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君子</a:t>
            </a:r>
            <a:r>
              <a:rPr lang="zh-CN" altLang="zh-CN" sz="3600" b="1" dirty="0">
                <a:solidFill>
                  <a:srgbClr val="002060"/>
                </a:solidFill>
              </a:rPr>
              <a:t>病</a:t>
            </a:r>
            <a:r>
              <a:rPr lang="zh-CN" altLang="zh-CN" sz="3600" dirty="0">
                <a:solidFill>
                  <a:srgbClr val="002060"/>
                </a:solidFill>
              </a:rPr>
              <a:t>无能焉，不</a:t>
            </a:r>
            <a:r>
              <a:rPr lang="zh-CN" altLang="zh-CN" sz="3600" b="1" dirty="0">
                <a:solidFill>
                  <a:srgbClr val="002060"/>
                </a:solidFill>
              </a:rPr>
              <a:t>病</a:t>
            </a:r>
            <a:r>
              <a:rPr lang="zh-CN" altLang="zh-CN" sz="3600" dirty="0">
                <a:solidFill>
                  <a:srgbClr val="002060"/>
                </a:solidFill>
              </a:rPr>
              <a:t>人之不己知也。（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担忧，忧虑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于是夜缒兵出，</a:t>
            </a:r>
            <a:r>
              <a:rPr lang="zh-CN" altLang="zh-CN" sz="3600" b="1" dirty="0">
                <a:solidFill>
                  <a:srgbClr val="002060"/>
                </a:solidFill>
              </a:rPr>
              <a:t>薄</a:t>
            </a:r>
            <a:r>
              <a:rPr lang="zh-CN" altLang="zh-CN" sz="3600" dirty="0">
                <a:solidFill>
                  <a:srgbClr val="002060"/>
                </a:solidFill>
              </a:rPr>
              <a:t>其营，果惊乱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逼近，迫近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今南海之生死未可</a:t>
            </a:r>
            <a:r>
              <a:rPr lang="zh-CN" altLang="zh-CN" sz="3600" b="1" dirty="0">
                <a:solidFill>
                  <a:srgbClr val="002060"/>
                </a:solidFill>
              </a:rPr>
              <a:t>卜</a:t>
            </a:r>
            <a:r>
              <a:rPr lang="zh-CN" altLang="zh-CN" sz="36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估计，预料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尔</a:t>
            </a:r>
            <a:r>
              <a:rPr lang="zh-CN" altLang="zh-CN" sz="3600" b="1" dirty="0">
                <a:solidFill>
                  <a:srgbClr val="002060"/>
                </a:solidFill>
              </a:rPr>
              <a:t>曹</a:t>
            </a:r>
            <a:r>
              <a:rPr lang="zh-CN" altLang="zh-CN" sz="3600" dirty="0">
                <a:solidFill>
                  <a:srgbClr val="002060"/>
                </a:solidFill>
              </a:rPr>
              <a:t>身与名俱灭（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辈，相当于“们”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夸父弃其</a:t>
            </a:r>
            <a:r>
              <a:rPr lang="zh-CN" altLang="zh-CN" sz="3600" b="1" dirty="0">
                <a:solidFill>
                  <a:srgbClr val="002060"/>
                </a:solidFill>
              </a:rPr>
              <a:t>策</a:t>
            </a:r>
            <a:r>
              <a:rPr lang="zh-CN" altLang="zh-CN" sz="36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竹杖，拐杖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56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策</a:t>
            </a:r>
            <a:r>
              <a:rPr lang="zh-CN" altLang="zh-CN" sz="3600" dirty="0">
                <a:solidFill>
                  <a:srgbClr val="002060"/>
                </a:solidFill>
              </a:rPr>
              <a:t>勋十二转，赏赐百千强（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成编的竹简，同“册”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公</a:t>
            </a:r>
            <a:r>
              <a:rPr lang="zh-CN" altLang="zh-CN" sz="3600" b="1" dirty="0">
                <a:solidFill>
                  <a:srgbClr val="002060"/>
                </a:solidFill>
              </a:rPr>
              <a:t>敕</a:t>
            </a:r>
            <a:r>
              <a:rPr lang="zh-CN" altLang="zh-CN" sz="3600" dirty="0">
                <a:solidFill>
                  <a:srgbClr val="002060"/>
                </a:solidFill>
              </a:rPr>
              <a:t>诸将：关西兵精悍，坚壁勿与战（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诏令，下令，即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上对下的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告诉、告知，告诫，嘱咐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不从母</a:t>
            </a:r>
            <a:r>
              <a:rPr lang="zh-CN" altLang="zh-CN" sz="3600" b="1" dirty="0">
                <a:solidFill>
                  <a:srgbClr val="002060"/>
                </a:solidFill>
              </a:rPr>
              <a:t>敕</a:t>
            </a:r>
            <a:r>
              <a:rPr lang="zh-CN" altLang="zh-CN" sz="3600" dirty="0">
                <a:solidFill>
                  <a:srgbClr val="002060"/>
                </a:solidFill>
              </a:rPr>
              <a:t>，以至今日（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诏令，下令，即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上对下的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告诉、告知，告诫，嘱咐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手把文书口称</a:t>
            </a:r>
            <a:r>
              <a:rPr lang="zh-CN" altLang="zh-CN" sz="3600" b="1" dirty="0">
                <a:solidFill>
                  <a:srgbClr val="002060"/>
                </a:solidFill>
              </a:rPr>
              <a:t>敕</a:t>
            </a:r>
            <a:r>
              <a:rPr lang="zh-CN" altLang="zh-CN" sz="3600" dirty="0">
                <a:solidFill>
                  <a:srgbClr val="002060"/>
                </a:solidFill>
              </a:rPr>
              <a:t>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指君主的诏书，命令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予</a:t>
            </a:r>
            <a:r>
              <a:rPr lang="zh-CN" altLang="zh-CN" sz="3600" b="1" dirty="0">
                <a:solidFill>
                  <a:srgbClr val="002060"/>
                </a:solidFill>
              </a:rPr>
              <a:t>出</a:t>
            </a:r>
            <a:r>
              <a:rPr lang="zh-CN" altLang="zh-CN" sz="3600" dirty="0">
                <a:solidFill>
                  <a:srgbClr val="002060"/>
                </a:solidFill>
              </a:rPr>
              <a:t>官二年，恬然自安（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出任，外任，离京为官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民争负薪</a:t>
            </a:r>
            <a:r>
              <a:rPr lang="zh-CN" altLang="zh-CN" sz="3600" b="1" dirty="0">
                <a:solidFill>
                  <a:srgbClr val="002060"/>
                </a:solidFill>
              </a:rPr>
              <a:t>刍</a:t>
            </a:r>
            <a:r>
              <a:rPr lang="zh-CN" altLang="zh-CN" sz="3600" dirty="0">
                <a:solidFill>
                  <a:srgbClr val="002060"/>
                </a:solidFill>
              </a:rPr>
              <a:t>助之（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喂牲畜的草，草料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刍</a:t>
            </a:r>
            <a:r>
              <a:rPr lang="zh-CN" altLang="zh-CN" sz="3600" dirty="0">
                <a:solidFill>
                  <a:srgbClr val="002060"/>
                </a:solidFill>
              </a:rPr>
              <a:t>之三月（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用草料喂牲口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四郊未宁静，</a:t>
            </a:r>
            <a:r>
              <a:rPr lang="zh-CN" altLang="zh-CN" sz="3600" b="1" dirty="0">
                <a:solidFill>
                  <a:srgbClr val="002060"/>
                </a:solidFill>
              </a:rPr>
              <a:t>垂</a:t>
            </a:r>
            <a:r>
              <a:rPr lang="zh-CN" altLang="zh-CN" sz="3600" dirty="0">
                <a:solidFill>
                  <a:srgbClr val="002060"/>
                </a:solidFill>
              </a:rPr>
              <a:t>老不得安。 垂死（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临近，接近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22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名</a:t>
            </a:r>
            <a:r>
              <a:rPr lang="zh-CN" altLang="zh-CN" sz="3600" b="1" dirty="0">
                <a:solidFill>
                  <a:srgbClr val="002060"/>
                </a:solidFill>
              </a:rPr>
              <a:t>垂</a:t>
            </a:r>
            <a:r>
              <a:rPr lang="zh-CN" altLang="zh-CN" sz="3600" dirty="0">
                <a:solidFill>
                  <a:srgbClr val="002060"/>
                </a:solidFill>
              </a:rPr>
              <a:t>千古（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流传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次</a:t>
            </a:r>
            <a:r>
              <a:rPr lang="zh-CN" altLang="zh-CN" sz="3600" dirty="0">
                <a:solidFill>
                  <a:srgbClr val="002060"/>
                </a:solidFill>
              </a:rPr>
              <a:t>北固山下（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住宿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七月二十八日，舟</a:t>
            </a:r>
            <a:r>
              <a:rPr lang="zh-CN" altLang="zh-CN" sz="3600" b="1" dirty="0">
                <a:solidFill>
                  <a:srgbClr val="002060"/>
                </a:solidFill>
              </a:rPr>
              <a:t>次</a:t>
            </a:r>
            <a:r>
              <a:rPr lang="zh-CN" altLang="zh-CN" sz="3600" dirty="0">
                <a:solidFill>
                  <a:srgbClr val="002060"/>
                </a:solidFill>
              </a:rPr>
              <a:t>彭泽（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停留，停靠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大臣皆受其</a:t>
            </a:r>
            <a:r>
              <a:rPr lang="zh-CN" altLang="zh-CN" sz="3600" b="1" dirty="0">
                <a:solidFill>
                  <a:srgbClr val="002060"/>
                </a:solidFill>
              </a:rPr>
              <a:t>赐</a:t>
            </a:r>
            <a:r>
              <a:rPr lang="zh-CN" altLang="zh-CN" sz="36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赏赐的财物，恩惠，好处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吾非至于子之门，则</a:t>
            </a:r>
            <a:r>
              <a:rPr lang="zh-CN" altLang="zh-CN" sz="3600" b="1" dirty="0">
                <a:solidFill>
                  <a:srgbClr val="002060"/>
                </a:solidFill>
              </a:rPr>
              <a:t>殆</a:t>
            </a:r>
            <a:r>
              <a:rPr lang="zh-CN" altLang="zh-CN" sz="3600" dirty="0">
                <a:solidFill>
                  <a:srgbClr val="002060"/>
                </a:solidFill>
              </a:rPr>
              <a:t>矣（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危险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凡永嘉山水，游历</a:t>
            </a:r>
            <a:r>
              <a:rPr lang="zh-CN" altLang="zh-CN" sz="3600" b="1" dirty="0">
                <a:solidFill>
                  <a:srgbClr val="002060"/>
                </a:solidFill>
              </a:rPr>
              <a:t>殆</a:t>
            </a:r>
            <a:r>
              <a:rPr lang="zh-CN" altLang="zh-CN" sz="3600" dirty="0">
                <a:solidFill>
                  <a:srgbClr val="002060"/>
                </a:solidFill>
              </a:rPr>
              <a:t>遍（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几乎，差不多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郦元之所见闻，</a:t>
            </a:r>
            <a:r>
              <a:rPr lang="zh-CN" altLang="zh-CN" sz="3600" b="1" dirty="0">
                <a:solidFill>
                  <a:srgbClr val="002060"/>
                </a:solidFill>
              </a:rPr>
              <a:t>殆</a:t>
            </a:r>
            <a:r>
              <a:rPr lang="zh-CN" altLang="zh-CN" sz="3600" dirty="0">
                <a:solidFill>
                  <a:srgbClr val="002060"/>
                </a:solidFill>
              </a:rPr>
              <a:t>与余同（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大概，恐怕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严惩不</a:t>
            </a:r>
            <a:r>
              <a:rPr lang="zh-CN" altLang="zh-CN" sz="3600" b="1" dirty="0">
                <a:solidFill>
                  <a:srgbClr val="002060"/>
                </a:solidFill>
              </a:rPr>
              <a:t>贷</a:t>
            </a:r>
            <a:r>
              <a:rPr lang="zh-CN" altLang="zh-CN" sz="3600" dirty="0">
                <a:solidFill>
                  <a:srgbClr val="002060"/>
                </a:solidFill>
              </a:rPr>
              <a:t>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宽恕，宽容，饶恕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责无旁</a:t>
            </a:r>
            <a:r>
              <a:rPr lang="zh-CN" altLang="zh-CN" sz="3600" b="1" dirty="0">
                <a:solidFill>
                  <a:srgbClr val="002060"/>
                </a:solidFill>
              </a:rPr>
              <a:t>贷</a:t>
            </a:r>
            <a:r>
              <a:rPr lang="zh-CN" altLang="zh-CN" sz="36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推卸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宁积粟腐仓而不忍</a:t>
            </a:r>
            <a:r>
              <a:rPr lang="zh-CN" altLang="zh-CN" sz="3600" b="1" dirty="0">
                <a:solidFill>
                  <a:srgbClr val="002060"/>
                </a:solidFill>
              </a:rPr>
              <a:t>贷</a:t>
            </a:r>
            <a:r>
              <a:rPr lang="zh-CN" altLang="zh-CN" sz="3600" dirty="0">
                <a:solidFill>
                  <a:srgbClr val="002060"/>
                </a:solidFill>
              </a:rPr>
              <a:t>人一斗（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借，借出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61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逮</a:t>
            </a:r>
            <a:r>
              <a:rPr lang="zh-CN" altLang="zh-CN" sz="3600" dirty="0">
                <a:solidFill>
                  <a:srgbClr val="002060"/>
                </a:solidFill>
              </a:rPr>
              <a:t>暮而归，其得鱼与午前比（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到，等到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虽才学不</a:t>
            </a:r>
            <a:r>
              <a:rPr lang="zh-CN" altLang="zh-CN" sz="3600" b="1" dirty="0">
                <a:solidFill>
                  <a:srgbClr val="002060"/>
                </a:solidFill>
              </a:rPr>
              <a:t>逮</a:t>
            </a:r>
            <a:r>
              <a:rPr lang="zh-CN" altLang="zh-CN" sz="3600" dirty="0">
                <a:solidFill>
                  <a:srgbClr val="002060"/>
                </a:solidFill>
              </a:rPr>
              <a:t>隐之（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赶上，赶到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公从之，兼于涂而不能</a:t>
            </a:r>
            <a:r>
              <a:rPr lang="zh-CN" altLang="zh-CN" sz="3600" b="1" dirty="0">
                <a:solidFill>
                  <a:srgbClr val="002060"/>
                </a:solidFill>
              </a:rPr>
              <a:t>逮</a:t>
            </a:r>
            <a:r>
              <a:rPr lang="zh-CN" altLang="zh-CN" sz="3600" dirty="0">
                <a:solidFill>
                  <a:srgbClr val="002060"/>
                </a:solidFill>
              </a:rPr>
              <a:t>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追上，赶上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日</a:t>
            </a:r>
            <a:r>
              <a:rPr lang="zh-CN" altLang="zh-CN" sz="3600" b="1" dirty="0">
                <a:solidFill>
                  <a:srgbClr val="002060"/>
                </a:solidFill>
              </a:rPr>
              <a:t>啖</a:t>
            </a:r>
            <a:r>
              <a:rPr lang="zh-CN" altLang="zh-CN" sz="3600" dirty="0">
                <a:solidFill>
                  <a:srgbClr val="002060"/>
                </a:solidFill>
              </a:rPr>
              <a:t>荔枝三百颗（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吃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将炙</a:t>
            </a:r>
            <a:r>
              <a:rPr lang="zh-CN" altLang="zh-CN" sz="3600" b="1" dirty="0">
                <a:solidFill>
                  <a:srgbClr val="002060"/>
                </a:solidFill>
              </a:rPr>
              <a:t>啖</a:t>
            </a:r>
            <a:r>
              <a:rPr lang="zh-CN" altLang="zh-CN" sz="3600" dirty="0">
                <a:solidFill>
                  <a:srgbClr val="002060"/>
                </a:solidFill>
              </a:rPr>
              <a:t>朱亥（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给吃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士诚数以金帛</a:t>
            </a:r>
            <a:r>
              <a:rPr lang="zh-CN" altLang="zh-CN" sz="3600" b="1" dirty="0">
                <a:solidFill>
                  <a:srgbClr val="002060"/>
                </a:solidFill>
              </a:rPr>
              <a:t>啖</a:t>
            </a:r>
            <a:r>
              <a:rPr lang="zh-CN" altLang="zh-CN" sz="3600" dirty="0">
                <a:solidFill>
                  <a:srgbClr val="002060"/>
                </a:solidFill>
              </a:rPr>
              <a:t>将士（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犒赏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但</a:t>
            </a:r>
            <a:r>
              <a:rPr lang="zh-CN" altLang="zh-CN" sz="3600" dirty="0">
                <a:solidFill>
                  <a:srgbClr val="002060"/>
                </a:solidFill>
              </a:rPr>
              <a:t>闻黄河流水鸣溅溅（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只，仅</a:t>
            </a:r>
            <a:r>
              <a:rPr lang="zh-CN" altLang="zh-CN" sz="36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党</a:t>
            </a:r>
            <a:r>
              <a:rPr lang="zh-CN" altLang="zh-CN" sz="3600" dirty="0">
                <a:solidFill>
                  <a:srgbClr val="002060"/>
                </a:solidFill>
              </a:rPr>
              <a:t>同伐异。子</a:t>
            </a:r>
            <a:r>
              <a:rPr lang="zh-CN" altLang="zh-CN" sz="3600" b="1" dirty="0">
                <a:solidFill>
                  <a:srgbClr val="002060"/>
                </a:solidFill>
              </a:rPr>
              <a:t>党</a:t>
            </a:r>
            <a:r>
              <a:rPr lang="zh-CN" altLang="zh-CN" sz="3600" dirty="0">
                <a:solidFill>
                  <a:srgbClr val="002060"/>
                </a:solidFill>
              </a:rPr>
              <a:t>于师人（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偏袒，袒护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羸兵为人马所</a:t>
            </a:r>
            <a:r>
              <a:rPr lang="zh-CN" altLang="zh-CN" sz="3600" b="1" dirty="0">
                <a:solidFill>
                  <a:srgbClr val="002060"/>
                </a:solidFill>
              </a:rPr>
              <a:t>蹈</a:t>
            </a:r>
            <a:r>
              <a:rPr lang="zh-CN" altLang="zh-CN" sz="3600" dirty="0">
                <a:solidFill>
                  <a:srgbClr val="002060"/>
                </a:solidFill>
              </a:rPr>
              <a:t>藉（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踩，踏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蹈</a:t>
            </a:r>
            <a:r>
              <a:rPr lang="zh-CN" altLang="zh-CN" sz="3600" dirty="0">
                <a:solidFill>
                  <a:srgbClr val="002060"/>
                </a:solidFill>
              </a:rPr>
              <a:t>死不顾（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赴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25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五谷丰</a:t>
            </a:r>
            <a:r>
              <a:rPr lang="zh-CN" altLang="zh-CN" sz="3600" b="1" dirty="0">
                <a:solidFill>
                  <a:srgbClr val="002060"/>
                </a:solidFill>
              </a:rPr>
              <a:t>登</a:t>
            </a:r>
            <a:r>
              <a:rPr lang="zh-CN" altLang="zh-CN" sz="36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熟，成熟，收获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b="1" dirty="0">
                <a:solidFill>
                  <a:srgbClr val="002060"/>
                </a:solidFill>
              </a:rPr>
              <a:t>登</a:t>
            </a:r>
            <a:r>
              <a:rPr lang="zh-CN" altLang="zh-CN" sz="3600" dirty="0">
                <a:solidFill>
                  <a:srgbClr val="002060"/>
                </a:solidFill>
              </a:rPr>
              <a:t>科进士（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科举考试中选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寡不</a:t>
            </a:r>
            <a:r>
              <a:rPr lang="zh-CN" altLang="zh-CN" sz="3600" b="1" dirty="0">
                <a:solidFill>
                  <a:srgbClr val="002060"/>
                </a:solidFill>
              </a:rPr>
              <a:t>敌</a:t>
            </a:r>
            <a:r>
              <a:rPr lang="zh-CN" altLang="zh-CN" sz="3600" dirty="0">
                <a:solidFill>
                  <a:srgbClr val="002060"/>
                </a:solidFill>
              </a:rPr>
              <a:t>众（</a:t>
            </a:r>
            <a:r>
              <a:rPr lang="en-US" altLang="zh-CN" sz="3600" dirty="0">
                <a:solidFill>
                  <a:srgbClr val="002060"/>
                </a:solidFill>
              </a:rPr>
              <a:t> 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抵挡，抵抗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屠大窘，恐前后受其</a:t>
            </a:r>
            <a:r>
              <a:rPr lang="zh-CN" altLang="zh-CN" sz="3600" b="1" dirty="0">
                <a:solidFill>
                  <a:srgbClr val="002060"/>
                </a:solidFill>
              </a:rPr>
              <a:t>敌</a:t>
            </a:r>
            <a:r>
              <a:rPr lang="zh-CN" altLang="zh-CN" sz="36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进攻，攻击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其子好骑，堕而折其髀，人皆</a:t>
            </a:r>
            <a:r>
              <a:rPr lang="zh-CN" altLang="zh-CN" sz="3600" b="1" dirty="0">
                <a:solidFill>
                  <a:srgbClr val="002060"/>
                </a:solidFill>
              </a:rPr>
              <a:t>吊</a:t>
            </a:r>
            <a:r>
              <a:rPr lang="zh-CN" altLang="zh-CN" sz="3600" dirty="0">
                <a:solidFill>
                  <a:srgbClr val="002060"/>
                </a:solidFill>
              </a:rPr>
              <a:t>之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慰问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相影相</a:t>
            </a:r>
            <a:r>
              <a:rPr lang="zh-CN" altLang="zh-CN" sz="3600" b="1" dirty="0">
                <a:solidFill>
                  <a:srgbClr val="002060"/>
                </a:solidFill>
              </a:rPr>
              <a:t>吊</a:t>
            </a:r>
            <a:r>
              <a:rPr lang="zh-CN" altLang="zh-CN" sz="36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安慰，抚慰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兔从狗</a:t>
            </a:r>
            <a:r>
              <a:rPr lang="zh-CN" altLang="zh-CN" sz="3600" b="1" dirty="0">
                <a:solidFill>
                  <a:srgbClr val="002060"/>
                </a:solidFill>
              </a:rPr>
              <a:t>窦</a:t>
            </a:r>
            <a:r>
              <a:rPr lang="zh-CN" altLang="zh-CN" sz="3600" dirty="0">
                <a:solidFill>
                  <a:srgbClr val="002060"/>
                </a:solidFill>
              </a:rPr>
              <a:t>入，雉从梁上飞（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孔穴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不防川，不</a:t>
            </a:r>
            <a:r>
              <a:rPr lang="zh-CN" altLang="zh-CN" sz="3600" b="1" dirty="0">
                <a:solidFill>
                  <a:srgbClr val="002060"/>
                </a:solidFill>
              </a:rPr>
              <a:t>窦</a:t>
            </a:r>
            <a:r>
              <a:rPr lang="zh-CN" altLang="zh-CN" sz="3600" dirty="0">
                <a:solidFill>
                  <a:srgbClr val="002060"/>
                </a:solidFill>
              </a:rPr>
              <a:t>泽（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掘开通道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一箪食，一</a:t>
            </a:r>
            <a:r>
              <a:rPr lang="zh-CN" altLang="zh-CN" sz="3600" b="1" dirty="0">
                <a:solidFill>
                  <a:srgbClr val="002060"/>
                </a:solidFill>
              </a:rPr>
              <a:t>豆</a:t>
            </a:r>
            <a:r>
              <a:rPr lang="zh-CN" altLang="zh-CN" sz="3600" dirty="0">
                <a:solidFill>
                  <a:srgbClr val="002060"/>
                </a:solidFill>
              </a:rPr>
              <a:t>羹，得之则生，弗得则死（</a:t>
            </a:r>
            <a:r>
              <a:rPr lang="en-US" altLang="zh-CN" sz="36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古代器皿 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3600" dirty="0">
                <a:solidFill>
                  <a:srgbClr val="002060"/>
                </a:solidFill>
              </a:rPr>
              <a:t>匹夫不可</a:t>
            </a:r>
            <a:r>
              <a:rPr lang="zh-CN" altLang="zh-CN" sz="3600" b="1" dirty="0">
                <a:solidFill>
                  <a:srgbClr val="002060"/>
                </a:solidFill>
              </a:rPr>
              <a:t>夺</a:t>
            </a:r>
            <a:r>
              <a:rPr lang="zh-CN" altLang="zh-CN" sz="3600" dirty="0">
                <a:solidFill>
                  <a:srgbClr val="002060"/>
                </a:solidFill>
              </a:rPr>
              <a:t>志也（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强制改变</a:t>
            </a:r>
            <a:r>
              <a:rPr lang="zh-CN" altLang="zh-CN" sz="3600" dirty="0">
                <a:solidFill>
                  <a:srgbClr val="002060"/>
                </a:solidFill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96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074824C-E296-40BF-BCA3-1A9EBED4E4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8438" y="353551"/>
            <a:ext cx="12242454" cy="620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l"/>
              </a:tabLst>
            </a:pPr>
            <a:r>
              <a:rPr kumimoji="0" lang="zh-CN" altLang="zh-CN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俄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有武夫出没波间（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顷</a:t>
            </a:r>
            <a:r>
              <a:rPr lang="zh-CN" altLang="zh-CN" sz="3600" dirty="0" bmk="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刻，一会儿</a:t>
            </a:r>
            <a:r>
              <a:rPr lang="zh-CN" altLang="en-US" sz="3600" dirty="0" bmk="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l"/>
              </a:tabLst>
            </a:pP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俄顷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风定云墨色。 俄而百千人大呼（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顷刻，一会儿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l"/>
              </a:tabLst>
            </a:pP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问君何能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尔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，心远地自偏（ 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这，这样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l"/>
              </a:tabLst>
            </a:pP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俶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尔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远逝，往来翕忽（   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相当于“然”  的样子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l"/>
              </a:tabLst>
            </a:pP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无他，但手熟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尔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 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耳，罢了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l"/>
              </a:tabLst>
            </a:pP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迩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年。既而敌行益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迩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 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l"/>
              </a:tabLst>
            </a:pP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五谷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蕃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熟，穰穰满家（ 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茂盛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）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l"/>
              </a:tabLst>
            </a:pP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邹忌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讽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齐王纳谏（ 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用委婉含蓄的话暗示或规劝 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l"/>
              </a:tabLst>
            </a:pP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臣本布衣，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躬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耕于南阳（ 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亲自，亲身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l"/>
              </a:tabLst>
            </a:pP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稽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之谈（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考核，核查，考证，考察 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474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2599E-5503-44AB-A91C-DB289A8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3" y="254524"/>
            <a:ext cx="11745798" cy="6400800"/>
          </a:xfrm>
        </p:spPr>
        <p:txBody>
          <a:bodyPr/>
          <a:lstStyle/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临视，则虫</a:t>
            </a:r>
            <a:r>
              <a:rPr lang="zh-CN" altLang="zh-CN" sz="4000" b="1" dirty="0">
                <a:solidFill>
                  <a:srgbClr val="002060"/>
                </a:solidFill>
              </a:rPr>
              <a:t>集</a:t>
            </a:r>
            <a:r>
              <a:rPr lang="zh-CN" altLang="zh-CN" sz="4000" dirty="0">
                <a:solidFill>
                  <a:srgbClr val="002060"/>
                </a:solidFill>
              </a:rPr>
              <a:t>冠上，力叮不释（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停止，停留 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若事之不</a:t>
            </a:r>
            <a:r>
              <a:rPr lang="zh-CN" altLang="zh-CN" sz="4000" b="1" dirty="0">
                <a:solidFill>
                  <a:srgbClr val="002060"/>
                </a:solidFill>
              </a:rPr>
              <a:t>济</a:t>
            </a:r>
            <a:r>
              <a:rPr lang="zh-CN" altLang="zh-CN" sz="4000" dirty="0">
                <a:solidFill>
                  <a:srgbClr val="002060"/>
                </a:solidFill>
              </a:rPr>
              <a:t>，此乃天也（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成功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b="1" dirty="0">
                <a:solidFill>
                  <a:srgbClr val="002060"/>
                </a:solidFill>
              </a:rPr>
              <a:t>简</a:t>
            </a:r>
            <a:r>
              <a:rPr lang="zh-CN" altLang="zh-CN" sz="4000" dirty="0">
                <a:solidFill>
                  <a:srgbClr val="002060"/>
                </a:solidFill>
              </a:rPr>
              <a:t>能而任之（</a:t>
            </a:r>
            <a:r>
              <a:rPr lang="en-US" altLang="zh-CN" sz="40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选拔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风烟望五</a:t>
            </a:r>
            <a:r>
              <a:rPr lang="zh-CN" altLang="zh-CN" sz="4000" b="1" dirty="0">
                <a:solidFill>
                  <a:srgbClr val="002060"/>
                </a:solidFill>
              </a:rPr>
              <a:t>津</a:t>
            </a:r>
            <a:r>
              <a:rPr lang="zh-CN" altLang="zh-CN" sz="4000" dirty="0">
                <a:solidFill>
                  <a:srgbClr val="002060"/>
                </a:solidFill>
              </a:rPr>
              <a:t>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渡口</a:t>
            </a:r>
            <a:r>
              <a:rPr lang="zh-CN" altLang="zh-CN" sz="4000" dirty="0">
                <a:solidFill>
                  <a:srgbClr val="002060"/>
                </a:solidFill>
              </a:rPr>
              <a:t> 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后遂无问</a:t>
            </a:r>
            <a:r>
              <a:rPr lang="zh-CN" altLang="zh-CN" sz="4000" b="1" dirty="0">
                <a:solidFill>
                  <a:srgbClr val="002060"/>
                </a:solidFill>
              </a:rPr>
              <a:t>津</a:t>
            </a:r>
            <a:r>
              <a:rPr lang="zh-CN" altLang="zh-CN" sz="4000" dirty="0">
                <a:solidFill>
                  <a:srgbClr val="002060"/>
                </a:solidFill>
              </a:rPr>
              <a:t>者（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路，门路 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居则</a:t>
            </a:r>
            <a:r>
              <a:rPr lang="zh-CN" altLang="zh-CN" sz="4000" b="1" dirty="0">
                <a:solidFill>
                  <a:srgbClr val="002060"/>
                </a:solidFill>
              </a:rPr>
              <a:t>具</a:t>
            </a:r>
            <a:r>
              <a:rPr lang="zh-CN" altLang="zh-CN" sz="4000" dirty="0">
                <a:solidFill>
                  <a:srgbClr val="002060"/>
                </a:solidFill>
              </a:rPr>
              <a:t>一日之积，行则备一夕之卫（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</a:t>
            </a:r>
            <a:r>
              <a:rPr lang="zh-CN" altLang="zh-CN" sz="4000" dirty="0">
                <a:solidFill>
                  <a:srgbClr val="002060"/>
                </a:solidFill>
              </a:rPr>
              <a:t>）　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成妻</a:t>
            </a:r>
            <a:r>
              <a:rPr lang="zh-CN" altLang="zh-CN" sz="4000" b="1" dirty="0">
                <a:solidFill>
                  <a:srgbClr val="002060"/>
                </a:solidFill>
              </a:rPr>
              <a:t>具</a:t>
            </a:r>
            <a:r>
              <a:rPr lang="zh-CN" altLang="zh-CN" sz="4000" dirty="0">
                <a:solidFill>
                  <a:srgbClr val="002060"/>
                </a:solidFill>
              </a:rPr>
              <a:t>资诣问（</a:t>
            </a:r>
            <a:r>
              <a:rPr lang="en-US" altLang="zh-CN" sz="4000" dirty="0">
                <a:solidFill>
                  <a:srgbClr val="002060"/>
                </a:solidFill>
              </a:rPr>
              <a:t>  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</a:t>
            </a:r>
            <a:r>
              <a:rPr lang="zh-CN" altLang="zh-CN" sz="4000" dirty="0">
                <a:solidFill>
                  <a:srgbClr val="002060"/>
                </a:solidFill>
              </a:rPr>
              <a:t>，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置办</a:t>
            </a:r>
            <a:r>
              <a:rPr lang="zh-CN" altLang="zh-CN" sz="4000" dirty="0">
                <a:solidFill>
                  <a:srgbClr val="002060"/>
                </a:solidFill>
              </a:rPr>
              <a:t>）</a:t>
            </a:r>
          </a:p>
          <a:p>
            <a:pPr algn="l"/>
            <a:r>
              <a:rPr lang="zh-CN" altLang="zh-CN" sz="4000" dirty="0">
                <a:solidFill>
                  <a:srgbClr val="002060"/>
                </a:solidFill>
              </a:rPr>
              <a:t>至军中，</a:t>
            </a:r>
            <a:r>
              <a:rPr lang="zh-CN" altLang="zh-CN" sz="4000" b="1" dirty="0">
                <a:solidFill>
                  <a:srgbClr val="002060"/>
                </a:solidFill>
              </a:rPr>
              <a:t>具</a:t>
            </a:r>
            <a:r>
              <a:rPr lang="zh-CN" altLang="zh-CN" sz="4000" dirty="0">
                <a:solidFill>
                  <a:srgbClr val="002060"/>
                </a:solidFill>
              </a:rPr>
              <a:t>以沛公言报项王（</a:t>
            </a:r>
            <a:r>
              <a:rPr lang="zh-CN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全，都，详细地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4000" dirty="0">
                <a:solidFill>
                  <a:srgbClr val="002060"/>
                </a:solidFill>
              </a:rPr>
              <a:t>）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7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1984</Words>
  <Application>Microsoft Office PowerPoint</Application>
  <PresentationFormat>宽屏</PresentationFormat>
  <Paragraphs>166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楷体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2337540068@qq.com</dc:creator>
  <cp:lastModifiedBy>2337540068@qq.com</cp:lastModifiedBy>
  <cp:revision>5</cp:revision>
  <dcterms:created xsi:type="dcterms:W3CDTF">2019-08-14T14:49:19Z</dcterms:created>
  <dcterms:modified xsi:type="dcterms:W3CDTF">2019-08-14T15:13:06Z</dcterms:modified>
</cp:coreProperties>
</file>