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966" r:id="rId3"/>
    <p:sldId id="1173" r:id="rId5"/>
    <p:sldId id="1065" r:id="rId6"/>
    <p:sldId id="1066" r:id="rId7"/>
    <p:sldId id="1134" r:id="rId8"/>
    <p:sldId id="1135" r:id="rId9"/>
    <p:sldId id="1136" r:id="rId10"/>
    <p:sldId id="1137" r:id="rId11"/>
    <p:sldId id="1138" r:id="rId12"/>
    <p:sldId id="1072" r:id="rId13"/>
    <p:sldId id="1139" r:id="rId14"/>
    <p:sldId id="1074" r:id="rId15"/>
    <p:sldId id="1075" r:id="rId16"/>
    <p:sldId id="1076" r:id="rId17"/>
    <p:sldId id="1140" r:id="rId18"/>
    <p:sldId id="1078" r:id="rId19"/>
    <p:sldId id="1079" r:id="rId20"/>
    <p:sldId id="1110" r:id="rId21"/>
    <p:sldId id="1099" r:id="rId22"/>
  </p:sldIdLst>
  <p:sldSz cx="12188825"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1960" autoAdjust="0"/>
  </p:normalViewPr>
  <p:slideViewPr>
    <p:cSldViewPr snapToGrid="0" snapToObjects="1">
      <p:cViewPr varScale="1">
        <p:scale>
          <a:sx n="72" d="100"/>
          <a:sy n="72" d="100"/>
        </p:scale>
        <p:origin x="-1320" y="-102"/>
      </p:cViewPr>
      <p:guideLst>
        <p:guide orient="horz" pos="142"/>
        <p:guide orient="horz" pos="4176"/>
        <p:guide orient="horz" pos="739"/>
        <p:guide orient="horz" pos="3302"/>
        <p:guide pos="329"/>
        <p:guide pos="7348"/>
        <p:guide pos="3839"/>
        <p:guide pos="6709"/>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3765"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marL="398780" defTabSz="913765"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part </a:t>
            </a:r>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fld>
            <a:endParaRPr 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3765" eaLnBrk="0" hangingPunct="0"/>
            <a:r>
              <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13765" rtl="0" eaLnBrk="1" latinLnBrk="0" hangingPunct="1">
      <a:lnSpc>
        <a:spcPct val="90000"/>
      </a:lnSpc>
      <a:spcAft>
        <a:spcPts val="335"/>
      </a:spcAft>
      <a:defRPr sz="900" kern="1200">
        <a:solidFill>
          <a:schemeClr val="tx1"/>
        </a:solidFill>
        <a:latin typeface="Segoe UI Light" panose="020B0502040204020203" pitchFamily="34" charset="0"/>
        <a:ea typeface="+mn-ea"/>
        <a:cs typeface="+mn-cs"/>
      </a:defRPr>
    </a:lvl1pPr>
    <a:lvl2pPr marL="212725" indent="-10604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2829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82600" indent="-14668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1531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anose="020B0502040204020203" pitchFamily="34" charset="0"/>
              </a:rPr>
              <a:t>© 2010 Microsoft Corporation. All rights reserved. Microsoft, Windows, Windows Vista and other product names are or may be registered trademarks and/or trademarks in the U.S. and/or other countries.</a:t>
            </a:r>
            <a:endParaRPr lang="en-US" sz="500" dirty="0" smtClean="0">
              <a:solidFill>
                <a:srgbClr val="000000"/>
              </a:solidFill>
              <a:latin typeface="Segoe UI" panose="020B0502040204020203" pitchFamily="34" charset="0"/>
            </a:endParaRPr>
          </a:p>
          <a:p>
            <a:r>
              <a:rPr lang="en-US" sz="500" dirty="0" smtClean="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anose="020B0502040204020203" pitchFamily="34" charset="0"/>
              </a:rPr>
            </a:br>
            <a:r>
              <a:rPr lang="en-US" sz="500" dirty="0" smtClean="0">
                <a:solidFill>
                  <a:srgbClr val="000000"/>
                </a:solidFill>
                <a:latin typeface="Segoe UI" panose="020B0502040204020203" pitchFamily="34" charset="0"/>
              </a:rPr>
              <a:t>MICROSOFT MAKES NO WARRANTIES, EXPRESS, IMPLIED OR STATUTORY, AS TO THE INFORMATION IN THIS PRESENTATION.</a:t>
            </a:r>
            <a:endParaRPr lang="en-US" sz="500" dirty="0" smtClean="0">
              <a:solidFill>
                <a:srgbClr val="000000"/>
              </a:solidFill>
              <a:latin typeface="Segoe UI" panose="020B0502040204020203"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a:t>
            </a:r>
            <a:r>
              <a:rPr lang="en-US" altLang="zh-CN" dirty="0" err="1" smtClean="0"/>
              <a:t>.Net</a:t>
            </a:r>
            <a:r>
              <a:rPr lang="zh-CN" altLang="en-US" dirty="0" smtClean="0"/>
              <a:t>平台开发者，提到数据绑定时，你可能会不由自主的想起这些名词</a:t>
            </a:r>
            <a:r>
              <a:rPr lang="en-US" altLang="zh-CN" dirty="0" smtClean="0"/>
              <a:t>…</a:t>
            </a:r>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日期占位符 5"/>
          <p:cNvSpPr>
            <a:spLocks noGrp="1"/>
          </p:cNvSpPr>
          <p:nvPr>
            <p:ph type="dt" idx="12"/>
          </p:nvPr>
        </p:nvSpPr>
        <p:spPr/>
        <p:txBody>
          <a:bodyPr/>
          <a:lstStyle/>
          <a:p>
            <a:fld id="{E5AD987E-65F2-42FA-9E12-403651AE34A3}" type="datetime1">
              <a:rPr lang="en-US" altLang="zh-CN" smtClean="0"/>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2400" dirty="0" smtClean="0">
                <a:latin typeface="+mn-ea"/>
              </a:rPr>
              <a:t>绑定引擎基本组成要素</a:t>
            </a:r>
            <a:endParaRPr lang="en-US" altLang="zh-CN" sz="2400" dirty="0" smtClean="0">
              <a:latin typeface="+mn-ea"/>
            </a:endParaRPr>
          </a:p>
          <a:p>
            <a:pPr lvl="1"/>
            <a:r>
              <a:rPr lang="zh-CN" altLang="zh-CN" sz="2400" b="1" dirty="0" smtClean="0">
                <a:latin typeface="+mn-ea"/>
              </a:rPr>
              <a:t>绑定源</a:t>
            </a:r>
            <a:r>
              <a:rPr lang="zh-CN" altLang="zh-CN" sz="2400" dirty="0" smtClean="0">
                <a:latin typeface="+mn-ea"/>
              </a:rPr>
              <a:t>：即数据的来源，可以是任意的</a:t>
            </a:r>
            <a:r>
              <a:rPr lang="en-US" altLang="zh-CN" sz="2400" dirty="0" smtClean="0">
                <a:latin typeface="+mn-ea"/>
              </a:rPr>
              <a:t>CLR</a:t>
            </a:r>
            <a:r>
              <a:rPr lang="zh-CN" altLang="zh-CN" sz="2400" dirty="0" smtClean="0">
                <a:latin typeface="+mn-ea"/>
              </a:rPr>
              <a:t>对象。实际通常需要的是该对象的某一个特定属性</a:t>
            </a:r>
            <a:endParaRPr lang="zh-CN" altLang="zh-CN" sz="2400" dirty="0" smtClean="0">
              <a:latin typeface="+mn-ea"/>
            </a:endParaRPr>
          </a:p>
          <a:p>
            <a:pPr lvl="1"/>
            <a:r>
              <a:rPr lang="zh-CN" altLang="zh-CN" sz="2400" b="1" dirty="0" smtClean="0">
                <a:latin typeface="+mn-ea"/>
              </a:rPr>
              <a:t>绑定目标</a:t>
            </a:r>
            <a:r>
              <a:rPr lang="zh-CN" altLang="zh-CN" sz="2400" dirty="0" smtClean="0">
                <a:latin typeface="+mn-ea"/>
              </a:rPr>
              <a:t>：显示数据的</a:t>
            </a:r>
            <a:r>
              <a:rPr lang="en-US" altLang="zh-CN" sz="2400" dirty="0" smtClean="0">
                <a:latin typeface="+mn-ea"/>
              </a:rPr>
              <a:t>UI</a:t>
            </a:r>
            <a:r>
              <a:rPr lang="zh-CN" altLang="zh-CN" sz="2400" dirty="0" smtClean="0">
                <a:latin typeface="+mn-ea"/>
              </a:rPr>
              <a:t>元素，可以是任何</a:t>
            </a:r>
            <a:r>
              <a:rPr lang="en-US" altLang="zh-CN" sz="2400" dirty="0" err="1" smtClean="0">
                <a:latin typeface="+mn-ea"/>
              </a:rPr>
              <a:t>FrameworkElement</a:t>
            </a:r>
            <a:r>
              <a:rPr lang="zh-CN" altLang="zh-CN" sz="2400" dirty="0" smtClean="0">
                <a:latin typeface="+mn-ea"/>
              </a:rPr>
              <a:t>类型的对象。实际绑定到的也是该对象的某一个特定属性</a:t>
            </a:r>
            <a:endParaRPr lang="zh-CN" altLang="zh-CN" sz="2400" dirty="0" smtClean="0">
              <a:latin typeface="+mn-ea"/>
            </a:endParaRPr>
          </a:p>
          <a:p>
            <a:pPr lvl="1"/>
            <a:r>
              <a:rPr lang="zh-CN" altLang="zh-CN" sz="2400" b="1" dirty="0" smtClean="0">
                <a:latin typeface="+mn-ea"/>
              </a:rPr>
              <a:t>绑定模式</a:t>
            </a:r>
            <a:r>
              <a:rPr lang="zh-CN" altLang="zh-CN" sz="2400" dirty="0" smtClean="0">
                <a:latin typeface="+mn-ea"/>
              </a:rPr>
              <a:t>：主要决定数据流的方向，可以是单向或双向</a:t>
            </a:r>
            <a:endParaRPr lang="zh-CN" altLang="zh-CN" sz="2400" dirty="0" smtClean="0">
              <a:latin typeface="+mn-ea"/>
            </a:endParaRPr>
          </a:p>
          <a:p>
            <a:pPr lvl="1"/>
            <a:r>
              <a:rPr lang="zh-CN" altLang="zh-CN" sz="2400" b="1" dirty="0" smtClean="0">
                <a:latin typeface="+mn-ea"/>
              </a:rPr>
              <a:t>值转换器</a:t>
            </a:r>
            <a:r>
              <a:rPr lang="zh-CN" altLang="zh-CN" sz="2400" dirty="0" smtClean="0">
                <a:latin typeface="+mn-ea"/>
              </a:rPr>
              <a:t>：需要时用以进行数据类型或格式的转换</a:t>
            </a:r>
            <a:endParaRPr lang="en-US" altLang="zh-CN" sz="2400" dirty="0" smtClean="0">
              <a:latin typeface="+mn-ea"/>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874E24A-EA9C-4308-9B56-AAFD7F8A08EE}"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3765" rtl="0" eaLnBrk="1" fontAlgn="auto" latinLnBrk="0" hangingPunct="1">
              <a:lnSpc>
                <a:spcPct val="90000"/>
              </a:lnSpc>
              <a:spcBef>
                <a:spcPts val="0"/>
              </a:spcBef>
              <a:spcAft>
                <a:spcPts val="335"/>
              </a:spcAft>
              <a:buClrTx/>
              <a:buSzTx/>
              <a:buFontTx/>
              <a:buNone/>
              <a:defRPr/>
            </a:pPr>
            <a:r>
              <a:rPr lang="en-US" altLang="zh-CN" dirty="0" smtClean="0"/>
              <a:t>Binding</a:t>
            </a:r>
            <a:r>
              <a:rPr lang="zh-CN" altLang="en-US" dirty="0" smtClean="0"/>
              <a:t>对象的属性对应数据绑定引擎相应组成部分。</a:t>
            </a:r>
            <a:endParaRPr lang="en-US" altLang="zh-CN" dirty="0" smtClean="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46F4999-2335-4236-9A9B-B3C9EA332F10}"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通过设置</a:t>
            </a:r>
            <a:r>
              <a:rPr lang="en-US" altLang="zh-CN" sz="1200" kern="1200" dirty="0" smtClean="0">
                <a:solidFill>
                  <a:schemeClr val="tx1"/>
                </a:solidFill>
                <a:effectLst/>
                <a:latin typeface="+mn-lt"/>
                <a:ea typeface="+mn-ea"/>
                <a:cs typeface="+mn-cs"/>
              </a:rPr>
              <a:t>Binding</a:t>
            </a:r>
            <a:r>
              <a:rPr lang="zh-CN" altLang="zh-CN" sz="1200" kern="1200" dirty="0" smtClean="0">
                <a:solidFill>
                  <a:schemeClr val="tx1"/>
                </a:solidFill>
                <a:effectLst/>
                <a:latin typeface="+mn-lt"/>
                <a:ea typeface="+mn-ea"/>
                <a:cs typeface="+mn-cs"/>
              </a:rPr>
              <a:t>对象的</a:t>
            </a:r>
            <a:r>
              <a:rPr lang="en-US" altLang="zh-CN" sz="1200" kern="1200" dirty="0" smtClean="0">
                <a:solidFill>
                  <a:schemeClr val="tx1"/>
                </a:solidFill>
                <a:effectLst/>
                <a:latin typeface="+mn-lt"/>
                <a:ea typeface="+mn-ea"/>
                <a:cs typeface="+mn-cs"/>
              </a:rPr>
              <a:t>Source</a:t>
            </a:r>
            <a:r>
              <a:rPr lang="zh-CN" altLang="zh-CN" sz="1200" kern="1200" dirty="0" smtClean="0">
                <a:solidFill>
                  <a:schemeClr val="tx1"/>
                </a:solidFill>
                <a:effectLst/>
                <a:latin typeface="+mn-lt"/>
                <a:ea typeface="+mn-ea"/>
                <a:cs typeface="+mn-cs"/>
              </a:rPr>
              <a:t>属性可以实现基本的数据绑定，但是观察上面代码不难发现，对于每一个绑定对象都要设置一次绑定源显然是冗余的，绑定对象比较多的情况下尤其繁琐。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幸运的是，</a:t>
            </a:r>
            <a:r>
              <a:rPr lang="en-US" altLang="zh-CN" sz="1200" kern="1200" dirty="0" smtClean="0">
                <a:solidFill>
                  <a:schemeClr val="tx1"/>
                </a:solidFill>
                <a:effectLst/>
                <a:latin typeface="+mn-lt"/>
                <a:ea typeface="+mn-ea"/>
                <a:cs typeface="+mn-cs"/>
              </a:rPr>
              <a:t>Silverlight</a:t>
            </a:r>
            <a:r>
              <a:rPr lang="zh-CN" altLang="zh-CN" sz="1200" kern="1200" dirty="0" smtClean="0">
                <a:solidFill>
                  <a:schemeClr val="tx1"/>
                </a:solidFill>
                <a:effectLst/>
                <a:latin typeface="+mn-lt"/>
                <a:ea typeface="+mn-ea"/>
                <a:cs typeface="+mn-cs"/>
              </a:rPr>
              <a:t>中为我们提供了另外一种设置数据源的方式，即通过</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元素的数据上下文</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属性来指定数据源。这是一种上下文有关的确定绑定源的方案。一旦为一个</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元素指定了</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属性，则其所有子元素都将继承该属性，与其子元素关联的所有数据绑定在没有另行指定</a:t>
            </a:r>
            <a:r>
              <a:rPr lang="en-US" altLang="zh-CN" sz="1200" kern="1200" dirty="0" err="1" smtClean="0">
                <a:solidFill>
                  <a:schemeClr val="tx1"/>
                </a:solidFill>
                <a:effectLst/>
                <a:latin typeface="+mn-lt"/>
                <a:ea typeface="+mn-ea"/>
                <a:cs typeface="+mn-cs"/>
              </a:rPr>
              <a:t>Souce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的情况下，都将默认使用该属性指定的对象作为绑定源。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这样，在进行数据绑定时，对于某</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元素指定</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后就可以在其所有下级</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元素中使用以该</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为绑定源的绑定。实际上在通常情况下的用法是，先用</a:t>
            </a:r>
            <a:r>
              <a:rPr lang="en-US" altLang="zh-CN" sz="1200" kern="1200" dirty="0" err="1" smtClean="0">
                <a:solidFill>
                  <a:schemeClr val="tx1"/>
                </a:solidFill>
                <a:effectLst/>
                <a:latin typeface="+mn-lt"/>
                <a:ea typeface="+mn-ea"/>
                <a:cs typeface="+mn-cs"/>
              </a:rPr>
              <a:t>DataContext</a:t>
            </a:r>
            <a:r>
              <a:rPr lang="zh-CN" altLang="zh-CN" sz="1200" kern="1200" dirty="0" smtClean="0">
                <a:solidFill>
                  <a:schemeClr val="tx1"/>
                </a:solidFill>
                <a:effectLst/>
                <a:latin typeface="+mn-lt"/>
                <a:ea typeface="+mn-ea"/>
                <a:cs typeface="+mn-cs"/>
              </a:rPr>
              <a:t>属性指定高层</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元素的数据上下文然后对于特殊的子元素再另行指定绑定源。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如上例，可以简单的通过指定两个</a:t>
            </a:r>
            <a:r>
              <a:rPr lang="en-US" altLang="zh-CN" sz="1200" kern="1200" dirty="0" err="1" smtClean="0">
                <a:solidFill>
                  <a:schemeClr val="tx1"/>
                </a:solidFill>
                <a:effectLst/>
                <a:latin typeface="+mn-lt"/>
                <a:ea typeface="+mn-ea"/>
                <a:cs typeface="+mn-cs"/>
              </a:rPr>
              <a:t>TextBox</a:t>
            </a:r>
            <a:r>
              <a:rPr lang="zh-CN" altLang="zh-CN" sz="1200" kern="1200" dirty="0" smtClean="0">
                <a:solidFill>
                  <a:schemeClr val="tx1"/>
                </a:solidFill>
                <a:effectLst/>
                <a:latin typeface="+mn-lt"/>
                <a:ea typeface="+mn-ea"/>
                <a:cs typeface="+mn-cs"/>
              </a:rPr>
              <a:t>控件的父元素</a:t>
            </a:r>
            <a:r>
              <a:rPr lang="en-US" altLang="zh-CN" sz="1200" kern="1200" dirty="0" smtClean="0">
                <a:solidFill>
                  <a:schemeClr val="tx1"/>
                </a:solidFill>
                <a:effectLst/>
                <a:latin typeface="+mn-lt"/>
                <a:ea typeface="+mn-ea"/>
                <a:cs typeface="+mn-cs"/>
              </a:rPr>
              <a:t>Canvas</a:t>
            </a:r>
            <a:r>
              <a:rPr lang="zh-CN" altLang="zh-CN" sz="1200" kern="1200" dirty="0" smtClean="0">
                <a:solidFill>
                  <a:schemeClr val="tx1"/>
                </a:solidFill>
                <a:effectLst/>
                <a:latin typeface="+mn-lt"/>
                <a:ea typeface="+mn-ea"/>
                <a:cs typeface="+mn-cs"/>
              </a:rPr>
              <a:t>控件的</a:t>
            </a:r>
            <a:r>
              <a:rPr lang="en-US" altLang="zh-CN" sz="1200" kern="1200" dirty="0" smtClean="0">
                <a:solidFill>
                  <a:schemeClr val="tx1"/>
                </a:solidFill>
                <a:effectLst/>
                <a:latin typeface="+mn-lt"/>
                <a:ea typeface="+mn-ea"/>
                <a:cs typeface="+mn-cs"/>
              </a:rPr>
              <a:t>Context</a:t>
            </a:r>
            <a:r>
              <a:rPr lang="zh-CN" altLang="zh-CN" sz="1200" kern="1200" dirty="0" smtClean="0">
                <a:solidFill>
                  <a:schemeClr val="tx1"/>
                </a:solidFill>
                <a:effectLst/>
                <a:latin typeface="+mn-lt"/>
                <a:ea typeface="+mn-ea"/>
                <a:cs typeface="+mn-cs"/>
              </a:rPr>
              <a:t>属性来指定数据源。</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79258BF-9AE6-4040-A939-D10AD5652D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此处使用模板的方式是直接嵌套在</a:t>
            </a:r>
            <a:r>
              <a:rPr lang="en-US" altLang="zh-CN" sz="1200" kern="1200" dirty="0" err="1" smtClean="0">
                <a:solidFill>
                  <a:schemeClr val="tx1"/>
                </a:solidFill>
                <a:effectLst/>
                <a:latin typeface="+mn-lt"/>
                <a:ea typeface="+mn-ea"/>
                <a:cs typeface="+mn-cs"/>
              </a:rPr>
              <a:t>ListBox</a:t>
            </a:r>
            <a:r>
              <a:rPr lang="zh-CN" altLang="zh-CN" sz="1200" kern="1200" dirty="0" smtClean="0">
                <a:solidFill>
                  <a:schemeClr val="tx1"/>
                </a:solidFill>
                <a:effectLst/>
                <a:latin typeface="+mn-lt"/>
                <a:ea typeface="+mn-ea"/>
                <a:cs typeface="+mn-cs"/>
              </a:rPr>
              <a:t>中，但在多数情况下为了方便复用通常会将数据模板保存在资源字典中，然后通过</a:t>
            </a:r>
            <a:r>
              <a:rPr lang="en-US" altLang="zh-CN" sz="1200" kern="1200" dirty="0" err="1" smtClean="0">
                <a:solidFill>
                  <a:schemeClr val="tx1"/>
                </a:solidFill>
                <a:effectLst/>
                <a:latin typeface="+mn-lt"/>
                <a:ea typeface="+mn-ea"/>
                <a:cs typeface="+mn-cs"/>
              </a:rPr>
              <a:t>ListBox</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ItemTemplate</a:t>
            </a:r>
            <a:r>
              <a:rPr lang="zh-CN" altLang="zh-CN" sz="1200" kern="1200" dirty="0" smtClean="0">
                <a:solidFill>
                  <a:schemeClr val="tx1"/>
                </a:solidFill>
                <a:effectLst/>
                <a:latin typeface="+mn-lt"/>
                <a:ea typeface="+mn-ea"/>
                <a:cs typeface="+mn-cs"/>
              </a:rPr>
              <a:t>属性引用，这将在下一个示例中演示。</a:t>
            </a:r>
            <a:endParaRPr lang="zh-CN" altLang="en-US" dirty="0"/>
          </a:p>
        </p:txBody>
      </p:sp>
      <p:sp>
        <p:nvSpPr>
          <p:cNvPr id="4" name="灯片编号占位符 3"/>
          <p:cNvSpPr>
            <a:spLocks noGrp="1"/>
          </p:cNvSpPr>
          <p:nvPr>
            <p:ph type="sldNum" sz="quarter" idx="10"/>
          </p:nvPr>
        </p:nvSpPr>
        <p:spPr/>
        <p:txBody>
          <a:bodyPr/>
          <a:lstStyle/>
          <a:p>
            <a:fld id="{F79258BF-9AE6-4040-A939-D10AD5652D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XAML data binding sample</a:t>
            </a:r>
            <a:r>
              <a:rPr lang="zh-CN" altLang="en-US" dirty="0" smtClean="0"/>
              <a:t>（</a:t>
            </a:r>
            <a:r>
              <a:rPr lang="en-US" altLang="zh-CN" dirty="0" smtClean="0"/>
              <a:t>SDK</a:t>
            </a:r>
            <a:r>
              <a:rPr lang="zh-CN" altLang="en-US" dirty="0" smtClean="0"/>
              <a:t>示例）</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zh-CN" altLang="en-US" dirty="0" smtClean="0"/>
              <a:t>讲师头衔</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solidFill>
                <a:schemeClr val="tx1">
                  <a:alpha val="99000"/>
                </a:schemeClr>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62865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91440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1430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3716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600"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anose="020B0604020202020204"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endParaRPr lang="en-US" dirty="0" smtClean="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anose="020B0502040204020203" pitchFamily="34" charset="0"/>
                <a:ea typeface="Segoe UI" panose="020B0502040204020203" pitchFamily="34" charset="0"/>
                <a:cs typeface="Segoe UI" panose="020B0502040204020203"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Click to edit presenter </a:t>
            </a:r>
            <a:endParaRPr lang="en-US" dirty="0" smtClean="0"/>
          </a:p>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and date</a:t>
            </a:r>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Subtitle 2"/>
          <p:cNvSpPr>
            <a:spLocks noGrp="1"/>
          </p:cNvSpPr>
          <p:nvPr>
            <p:ph type="subTitle" idx="1"/>
          </p:nvPr>
        </p:nvSpPr>
        <p:spPr>
          <a:xfrm>
            <a:off x="734262" y="5426823"/>
            <a:ext cx="7462837"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tx1"/>
                    </a:gs>
                    <a:gs pos="100000">
                      <a:schemeClr val="tx1"/>
                    </a:gs>
                  </a:gsLst>
                  <a:lin ang="5400000" scaled="0"/>
                </a:gradFill>
                <a:latin typeface="Segoe Light" pitchFamily="34" charset="0"/>
                <a:ea typeface="+mn-ea"/>
                <a:cs typeface="+mn-cs"/>
              </a:defRPr>
            </a:lvl1pPr>
          </a:lstStyle>
          <a:p>
            <a:pPr marL="0" lvl="0" indent="0" algn="l" defTabSz="685800" rtl="0" eaLnBrk="1" latinLnBrk="0" hangingPunct="1">
              <a:lnSpc>
                <a:spcPct val="90000"/>
              </a:lnSpc>
              <a:spcBef>
                <a:spcPts val="0"/>
              </a:spcBef>
              <a:buClr>
                <a:schemeClr val="tx2"/>
              </a:buClr>
              <a:buSzPct val="90000"/>
              <a:buFontTx/>
              <a:buNone/>
            </a:pPr>
            <a:r>
              <a:rPr lang="zh-CN" altLang="en-US" smtClean="0"/>
              <a:t>单击此处编辑母版副标题样式</a:t>
            </a:r>
            <a:endParaRPr lang="en-US" dirty="0"/>
          </a:p>
        </p:txBody>
      </p:sp>
      <p:sp>
        <p:nvSpPr>
          <p:cNvPr id="7" name="Text Placeholder 8"/>
          <p:cNvSpPr>
            <a:spLocks noGrp="1"/>
          </p:cNvSpPr>
          <p:nvPr>
            <p:ph type="body" sz="quarter" idx="10" hasCustomPrompt="1"/>
          </p:nvPr>
        </p:nvSpPr>
        <p:spPr>
          <a:xfrm>
            <a:off x="734293" y="5823667"/>
            <a:ext cx="7570787"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8" name="Text Placeholder 8"/>
          <p:cNvSpPr>
            <a:spLocks noGrp="1"/>
          </p:cNvSpPr>
          <p:nvPr>
            <p:ph type="body" sz="quarter" idx="11" hasCustomPrompt="1"/>
          </p:nvPr>
        </p:nvSpPr>
        <p:spPr>
          <a:xfrm>
            <a:off x="734293" y="6109682"/>
            <a:ext cx="7570787"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9" name="Title 1"/>
          <p:cNvSpPr>
            <a:spLocks noGrp="1"/>
          </p:cNvSpPr>
          <p:nvPr>
            <p:ph type="ctrTitle"/>
          </p:nvPr>
        </p:nvSpPr>
        <p:spPr>
          <a:xfrm>
            <a:off x="740791" y="2976018"/>
            <a:ext cx="10726166" cy="1098296"/>
          </a:xfrm>
        </p:spPr>
        <p:txBody>
          <a:bodyPr anchor="ctr" anchorCtr="0">
            <a:noAutofit/>
          </a:bodyPr>
          <a:lstStyle>
            <a:lvl1pPr defTabSz="-635">
              <a:lnSpc>
                <a:spcPct val="90000"/>
              </a:lnSpc>
              <a:tabLst>
                <a:tab pos="1504315" algn="l"/>
              </a:tabLst>
              <a:defRPr lang="en-US" sz="5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800" rtl="0" eaLnBrk="1" latinLnBrk="0" hangingPunct="1">
              <a:lnSpc>
                <a:spcPct val="90000"/>
              </a:lnSpc>
              <a:spcBef>
                <a:spcPct val="0"/>
              </a:spcBef>
              <a:buNone/>
            </a:pPr>
            <a:r>
              <a:rPr lang="zh-CN" altLang="en-US" smtClean="0"/>
              <a:t>单击此处编辑母版标题样式</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3765" rtl="0" eaLnBrk="1" fontAlgn="auto" latinLnBrk="0" hangingPunct="1">
              <a:lnSpc>
                <a:spcPct val="90000"/>
              </a:lnSpc>
              <a:spcBef>
                <a:spcPts val="0"/>
              </a:spcBef>
              <a:spcAft>
                <a:spcPts val="0"/>
              </a:spcAft>
              <a:buClrTx/>
              <a:buSzPct val="90000"/>
              <a:buFont typeface="Arial" panose="020B0604020202020204" pitchFamily="34" charset="0"/>
              <a:buNone/>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anose="020B0604020202020204"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Segoe UI" panose="020B0502040204020203" pitchFamily="34" charset="0"/>
              </a:defRPr>
            </a:lvl1pPr>
          </a:lstStyle>
          <a:p>
            <a:pPr lvl="0"/>
            <a:r>
              <a:rPr lang="en-US" dirty="0" smtClean="0"/>
              <a:t>click to…</a:t>
            </a:r>
            <a:endParaRPr lang="en-US" dirty="0" smtClean="0"/>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480" indent="-284480">
              <a:buFont typeface="Wingdings" panose="05000000000000000000" pitchFamily="2" charset="2"/>
              <a:buChar char=""/>
              <a:defRPr sz="4000">
                <a:latin typeface="+mn-lt"/>
              </a:defRPr>
            </a:lvl1pPr>
            <a:lvl2pPr marL="517525" indent="-233680">
              <a:buFont typeface="Wingdings" panose="05000000000000000000" pitchFamily="2" charset="2"/>
              <a:buChar char=""/>
              <a:defRPr>
                <a:latin typeface="+mn-lt"/>
              </a:defRPr>
            </a:lvl2pPr>
            <a:lvl3pPr marL="741680" indent="-224155" defTabSz="-635">
              <a:buFont typeface="Wingdings" panose="05000000000000000000" pitchFamily="2" charset="2"/>
              <a:buChar char=""/>
              <a:defRPr>
                <a:latin typeface="+mn-lt"/>
              </a:defRPr>
            </a:lvl3pPr>
            <a:lvl4pPr marL="914400" indent="-173355">
              <a:buFont typeface="Wingdings" panose="05000000000000000000" pitchFamily="2" charset="2"/>
              <a:buChar char=""/>
              <a:defRPr>
                <a:latin typeface="+mn-lt"/>
              </a:defRPr>
            </a:lvl4pPr>
            <a:lvl5pPr marL="1087755" indent="-173355" defTabSz="-635">
              <a:buFont typeface="Wingdings" panose="05000000000000000000" pitchFamily="2" charset="2"/>
              <a:buChar char=""/>
              <a:defRPr>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anose="05000000000000000000"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defTabSz="-635">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defTabSz="-635">
              <a:defRPr>
                <a:solidFill>
                  <a:schemeClr val="bg1">
                    <a:lumMod val="75000"/>
                    <a:lumOff val="25000"/>
                  </a:schemeClr>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anose="05000000000000000000"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Click to edit Master text styles</a:t>
            </a:r>
            <a:endParaRPr lang="en-US" dirty="0" smtClean="0"/>
          </a:p>
          <a:p>
            <a:pPr marL="292100" marR="0" lvl="1"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Second level</a:t>
            </a:r>
            <a:endParaRPr lang="en-US" dirty="0" smtClean="0"/>
          </a:p>
          <a:p>
            <a:pPr marL="292100" marR="0" lvl="2"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Third level</a:t>
            </a:r>
            <a:endParaRPr lang="en-US" dirty="0" smtClean="0"/>
          </a:p>
          <a:p>
            <a:pPr marL="292100" marR="0" lvl="3"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Fourth level</a:t>
            </a:r>
            <a:endParaRPr lang="en-US" dirty="0" smtClean="0"/>
          </a:p>
          <a:p>
            <a:pPr marL="292100" marR="0" lvl="4"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680"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2pPr>
            <a:lvl3pPr marL="233680"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3pPr>
            <a:lvl4pPr marL="4603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4pPr>
            <a:lvl5pPr marL="68770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a:solidFill>
                  <a:schemeClr val="bg1">
                    <a:lumMod val="75000"/>
                    <a:lumOff val="25000"/>
                  </a:schemeClr>
                </a:solidFill>
                <a:latin typeface="+mn-lt"/>
                <a:ea typeface="+mn-ea"/>
                <a:cs typeface="+mn-cs"/>
              </a:defRPr>
            </a:lvl5pPr>
          </a:lstStyle>
          <a:p>
            <a:pPr marL="0" marR="0" lvl="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Click to edit Master text styles</a:t>
            </a:r>
            <a:endParaRPr lang="en-US" dirty="0" smtClean="0"/>
          </a:p>
          <a:p>
            <a:pPr marL="0" marR="0" lvl="1"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Second level</a:t>
            </a:r>
            <a:endParaRPr lang="en-US" dirty="0" smtClean="0"/>
          </a:p>
          <a:p>
            <a:pPr marL="0" marR="0" lvl="2"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Third level</a:t>
            </a:r>
            <a:endParaRPr lang="en-US" dirty="0" smtClean="0"/>
          </a:p>
          <a:p>
            <a:pPr marL="0" marR="0" lvl="3"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Fourth level</a:t>
            </a:r>
            <a:endParaRPr lang="en-US" dirty="0" smtClean="0"/>
          </a:p>
          <a:p>
            <a:pPr marL="0" marR="0" lvl="4"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矩形 4"/>
          <p:cNvSpPr/>
          <p:nvPr userDrawn="1"/>
        </p:nvSpPr>
        <p:spPr>
          <a:xfrm>
            <a:off x="5510762" y="2967335"/>
            <a:ext cx="1167307" cy="553998"/>
          </a:xfrm>
          <a:prstGeom prst="rect">
            <a:avLst/>
          </a:prstGeom>
          <a:noFill/>
        </p:spPr>
        <p:txBody>
          <a:bodyPr wrap="none" lIns="91440" tIns="45720" rIns="91440" bIns="45720">
            <a:spAutoFit/>
          </a:bodyPr>
          <a:lstStyle/>
          <a:p>
            <a:pPr algn="ctr"/>
            <a:r>
              <a:rPr lang="zh-CN" altLang="en-US" sz="1000" b="0" cap="none" spc="0" dirty="0" smtClean="0">
                <a:ln w="18415" cmpd="sng">
                  <a:noFill/>
                  <a:prstDash val="solid"/>
                </a:ln>
                <a:noFill/>
                <a:effectLst>
                  <a:outerShdw blurRad="63500" dir="3600000" algn="tl" rotWithShape="0">
                    <a:srgbClr val="000000">
                      <a:alpha val="70000"/>
                    </a:srgbClr>
                  </a:outerShdw>
                </a:effectLst>
              </a:rPr>
              <a:t>张猛</a:t>
            </a:r>
            <a:endParaRPr lang="en-US" altLang="zh-CN" sz="1000" b="0" cap="none" spc="0" dirty="0" smtClean="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mcseit@sina.com</a:t>
            </a:r>
            <a:endParaRPr lang="en-US" altLang="zh-CN" sz="1000" b="0" cap="none" spc="0" dirty="0" smtClean="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13810409033</a:t>
            </a:r>
            <a:endParaRPr lang="zh-CN" altLang="en-US" sz="1000" b="0" cap="none" spc="0" dirty="0">
              <a:ln w="18415" cmpd="sng">
                <a:noFill/>
                <a:prstDash val="solid"/>
              </a:ln>
              <a:noFill/>
              <a:effectLst>
                <a:outerShdw blurRad="63500" dir="3600000" algn="tl" rotWithShape="0">
                  <a:srgbClr val="000000">
                    <a:alpha val="70000"/>
                  </a:srgbClr>
                </a:outerShdw>
              </a:effectLst>
            </a:endParaRPr>
          </a:p>
        </p:txBody>
      </p:sp>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Segoe UI" panose="020B0502040204020203" pitchFamily="34" charset="0"/>
        </a:defRPr>
      </a:lvl1pPr>
    </p:titleStyle>
    <p:bodyStyle>
      <a:lvl1pPr marL="339725" marR="0" indent="-33972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600" kern="1200" spc="-70" baseline="0">
          <a:solidFill>
            <a:schemeClr val="bg1">
              <a:lumMod val="75000"/>
              <a:lumOff val="25000"/>
              <a:alpha val="99000"/>
            </a:schemeClr>
          </a:solidFill>
          <a:latin typeface="+mn-lt"/>
          <a:ea typeface="+mn-ea"/>
          <a:cs typeface="+mn-cs"/>
        </a:defRPr>
      </a:lvl1pPr>
      <a:lvl2pPr marL="57340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988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798195" algn="l"/>
        </a:tabLst>
        <a:defRPr sz="2400" kern="1200" spc="0" baseline="0">
          <a:solidFill>
            <a:schemeClr val="bg1">
              <a:lumMod val="75000"/>
              <a:lumOff val="25000"/>
              <a:alpha val="99000"/>
            </a:schemeClr>
          </a:solidFill>
          <a:latin typeface="+mn-lt"/>
          <a:ea typeface="+mn-ea"/>
          <a:cs typeface="+mn-cs"/>
        </a:defRPr>
      </a:lvl3pPr>
      <a:lvl4pPr marL="1030605" marR="0" indent="-23177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2560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1255395" algn="l"/>
        </a:tabLst>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237787" cy="914096"/>
          </a:xfrm>
        </p:spPr>
        <p:txBody>
          <a:bodyPr/>
          <a:lstStyle/>
          <a:p>
            <a:r>
              <a:rPr lang="zh-CN" altLang="en-US" dirty="0" smtClean="0">
                <a:latin typeface="微软雅黑" panose="020B0503020204020204" pitchFamily="34" charset="-122"/>
                <a:ea typeface="微软雅黑" panose="020B0503020204020204" pitchFamily="34" charset="-122"/>
              </a:rPr>
              <a:t>数据处理</a:t>
            </a:r>
            <a:endParaRPr lang="en-US" dirty="0">
              <a:latin typeface="微软雅黑" panose="020B0503020204020204" pitchFamily="34" charset="-122"/>
              <a:ea typeface="微软雅黑" panose="020B0503020204020204" pitchFamily="34" charset="-122"/>
            </a:endParaRPr>
          </a:p>
        </p:txBody>
      </p:sp>
      <p:sp>
        <p:nvSpPr>
          <p:cNvPr id="3" name="Subtitle 2"/>
          <p:cNvSpPr>
            <a:spLocks noGrp="1"/>
          </p:cNvSpPr>
          <p:nvPr>
            <p:ph type="body" sz="quarter" idx="12"/>
          </p:nvPr>
        </p:nvSpPr>
        <p:spPr/>
        <p:txBody>
          <a:bodyPr/>
          <a:lstStyle/>
          <a:p>
            <a:r>
              <a:rPr lang="zh-CN" altLang="en-US" dirty="0"/>
              <a:t>郑贵锋</a:t>
            </a:r>
            <a:endParaRPr lang="en-US" dirty="0">
              <a:latin typeface="Segoe UI" panose="020B0502040204020203"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830997"/>
          </a:xfrm>
        </p:spPr>
        <p:txBody>
          <a:bodyPr vert="horz" wrap="square" lIns="0" tIns="0" rIns="0" bIns="0" rtlCol="0" anchor="t">
            <a:spAutoFit/>
          </a:bodyPr>
          <a:lstStyle/>
          <a:p>
            <a:pPr algn="l"/>
            <a:r>
              <a:rPr lang="zh-CN" altLang="en-US" sz="6000" b="1" dirty="0" smtClean="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使</a:t>
            </a:r>
            <a:r>
              <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用</a:t>
            </a:r>
            <a:r>
              <a:rPr lang="en-US" altLang="zh-CN"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Converter</a:t>
            </a:r>
            <a:endPar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endParaRPr>
          </a:p>
        </p:txBody>
      </p:sp>
      <p:sp>
        <p:nvSpPr>
          <p:cNvPr id="3" name="文本占位符 2"/>
          <p:cNvSpPr>
            <a:spLocks noGrp="1"/>
          </p:cNvSpPr>
          <p:nvPr>
            <p:ph type="body" sz="quarter" idx="10"/>
          </p:nvPr>
        </p:nvSpPr>
        <p:spPr>
          <a:xfrm>
            <a:off x="519112" y="1415143"/>
            <a:ext cx="11152188" cy="5181600"/>
          </a:xfrm>
        </p:spPr>
        <p:txBody>
          <a:bodyPr>
            <a:normAutofit fontScale="62500" lnSpcReduction="20000"/>
          </a:bodyPr>
          <a:lstStyle/>
          <a:p>
            <a:r>
              <a:rPr lang="en-US" altLang="zh-CN" dirty="0">
                <a:solidFill>
                  <a:schemeClr val="accent5">
                    <a:lumMod val="75000"/>
                  </a:schemeClr>
                </a:solidFill>
              </a:rPr>
              <a:t>//</a:t>
            </a:r>
            <a:r>
              <a:rPr lang="zh-CN" altLang="en-US" dirty="0">
                <a:solidFill>
                  <a:schemeClr val="accent5">
                    <a:lumMod val="75000"/>
                  </a:schemeClr>
                </a:solidFill>
              </a:rPr>
              <a:t>出生年份</a:t>
            </a:r>
            <a:r>
              <a:rPr lang="en-US" altLang="zh-CN" dirty="0">
                <a:solidFill>
                  <a:schemeClr val="accent5">
                    <a:lumMod val="75000"/>
                  </a:schemeClr>
                </a:solidFill>
              </a:rPr>
              <a:t>&amp;</a:t>
            </a:r>
            <a:r>
              <a:rPr lang="zh-CN" altLang="en-US" dirty="0">
                <a:solidFill>
                  <a:schemeClr val="accent5">
                    <a:lumMod val="75000"/>
                  </a:schemeClr>
                </a:solidFill>
              </a:rPr>
              <a:t>年龄的数值</a:t>
            </a:r>
            <a:r>
              <a:rPr lang="zh-CN" altLang="en-US" dirty="0" smtClean="0">
                <a:solidFill>
                  <a:schemeClr val="accent5">
                    <a:lumMod val="75000"/>
                  </a:schemeClr>
                </a:solidFill>
              </a:rPr>
              <a:t>转换器</a:t>
            </a:r>
            <a:endParaRPr lang="en-US" altLang="zh-CN" dirty="0" smtClean="0">
              <a:solidFill>
                <a:schemeClr val="accent5">
                  <a:lumMod val="75000"/>
                </a:schemeClr>
              </a:solidFill>
            </a:endParaRPr>
          </a:p>
          <a:p>
            <a:endParaRPr lang="en-US" altLang="zh-CN" dirty="0">
              <a:solidFill>
                <a:schemeClr val="accent5">
                  <a:lumMod val="75000"/>
                </a:schemeClr>
              </a:solidFill>
            </a:endParaRPr>
          </a:p>
          <a:p>
            <a:r>
              <a:rPr lang="en-US" altLang="zh-CN" dirty="0"/>
              <a:t>public class </a:t>
            </a:r>
            <a:r>
              <a:rPr lang="en-US" altLang="zh-CN" dirty="0" err="1"/>
              <a:t>BirthYearToAgeConverter:IValueConverter</a:t>
            </a:r>
            <a:endParaRPr lang="en-US" altLang="zh-CN" dirty="0"/>
          </a:p>
          <a:p>
            <a:r>
              <a:rPr lang="en-US" altLang="zh-CN" dirty="0"/>
              <a:t>{</a:t>
            </a:r>
            <a:endParaRPr lang="en-US" altLang="zh-CN" dirty="0"/>
          </a:p>
          <a:p>
            <a:r>
              <a:rPr lang="en-US" altLang="zh-CN" dirty="0"/>
              <a:t>	public object Convert(object value, Type </a:t>
            </a:r>
            <a:r>
              <a:rPr lang="en-US" altLang="zh-CN" dirty="0" err="1"/>
              <a:t>targetType</a:t>
            </a:r>
            <a:r>
              <a:rPr lang="en-US" altLang="zh-CN" dirty="0"/>
              <a:t>, object parameter, </a:t>
            </a:r>
            <a:r>
              <a:rPr lang="en-US" altLang="zh-CN" dirty="0" err="1"/>
              <a:t>System.Globalization.CultureInfo</a:t>
            </a:r>
            <a:r>
              <a:rPr lang="en-US" altLang="zh-CN" dirty="0"/>
              <a:t> culture)</a:t>
            </a:r>
            <a:endParaRPr lang="en-US" altLang="zh-CN" dirty="0"/>
          </a:p>
          <a:p>
            <a:r>
              <a:rPr lang="en-US" altLang="zh-CN" dirty="0"/>
              <a:t>	{</a:t>
            </a:r>
            <a:endParaRPr lang="en-US" altLang="zh-CN" dirty="0"/>
          </a:p>
          <a:p>
            <a:r>
              <a:rPr lang="en-US" altLang="zh-CN" dirty="0"/>
              <a:t>		</a:t>
            </a:r>
            <a:r>
              <a:rPr lang="en-US" altLang="zh-CN" dirty="0" err="1"/>
              <a:t>int</a:t>
            </a:r>
            <a:r>
              <a:rPr lang="en-US" altLang="zh-CN" dirty="0"/>
              <a:t> </a:t>
            </a:r>
            <a:r>
              <a:rPr lang="en-US" altLang="zh-CN" dirty="0" err="1"/>
              <a:t>birthYear</a:t>
            </a:r>
            <a:r>
              <a:rPr lang="en-US" altLang="zh-CN" dirty="0"/>
              <a:t> = (</a:t>
            </a:r>
            <a:r>
              <a:rPr lang="en-US" altLang="zh-CN" dirty="0" err="1"/>
              <a:t>int</a:t>
            </a:r>
            <a:r>
              <a:rPr lang="en-US" altLang="zh-CN" dirty="0"/>
              <a:t>)value;</a:t>
            </a:r>
            <a:endParaRPr lang="en-US" altLang="zh-CN" dirty="0"/>
          </a:p>
          <a:p>
            <a:r>
              <a:rPr lang="en-US" altLang="zh-CN" dirty="0"/>
              <a:t>		</a:t>
            </a:r>
            <a:r>
              <a:rPr lang="en-US" altLang="zh-CN" dirty="0" err="1"/>
              <a:t>int</a:t>
            </a:r>
            <a:r>
              <a:rPr lang="en-US" altLang="zh-CN" dirty="0"/>
              <a:t> age = </a:t>
            </a:r>
            <a:r>
              <a:rPr lang="en-US" altLang="zh-CN" dirty="0" err="1"/>
              <a:t>DateTime.Today.Year</a:t>
            </a:r>
            <a:r>
              <a:rPr lang="en-US" altLang="zh-CN" dirty="0"/>
              <a:t> - </a:t>
            </a:r>
            <a:r>
              <a:rPr lang="en-US" altLang="zh-CN" dirty="0" err="1"/>
              <a:t>birthYear</a:t>
            </a:r>
            <a:r>
              <a:rPr lang="en-US" altLang="zh-CN" dirty="0"/>
              <a:t>;</a:t>
            </a:r>
            <a:endParaRPr lang="en-US" altLang="zh-CN" dirty="0"/>
          </a:p>
          <a:p>
            <a:r>
              <a:rPr lang="en-US" altLang="zh-CN" dirty="0"/>
              <a:t>		return age;</a:t>
            </a:r>
            <a:endParaRPr lang="en-US" altLang="zh-CN" dirty="0"/>
          </a:p>
          <a:p>
            <a:r>
              <a:rPr lang="en-US" altLang="zh-CN" dirty="0"/>
              <a:t>	}</a:t>
            </a:r>
            <a:endParaRPr lang="en-US" altLang="zh-CN" dirty="0"/>
          </a:p>
          <a:p>
            <a:r>
              <a:rPr lang="en-US" altLang="zh-CN" dirty="0"/>
              <a:t>	public object </a:t>
            </a:r>
            <a:r>
              <a:rPr lang="en-US" altLang="zh-CN" dirty="0" err="1"/>
              <a:t>ConvertBack</a:t>
            </a:r>
            <a:r>
              <a:rPr lang="en-US" altLang="zh-CN" dirty="0"/>
              <a:t>(object value, Type </a:t>
            </a:r>
            <a:r>
              <a:rPr lang="en-US" altLang="zh-CN" dirty="0" err="1"/>
              <a:t>targetType</a:t>
            </a:r>
            <a:r>
              <a:rPr lang="en-US" altLang="zh-CN" dirty="0"/>
              <a:t>, object parameter, </a:t>
            </a:r>
            <a:r>
              <a:rPr lang="en-US" altLang="zh-CN" dirty="0" err="1"/>
              <a:t>System.Globalization.CultureInfo</a:t>
            </a:r>
            <a:r>
              <a:rPr lang="en-US" altLang="zh-CN" dirty="0"/>
              <a:t> culture)</a:t>
            </a:r>
            <a:endParaRPr lang="en-US" altLang="zh-CN" dirty="0"/>
          </a:p>
          <a:p>
            <a:r>
              <a:rPr lang="en-US" altLang="zh-CN" dirty="0"/>
              <a:t>	{</a:t>
            </a:r>
            <a:endParaRPr lang="en-US" altLang="zh-CN" dirty="0"/>
          </a:p>
          <a:p>
            <a:r>
              <a:rPr lang="en-US" altLang="zh-CN" dirty="0"/>
              <a:t>		</a:t>
            </a:r>
            <a:r>
              <a:rPr lang="en-US" altLang="zh-CN" dirty="0" err="1"/>
              <a:t>int</a:t>
            </a:r>
            <a:r>
              <a:rPr lang="en-US" altLang="zh-CN" dirty="0"/>
              <a:t> age = (</a:t>
            </a:r>
            <a:r>
              <a:rPr lang="en-US" altLang="zh-CN" dirty="0" err="1"/>
              <a:t>int</a:t>
            </a:r>
            <a:r>
              <a:rPr lang="en-US" altLang="zh-CN" dirty="0"/>
              <a:t>)value;</a:t>
            </a:r>
            <a:endParaRPr lang="en-US" altLang="zh-CN" dirty="0"/>
          </a:p>
          <a:p>
            <a:r>
              <a:rPr lang="en-US" altLang="zh-CN" dirty="0"/>
              <a:t>		</a:t>
            </a:r>
            <a:r>
              <a:rPr lang="en-US" altLang="zh-CN" dirty="0" err="1"/>
              <a:t>int</a:t>
            </a:r>
            <a:r>
              <a:rPr lang="en-US" altLang="zh-CN" dirty="0"/>
              <a:t> </a:t>
            </a:r>
            <a:r>
              <a:rPr lang="en-US" altLang="zh-CN" dirty="0" err="1"/>
              <a:t>birthYear</a:t>
            </a:r>
            <a:r>
              <a:rPr lang="en-US" altLang="zh-CN" dirty="0"/>
              <a:t> = </a:t>
            </a:r>
            <a:r>
              <a:rPr lang="en-US" altLang="zh-CN" dirty="0" err="1"/>
              <a:t>DateTime.Today.Year</a:t>
            </a:r>
            <a:r>
              <a:rPr lang="en-US" altLang="zh-CN" dirty="0"/>
              <a:t> - age;</a:t>
            </a:r>
            <a:endParaRPr lang="en-US" altLang="zh-CN" dirty="0"/>
          </a:p>
          <a:p>
            <a:r>
              <a:rPr lang="en-US" altLang="zh-CN" dirty="0"/>
              <a:t>		return </a:t>
            </a:r>
            <a:r>
              <a:rPr lang="en-US" altLang="zh-CN" dirty="0" err="1"/>
              <a:t>birthYear</a:t>
            </a:r>
            <a:r>
              <a:rPr lang="en-US" altLang="zh-CN" dirty="0"/>
              <a:t>;</a:t>
            </a:r>
            <a:endParaRPr lang="en-US" altLang="zh-CN" dirty="0"/>
          </a:p>
          <a:p>
            <a:r>
              <a:rPr lang="en-US" altLang="zh-CN" dirty="0"/>
              <a:t>	}</a:t>
            </a:r>
            <a:endParaRPr lang="en-US" altLang="zh-CN" dirty="0"/>
          </a:p>
          <a:p>
            <a:r>
              <a:rPr lang="en-US"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t>Mode</a:t>
            </a:r>
            <a:endParaRPr lang="zh-CN" altLang="en-US" b="1" dirty="0"/>
          </a:p>
        </p:txBody>
      </p:sp>
      <p:sp>
        <p:nvSpPr>
          <p:cNvPr id="4" name="Text Placeholder 2"/>
          <p:cNvSpPr>
            <a:spLocks noGrp="1"/>
          </p:cNvSpPr>
          <p:nvPr>
            <p:ph type="body" sz="quarter" idx="10"/>
          </p:nvPr>
        </p:nvSpPr>
        <p:spPr>
          <a:xfrm>
            <a:off x="524564" y="1410222"/>
            <a:ext cx="11213440" cy="4526344"/>
          </a:xfrm>
        </p:spPr>
        <p:txBody>
          <a:bodyPr/>
          <a:lstStyle/>
          <a:p>
            <a:r>
              <a:rPr lang="en-US" altLang="zh-CN" sz="2800" dirty="0">
                <a:solidFill>
                  <a:schemeClr val="bg1">
                    <a:lumMod val="50000"/>
                    <a:lumOff val="50000"/>
                    <a:alpha val="99000"/>
                  </a:schemeClr>
                </a:solidFill>
                <a:latin typeface="+mn-ea"/>
              </a:rPr>
              <a:t>Mode</a:t>
            </a:r>
            <a:r>
              <a:rPr lang="zh-CN" altLang="en-US" sz="2800" dirty="0">
                <a:solidFill>
                  <a:schemeClr val="bg1">
                    <a:lumMod val="50000"/>
                    <a:lumOff val="50000"/>
                    <a:alpha val="99000"/>
                  </a:schemeClr>
                </a:solidFill>
                <a:latin typeface="+mn-ea"/>
              </a:rPr>
              <a:t>：数值绑定</a:t>
            </a:r>
            <a:r>
              <a:rPr lang="zh-CN" altLang="en-US" sz="2800" dirty="0" smtClean="0">
                <a:solidFill>
                  <a:schemeClr val="bg1">
                    <a:lumMod val="50000"/>
                    <a:lumOff val="50000"/>
                    <a:alpha val="99000"/>
                  </a:schemeClr>
                </a:solidFill>
                <a:latin typeface="+mn-ea"/>
              </a:rPr>
              <a:t>模式</a:t>
            </a:r>
            <a:endParaRPr lang="zh-CN" altLang="en-US" sz="2800" dirty="0">
              <a:solidFill>
                <a:schemeClr val="bg1">
                  <a:lumMod val="50000"/>
                  <a:lumOff val="50000"/>
                  <a:alpha val="99000"/>
                </a:schemeClr>
              </a:solidFill>
              <a:latin typeface="+mn-ea"/>
            </a:endParaRPr>
          </a:p>
          <a:p>
            <a:r>
              <a:rPr lang="en-US" altLang="zh-CN" sz="2800" dirty="0">
                <a:solidFill>
                  <a:schemeClr val="bg1">
                    <a:lumMod val="50000"/>
                    <a:lumOff val="50000"/>
                    <a:alpha val="99000"/>
                  </a:schemeClr>
                </a:solidFill>
                <a:latin typeface="+mn-ea"/>
              </a:rPr>
              <a:t>Mode</a:t>
            </a:r>
            <a:r>
              <a:rPr lang="zh-CN" altLang="en-US" sz="2800" dirty="0">
                <a:solidFill>
                  <a:schemeClr val="bg1">
                    <a:lumMod val="50000"/>
                    <a:lumOff val="50000"/>
                    <a:alpha val="99000"/>
                  </a:schemeClr>
                </a:solidFill>
                <a:latin typeface="+mn-ea"/>
              </a:rPr>
              <a:t>可选值：</a:t>
            </a:r>
            <a:endParaRPr lang="zh-CN" altLang="en-US" sz="2800" dirty="0">
              <a:solidFill>
                <a:schemeClr val="bg1">
                  <a:lumMod val="50000"/>
                  <a:lumOff val="50000"/>
                  <a:alpha val="99000"/>
                </a:schemeClr>
              </a:solidFill>
              <a:latin typeface="+mn-ea"/>
            </a:endParaRPr>
          </a:p>
          <a:p>
            <a:pPr lvl="1"/>
            <a:r>
              <a:rPr lang="en-US" altLang="zh-CN" sz="2800" dirty="0" err="1">
                <a:solidFill>
                  <a:schemeClr val="bg1">
                    <a:lumMod val="50000"/>
                    <a:lumOff val="50000"/>
                    <a:alpha val="99000"/>
                  </a:schemeClr>
                </a:solidFill>
                <a:latin typeface="+mn-ea"/>
              </a:rPr>
              <a:t>OneTime</a:t>
            </a:r>
            <a:endParaRPr lang="en-US" altLang="zh-CN" sz="2800" dirty="0">
              <a:solidFill>
                <a:schemeClr val="bg1">
                  <a:lumMod val="50000"/>
                  <a:lumOff val="50000"/>
                  <a:alpha val="99000"/>
                </a:schemeClr>
              </a:solidFill>
              <a:latin typeface="+mn-ea"/>
            </a:endParaRPr>
          </a:p>
          <a:p>
            <a:pPr lvl="1"/>
            <a:r>
              <a:rPr lang="en-US" altLang="zh-CN" sz="2800" dirty="0" err="1">
                <a:solidFill>
                  <a:schemeClr val="bg1">
                    <a:lumMod val="50000"/>
                    <a:lumOff val="50000"/>
                    <a:alpha val="99000"/>
                  </a:schemeClr>
                </a:solidFill>
                <a:latin typeface="+mn-ea"/>
              </a:rPr>
              <a:t>OneWay</a:t>
            </a:r>
            <a:endParaRPr lang="en-US" altLang="zh-CN" sz="2800" dirty="0">
              <a:solidFill>
                <a:schemeClr val="bg1">
                  <a:lumMod val="50000"/>
                  <a:lumOff val="50000"/>
                  <a:alpha val="99000"/>
                </a:schemeClr>
              </a:solidFill>
              <a:latin typeface="+mn-ea"/>
            </a:endParaRPr>
          </a:p>
          <a:p>
            <a:pPr lvl="1"/>
            <a:r>
              <a:rPr lang="en-US" altLang="zh-CN" sz="2800" dirty="0" err="1" smtClean="0">
                <a:solidFill>
                  <a:schemeClr val="bg1">
                    <a:lumMod val="50000"/>
                    <a:lumOff val="50000"/>
                    <a:alpha val="99000"/>
                  </a:schemeClr>
                </a:solidFill>
                <a:latin typeface="+mn-ea"/>
              </a:rPr>
              <a:t>TwoWay</a:t>
            </a:r>
            <a:endParaRPr lang="en-US" altLang="zh-CN" sz="2800" dirty="0">
              <a:solidFill>
                <a:schemeClr val="bg1">
                  <a:lumMod val="50000"/>
                  <a:lumOff val="50000"/>
                  <a:alpha val="99000"/>
                </a:schemeClr>
              </a:solidFill>
              <a:latin typeface="+mn-ea"/>
            </a:endParaRPr>
          </a:p>
          <a:p>
            <a:r>
              <a:rPr lang="en-US" altLang="zh-CN" sz="2800" dirty="0" err="1">
                <a:solidFill>
                  <a:schemeClr val="bg1">
                    <a:lumMod val="50000"/>
                    <a:lumOff val="50000"/>
                    <a:alpha val="99000"/>
                  </a:schemeClr>
                </a:solidFill>
                <a:latin typeface="+mn-ea"/>
              </a:rPr>
              <a:t>INotifyPropertyChanged</a:t>
            </a:r>
            <a:r>
              <a:rPr lang="zh-CN" altLang="en-US" sz="2800" dirty="0">
                <a:solidFill>
                  <a:schemeClr val="bg1">
                    <a:lumMod val="50000"/>
                    <a:lumOff val="50000"/>
                    <a:alpha val="99000"/>
                  </a:schemeClr>
                </a:solidFill>
                <a:latin typeface="+mn-ea"/>
              </a:rPr>
              <a:t>：属性更改通知</a:t>
            </a:r>
            <a:r>
              <a:rPr lang="zh-CN" altLang="en-US" sz="2800" dirty="0" smtClean="0">
                <a:solidFill>
                  <a:schemeClr val="bg1">
                    <a:lumMod val="50000"/>
                    <a:lumOff val="50000"/>
                    <a:alpha val="99000"/>
                  </a:schemeClr>
                </a:solidFill>
                <a:latin typeface="+mn-ea"/>
              </a:rPr>
              <a:t>接口</a:t>
            </a:r>
            <a:endParaRPr lang="en-US" altLang="zh-CN" sz="2800" dirty="0">
              <a:solidFill>
                <a:schemeClr val="bg1">
                  <a:lumMod val="50000"/>
                  <a:lumOff val="50000"/>
                  <a:alpha val="99000"/>
                </a:schemeClr>
              </a:solidFill>
              <a:latin typeface="+mn-ea"/>
            </a:endParaRPr>
          </a:p>
          <a:p>
            <a:r>
              <a:rPr lang="en-US" altLang="zh-CN" sz="2800" dirty="0" err="1" smtClean="0">
                <a:solidFill>
                  <a:schemeClr val="bg1">
                    <a:lumMod val="50000"/>
                    <a:lumOff val="50000"/>
                    <a:alpha val="99000"/>
                  </a:schemeClr>
                </a:solidFill>
                <a:latin typeface="+mn-ea"/>
              </a:rPr>
              <a:t>INotifyCollectionChanged</a:t>
            </a:r>
            <a:r>
              <a:rPr lang="zh-CN" altLang="en-US" sz="2800" dirty="0">
                <a:solidFill>
                  <a:schemeClr val="bg1">
                    <a:lumMod val="50000"/>
                    <a:lumOff val="50000"/>
                    <a:alpha val="99000"/>
                  </a:schemeClr>
                </a:solidFill>
                <a:latin typeface="+mn-ea"/>
              </a:rPr>
              <a:t>：集合更改通知接口</a:t>
            </a:r>
            <a:endParaRPr lang="zh-CN" altLang="en-US" sz="2800" dirty="0">
              <a:solidFill>
                <a:schemeClr val="bg1">
                  <a:lumMod val="50000"/>
                  <a:lumOff val="50000"/>
                  <a:alpha val="99000"/>
                </a:schemeClr>
              </a:solidFill>
              <a:latin typeface="+mn-ea"/>
            </a:endParaRPr>
          </a:p>
          <a:p>
            <a:pPr lvl="1"/>
            <a:r>
              <a:rPr lang="en-US" altLang="zh-CN" sz="2800" dirty="0" err="1">
                <a:solidFill>
                  <a:schemeClr val="bg1">
                    <a:lumMod val="50000"/>
                    <a:lumOff val="50000"/>
                    <a:alpha val="99000"/>
                  </a:schemeClr>
                </a:solidFill>
                <a:latin typeface="+mn-ea"/>
              </a:rPr>
              <a:t>ObservableCollection</a:t>
            </a:r>
            <a:r>
              <a:rPr lang="en-US" altLang="zh-CN" sz="2800" dirty="0">
                <a:solidFill>
                  <a:schemeClr val="bg1">
                    <a:lumMod val="50000"/>
                    <a:lumOff val="50000"/>
                    <a:alpha val="99000"/>
                  </a:schemeClr>
                </a:solidFill>
                <a:latin typeface="+mn-ea"/>
              </a:rPr>
              <a:t>(T) </a:t>
            </a:r>
            <a:r>
              <a:rPr lang="zh-CN" altLang="en-US" sz="2800" dirty="0">
                <a:solidFill>
                  <a:schemeClr val="bg1">
                    <a:lumMod val="50000"/>
                    <a:lumOff val="50000"/>
                    <a:alpha val="99000"/>
                  </a:schemeClr>
                </a:solidFill>
                <a:latin typeface="+mn-ea"/>
              </a:rPr>
              <a:t>类</a:t>
            </a:r>
            <a:endParaRPr lang="zh-CN" altLang="en-US" sz="28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830997"/>
          </a:xfrm>
        </p:spPr>
        <p:txBody>
          <a:bodyPr vert="horz" wrap="square" lIns="0" tIns="0" rIns="0" bIns="0" rtlCol="0" anchor="t">
            <a:spAutoFit/>
          </a:bodyPr>
          <a:lstStyle/>
          <a:p>
            <a:pPr algn="l"/>
            <a:r>
              <a:rPr lang="zh-CN" altLang="en-US" sz="6000" b="1" dirty="0" smtClean="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实</a:t>
            </a:r>
            <a:r>
              <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现属性更改通知</a:t>
            </a:r>
            <a:r>
              <a:rPr lang="zh-CN" altLang="en-US" sz="6000" b="1" dirty="0" smtClean="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接</a:t>
            </a:r>
            <a:endPar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endParaRPr>
          </a:p>
        </p:txBody>
      </p:sp>
      <p:sp>
        <p:nvSpPr>
          <p:cNvPr id="3" name="文本占位符 2"/>
          <p:cNvSpPr>
            <a:spLocks noGrp="1"/>
          </p:cNvSpPr>
          <p:nvPr>
            <p:ph type="body" sz="quarter" idx="10"/>
          </p:nvPr>
        </p:nvSpPr>
        <p:spPr>
          <a:xfrm>
            <a:off x="515937" y="1447800"/>
            <a:ext cx="11152188" cy="5181600"/>
          </a:xfrm>
        </p:spPr>
        <p:txBody>
          <a:bodyPr>
            <a:normAutofit fontScale="47500" lnSpcReduction="20000"/>
          </a:bodyPr>
          <a:lstStyle/>
          <a:p>
            <a:r>
              <a:rPr lang="en-US" altLang="zh-CN" sz="4200" dirty="0">
                <a:solidFill>
                  <a:schemeClr val="accent5">
                    <a:lumMod val="75000"/>
                  </a:schemeClr>
                </a:solidFill>
              </a:rPr>
              <a:t>//</a:t>
            </a:r>
            <a:r>
              <a:rPr lang="zh-CN" altLang="en-US" sz="4200" dirty="0">
                <a:solidFill>
                  <a:schemeClr val="accent5">
                    <a:lumMod val="75000"/>
                  </a:schemeClr>
                </a:solidFill>
              </a:rPr>
              <a:t>实现了</a:t>
            </a:r>
            <a:r>
              <a:rPr lang="en-US" altLang="zh-CN" sz="4200" dirty="0" err="1">
                <a:solidFill>
                  <a:schemeClr val="accent5">
                    <a:lumMod val="75000"/>
                  </a:schemeClr>
                </a:solidFill>
              </a:rPr>
              <a:t>INotifyPropertyChanged</a:t>
            </a:r>
            <a:r>
              <a:rPr lang="zh-CN" altLang="en-US" sz="4200" dirty="0">
                <a:solidFill>
                  <a:schemeClr val="accent5">
                    <a:lumMod val="75000"/>
                  </a:schemeClr>
                </a:solidFill>
              </a:rPr>
              <a:t>接口的</a:t>
            </a:r>
            <a:r>
              <a:rPr lang="en-US" altLang="zh-CN" sz="4200" dirty="0" err="1">
                <a:solidFill>
                  <a:schemeClr val="accent5">
                    <a:lumMod val="75000"/>
                  </a:schemeClr>
                </a:solidFill>
              </a:rPr>
              <a:t>Employe</a:t>
            </a:r>
            <a:r>
              <a:rPr lang="zh-CN" altLang="en-US" sz="4200" dirty="0">
                <a:solidFill>
                  <a:schemeClr val="accent5">
                    <a:lumMod val="75000"/>
                  </a:schemeClr>
                </a:solidFill>
              </a:rPr>
              <a:t>类</a:t>
            </a:r>
            <a:endParaRPr lang="en-US" altLang="zh-CN" sz="4200" dirty="0">
              <a:solidFill>
                <a:schemeClr val="accent5">
                  <a:lumMod val="75000"/>
                </a:schemeClr>
              </a:solidFill>
            </a:endParaRPr>
          </a:p>
          <a:p>
            <a:endParaRPr lang="en-US" altLang="zh-CN" dirty="0"/>
          </a:p>
          <a:p>
            <a:r>
              <a:rPr lang="en-US" altLang="zh-CN" dirty="0"/>
              <a:t>public class </a:t>
            </a:r>
            <a:r>
              <a:rPr lang="en-US" altLang="zh-CN" dirty="0" err="1"/>
              <a:t>Emplyee</a:t>
            </a:r>
            <a:r>
              <a:rPr lang="en-US" altLang="zh-CN" dirty="0"/>
              <a:t>: </a:t>
            </a:r>
            <a:r>
              <a:rPr lang="en-US" altLang="zh-CN" dirty="0" err="1"/>
              <a:t>INotifyPropertyChanged</a:t>
            </a:r>
            <a:endParaRPr lang="en-US" altLang="zh-CN" dirty="0"/>
          </a:p>
          <a:p>
            <a:r>
              <a:rPr lang="en-US" altLang="zh-CN" dirty="0"/>
              <a:t>{</a:t>
            </a:r>
            <a:endParaRPr lang="en-US" altLang="zh-CN" dirty="0"/>
          </a:p>
          <a:p>
            <a:r>
              <a:rPr lang="en-US" altLang="zh-CN" dirty="0"/>
              <a:t>	public event </a:t>
            </a:r>
            <a:r>
              <a:rPr lang="en-US" altLang="zh-CN" dirty="0" err="1"/>
              <a:t>PropertyChangedEventHandler</a:t>
            </a:r>
            <a:r>
              <a:rPr lang="en-US" altLang="zh-CN" dirty="0"/>
              <a:t> </a:t>
            </a:r>
            <a:r>
              <a:rPr lang="en-US" altLang="zh-CN" dirty="0" err="1"/>
              <a:t>PropertyChanged</a:t>
            </a:r>
            <a:r>
              <a:rPr lang="en-US" altLang="zh-CN" dirty="0"/>
              <a:t>;</a:t>
            </a:r>
            <a:endParaRPr lang="en-US" altLang="zh-CN" dirty="0"/>
          </a:p>
          <a:p>
            <a:endParaRPr lang="en-US" altLang="zh-CN" dirty="0"/>
          </a:p>
          <a:p>
            <a:r>
              <a:rPr lang="en-US" altLang="zh-CN" dirty="0"/>
              <a:t>	private string name;</a:t>
            </a:r>
            <a:endParaRPr lang="en-US" altLang="zh-CN" dirty="0"/>
          </a:p>
          <a:p>
            <a:r>
              <a:rPr lang="en-US" altLang="zh-CN" dirty="0"/>
              <a:t>	public string Name</a:t>
            </a:r>
            <a:endParaRPr lang="en-US" altLang="zh-CN" dirty="0"/>
          </a:p>
          <a:p>
            <a:r>
              <a:rPr lang="en-US" altLang="zh-CN" dirty="0"/>
              <a:t>	{</a:t>
            </a:r>
            <a:endParaRPr lang="en-US" altLang="zh-CN" dirty="0"/>
          </a:p>
          <a:p>
            <a:r>
              <a:rPr lang="en-US" altLang="zh-CN" dirty="0"/>
              <a:t>		get { return this.name; }</a:t>
            </a:r>
            <a:endParaRPr lang="en-US" altLang="zh-CN" dirty="0"/>
          </a:p>
          <a:p>
            <a:r>
              <a:rPr lang="en-US" altLang="zh-CN" dirty="0"/>
              <a:t>		set </a:t>
            </a:r>
            <a:endParaRPr lang="en-US" altLang="zh-CN" dirty="0"/>
          </a:p>
          <a:p>
            <a:r>
              <a:rPr lang="en-US" altLang="zh-CN" dirty="0"/>
              <a:t>		{</a:t>
            </a:r>
            <a:endParaRPr lang="en-US" altLang="zh-CN" dirty="0"/>
          </a:p>
          <a:p>
            <a:r>
              <a:rPr lang="en-US" altLang="zh-CN" dirty="0"/>
              <a:t>			this.name = value;</a:t>
            </a:r>
            <a:endParaRPr lang="en-US" altLang="zh-CN" dirty="0"/>
          </a:p>
          <a:p>
            <a:r>
              <a:rPr lang="en-US" altLang="zh-CN" dirty="0"/>
              <a:t>			</a:t>
            </a:r>
            <a:r>
              <a:rPr lang="en-US" altLang="zh-CN" dirty="0" err="1"/>
              <a:t>NotifyPropertyChanged</a:t>
            </a:r>
            <a:r>
              <a:rPr lang="en-US" altLang="zh-CN" dirty="0"/>
              <a:t>("Name");</a:t>
            </a:r>
            <a:endParaRPr lang="en-US" altLang="zh-CN" dirty="0"/>
          </a:p>
          <a:p>
            <a:r>
              <a:rPr lang="en-US" altLang="zh-CN" dirty="0"/>
              <a:t>		}</a:t>
            </a:r>
            <a:endParaRPr lang="en-US" altLang="zh-CN" dirty="0"/>
          </a:p>
          <a:p>
            <a:r>
              <a:rPr lang="en-US" altLang="zh-CN" dirty="0"/>
              <a:t>	}</a:t>
            </a:r>
            <a:endParaRPr lang="en-US" altLang="zh-CN" dirty="0"/>
          </a:p>
          <a:p>
            <a:endParaRPr lang="en-US" altLang="zh-CN" dirty="0"/>
          </a:p>
          <a:p>
            <a:r>
              <a:rPr lang="en-US" altLang="zh-CN" dirty="0"/>
              <a:t>	public void </a:t>
            </a:r>
            <a:r>
              <a:rPr lang="en-US" altLang="zh-CN" dirty="0" err="1"/>
              <a:t>NotifyPropertyChanged</a:t>
            </a:r>
            <a:r>
              <a:rPr lang="en-US" altLang="zh-CN" dirty="0"/>
              <a:t>(string </a:t>
            </a:r>
            <a:r>
              <a:rPr lang="en-US" altLang="zh-CN" dirty="0" err="1"/>
              <a:t>propertyName</a:t>
            </a:r>
            <a:r>
              <a:rPr lang="en-US" altLang="zh-CN" dirty="0"/>
              <a:t>)</a:t>
            </a:r>
            <a:endParaRPr lang="en-US" altLang="zh-CN" dirty="0"/>
          </a:p>
          <a:p>
            <a:r>
              <a:rPr lang="en-US" altLang="zh-CN" dirty="0"/>
              <a:t>	{</a:t>
            </a:r>
            <a:endParaRPr lang="en-US" altLang="zh-CN" dirty="0"/>
          </a:p>
          <a:p>
            <a:r>
              <a:rPr lang="en-US" altLang="zh-CN" dirty="0"/>
              <a:t>		if (</a:t>
            </a:r>
            <a:r>
              <a:rPr lang="en-US" altLang="zh-CN" dirty="0" err="1"/>
              <a:t>PropertyChanged</a:t>
            </a:r>
            <a:r>
              <a:rPr lang="en-US" altLang="zh-CN" dirty="0"/>
              <a:t> != null)</a:t>
            </a:r>
            <a:endParaRPr lang="en-US" altLang="zh-CN" dirty="0"/>
          </a:p>
          <a:p>
            <a:r>
              <a:rPr lang="en-US" altLang="zh-CN" dirty="0"/>
              <a:t>		{</a:t>
            </a:r>
            <a:endParaRPr lang="en-US" altLang="zh-CN" dirty="0"/>
          </a:p>
          <a:p>
            <a:r>
              <a:rPr lang="en-US" altLang="zh-CN" dirty="0"/>
              <a:t>			</a:t>
            </a:r>
            <a:r>
              <a:rPr lang="en-US" altLang="zh-CN" dirty="0" err="1"/>
              <a:t>PropertyChanged</a:t>
            </a:r>
            <a:r>
              <a:rPr lang="en-US" altLang="zh-CN" dirty="0"/>
              <a:t>(this, new </a:t>
            </a:r>
            <a:r>
              <a:rPr lang="en-US" altLang="zh-CN" dirty="0" err="1"/>
              <a:t>PropertyChangedEventArgs</a:t>
            </a:r>
            <a:r>
              <a:rPr lang="en-US" altLang="zh-CN" dirty="0"/>
              <a:t>(</a:t>
            </a:r>
            <a:r>
              <a:rPr lang="en-US" altLang="zh-CN" dirty="0" err="1"/>
              <a:t>propertyName</a:t>
            </a:r>
            <a:r>
              <a:rPr lang="en-US" altLang="zh-CN" dirty="0"/>
              <a:t>));</a:t>
            </a:r>
            <a:endParaRPr lang="en-US" altLang="zh-CN" dirty="0"/>
          </a:p>
          <a:p>
            <a:r>
              <a:rPr lang="en-US" altLang="zh-CN" dirty="0"/>
              <a:t>		}</a:t>
            </a:r>
            <a:endParaRPr lang="en-US" altLang="zh-CN" dirty="0"/>
          </a:p>
          <a:p>
            <a:r>
              <a:rPr lang="en-US" altLang="zh-CN" dirty="0"/>
              <a:t>	}  </a:t>
            </a:r>
            <a:endParaRPr lang="en-US" altLang="zh-CN" dirty="0"/>
          </a:p>
          <a:p>
            <a:r>
              <a:rPr lang="en-US" altLang="zh-CN" dirty="0"/>
              <a:t>}</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830997"/>
          </a:xfrm>
          <a:effectLst/>
        </p:spPr>
        <p:txBody>
          <a:bodyPr vert="horz" wrap="square" lIns="0" tIns="0" rIns="0" bIns="0" rtlCol="0" anchor="t">
            <a:spAutoFit/>
          </a:bodyPr>
          <a:lstStyle/>
          <a:p>
            <a:pPr algn="l"/>
            <a:r>
              <a:rPr lang="en-US" altLang="zh-CN"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XAML</a:t>
            </a:r>
            <a:r>
              <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绑定语法</a:t>
            </a:r>
            <a:endPar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endParaRPr>
          </a:p>
        </p:txBody>
      </p:sp>
      <p:sp>
        <p:nvSpPr>
          <p:cNvPr id="4" name="内容占位符 2"/>
          <p:cNvSpPr>
            <a:spLocks noGrp="1"/>
          </p:cNvSpPr>
          <p:nvPr>
            <p:ph type="body" sz="quarter" idx="10"/>
          </p:nvPr>
        </p:nvSpPr>
        <p:spPr>
          <a:xfrm>
            <a:off x="518318" y="1295403"/>
            <a:ext cx="11152188" cy="5318379"/>
          </a:xfr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solidFill>
                  <a:schemeClr val="bg1">
                    <a:lumMod val="50000"/>
                    <a:lumOff val="50000"/>
                  </a:schemeClr>
                </a:solidFill>
              </a:rPr>
              <a:t>&lt;UI</a:t>
            </a:r>
            <a:r>
              <a:rPr lang="zh-CN" altLang="zh-CN" dirty="0">
                <a:solidFill>
                  <a:schemeClr val="bg1">
                    <a:lumMod val="50000"/>
                    <a:lumOff val="50000"/>
                  </a:schemeClr>
                </a:solidFill>
              </a:rPr>
              <a:t>标记 </a:t>
            </a:r>
            <a:endParaRPr lang="en-US" altLang="zh-CN" dirty="0">
              <a:solidFill>
                <a:schemeClr val="bg1">
                  <a:lumMod val="50000"/>
                  <a:lumOff val="50000"/>
                </a:schemeClr>
              </a:solidFill>
            </a:endParaRPr>
          </a:p>
          <a:p>
            <a:r>
              <a:rPr lang="en-US" altLang="zh-CN" dirty="0">
                <a:solidFill>
                  <a:schemeClr val="bg1">
                    <a:lumMod val="50000"/>
                    <a:lumOff val="50000"/>
                  </a:schemeClr>
                </a:solidFill>
              </a:rPr>
              <a:t>	</a:t>
            </a:r>
            <a:r>
              <a:rPr lang="zh-CN" altLang="zh-CN" dirty="0">
                <a:solidFill>
                  <a:schemeClr val="bg1">
                    <a:lumMod val="50000"/>
                    <a:lumOff val="50000"/>
                  </a:schemeClr>
                </a:solidFill>
              </a:rPr>
              <a:t>绑定属性</a:t>
            </a:r>
            <a:r>
              <a:rPr lang="en-US" altLang="zh-CN" dirty="0">
                <a:solidFill>
                  <a:schemeClr val="bg1">
                    <a:lumMod val="50000"/>
                    <a:lumOff val="50000"/>
                  </a:schemeClr>
                </a:solidFill>
              </a:rPr>
              <a:t>=”{ Binding 	Source=*</a:t>
            </a:r>
            <a:r>
              <a:rPr lang="zh-CN" altLang="en-US" dirty="0">
                <a:solidFill>
                  <a:schemeClr val="bg1">
                    <a:lumMod val="50000"/>
                    <a:lumOff val="50000"/>
                  </a:schemeClr>
                </a:solidFill>
              </a:rPr>
              <a:t>，</a:t>
            </a:r>
            <a:r>
              <a:rPr lang="en-US" altLang="zh-CN" dirty="0">
                <a:solidFill>
                  <a:schemeClr val="bg1">
                    <a:lumMod val="50000"/>
                    <a:lumOff val="50000"/>
                  </a:schemeClr>
                </a:solidFill>
              </a:rPr>
              <a:t>Path=*,</a:t>
            </a:r>
            <a:endParaRPr lang="en-US" altLang="zh-CN" dirty="0">
              <a:solidFill>
                <a:schemeClr val="bg1">
                  <a:lumMod val="50000"/>
                  <a:lumOff val="50000"/>
                </a:schemeClr>
              </a:solidFill>
            </a:endParaRPr>
          </a:p>
          <a:p>
            <a:r>
              <a:rPr lang="en-US" altLang="zh-CN" dirty="0">
                <a:solidFill>
                  <a:schemeClr val="bg1">
                    <a:lumMod val="50000"/>
                    <a:lumOff val="50000"/>
                  </a:schemeClr>
                </a:solidFill>
              </a:rPr>
              <a:t>				Mode=*,	   Converter=*,</a:t>
            </a:r>
            <a:endParaRPr lang="en-US" altLang="zh-CN" dirty="0">
              <a:solidFill>
                <a:schemeClr val="bg1">
                  <a:lumMod val="50000"/>
                  <a:lumOff val="50000"/>
                </a:schemeClr>
              </a:solidFill>
            </a:endParaRPr>
          </a:p>
          <a:p>
            <a:r>
              <a:rPr lang="en-US" altLang="zh-CN" dirty="0">
                <a:solidFill>
                  <a:schemeClr val="bg1">
                    <a:lumMod val="50000"/>
                    <a:lumOff val="50000"/>
                  </a:schemeClr>
                </a:solidFill>
              </a:rPr>
              <a:t>		      }” </a:t>
            </a:r>
            <a:endParaRPr lang="en-US" altLang="zh-CN" dirty="0">
              <a:solidFill>
                <a:schemeClr val="bg1">
                  <a:lumMod val="50000"/>
                  <a:lumOff val="50000"/>
                </a:schemeClr>
              </a:solidFill>
            </a:endParaRPr>
          </a:p>
          <a:p>
            <a:r>
              <a:rPr lang="en-US" altLang="zh-CN" dirty="0">
                <a:solidFill>
                  <a:schemeClr val="bg1">
                    <a:lumMod val="50000"/>
                    <a:lumOff val="50000"/>
                  </a:schemeClr>
                </a:solidFill>
              </a:rPr>
              <a:t>… </a:t>
            </a:r>
            <a:r>
              <a:rPr lang="en-US" altLang="zh-CN" dirty="0" smtClean="0">
                <a:solidFill>
                  <a:schemeClr val="bg1">
                    <a:lumMod val="50000"/>
                    <a:lumOff val="50000"/>
                  </a:schemeClr>
                </a:solidFill>
              </a:rPr>
              <a:t>/&gt;</a:t>
            </a:r>
            <a:endParaRPr lang="en-US" altLang="zh-CN" dirty="0" smtClean="0">
              <a:solidFill>
                <a:schemeClr val="bg1">
                  <a:lumMod val="50000"/>
                  <a:lumOff val="50000"/>
                </a:schemeClr>
              </a:solidFill>
            </a:endParaRPr>
          </a:p>
          <a:p>
            <a:endParaRPr lang="en-US" altLang="zh-CN" dirty="0"/>
          </a:p>
          <a:p>
            <a:r>
              <a:rPr lang="en-US" altLang="zh-CN" dirty="0" smtClean="0">
                <a:solidFill>
                  <a:schemeClr val="tx2"/>
                </a:solidFill>
              </a:rPr>
              <a:t>e.g.</a:t>
            </a:r>
            <a:endParaRPr lang="en-US" altLang="zh-CN" dirty="0">
              <a:solidFill>
                <a:schemeClr val="tx2"/>
              </a:solidFill>
            </a:endParaRPr>
          </a:p>
          <a:p>
            <a:r>
              <a:rPr lang="en-US" altLang="zh-CN" dirty="0"/>
              <a:t>&lt;</a:t>
            </a:r>
            <a:r>
              <a:rPr lang="en-US" altLang="zh-CN" dirty="0" err="1"/>
              <a:t>TextBox</a:t>
            </a:r>
            <a:r>
              <a:rPr lang="en-US" altLang="zh-CN" dirty="0"/>
              <a:t> </a:t>
            </a:r>
            <a:r>
              <a:rPr lang="en-US" altLang="zh-CN" dirty="0" smtClean="0"/>
              <a:t>Name</a:t>
            </a:r>
            <a:r>
              <a:rPr lang="en-US" altLang="zh-CN" dirty="0"/>
              <a:t>="txbName3" </a:t>
            </a:r>
            <a:endParaRPr lang="en-US" altLang="zh-CN" dirty="0"/>
          </a:p>
          <a:p>
            <a:r>
              <a:rPr lang="en-US" altLang="zh-CN" dirty="0"/>
              <a:t>		Text="{Binding Path=</a:t>
            </a:r>
            <a:r>
              <a:rPr lang="en-US" altLang="zh-CN" dirty="0" err="1"/>
              <a:t>Name,Mode</a:t>
            </a:r>
            <a:r>
              <a:rPr lang="en-US" altLang="zh-CN" dirty="0"/>
              <a:t>=</a:t>
            </a:r>
            <a:r>
              <a:rPr lang="en-US" altLang="zh-CN" dirty="0" err="1"/>
              <a:t>OneWay</a:t>
            </a:r>
            <a:r>
              <a:rPr lang="en-US" altLang="zh-CN" dirty="0"/>
              <a:t>}" </a:t>
            </a:r>
            <a:endParaRPr lang="en-US" altLang="zh-CN" dirty="0" smtClean="0"/>
          </a:p>
          <a:p>
            <a:r>
              <a:rPr lang="en-US" altLang="zh-CN" dirty="0" smtClean="0"/>
              <a:t>		Height</a:t>
            </a:r>
            <a:r>
              <a:rPr lang="en-US" altLang="zh-CN" dirty="0"/>
              <a:t>="71" Width="308" </a:t>
            </a:r>
            <a:r>
              <a:rPr lang="en-US" altLang="zh-CN" dirty="0" smtClean="0"/>
              <a:t>/&gt;</a:t>
            </a:r>
            <a:endParaRPr lang="zh-CN" altLang="zh-CN" dirty="0">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830997"/>
          </a:xfrm>
          <a:effectLst/>
        </p:spPr>
        <p:txBody>
          <a:bodyPr vert="horz" wrap="square" lIns="0" tIns="0" rIns="0" bIns="0" rtlCol="0" anchor="t">
            <a:spAutoFit/>
          </a:bodyPr>
          <a:lstStyle/>
          <a:p>
            <a:pPr algn="l"/>
            <a:r>
              <a:rPr lang="en-US" altLang="zh-CN" sz="6000" b="1" dirty="0" smtClean="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XAML</a:t>
            </a:r>
            <a:r>
              <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绑定语法</a:t>
            </a:r>
            <a:endPar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endParaRPr>
          </a:p>
        </p:txBody>
      </p:sp>
      <p:sp>
        <p:nvSpPr>
          <p:cNvPr id="3" name="文本占位符 2"/>
          <p:cNvSpPr>
            <a:spLocks noGrp="1"/>
          </p:cNvSpPr>
          <p:nvPr>
            <p:ph type="body" sz="quarter" idx="10"/>
          </p:nvPr>
        </p:nvSpPr>
        <p:spPr/>
        <p:txBody>
          <a:bodyPr/>
          <a:lstStyle/>
          <a:p>
            <a:r>
              <a:rPr lang="en-US" altLang="zh-CN" b="1" dirty="0" smtClean="0">
                <a:solidFill>
                  <a:schemeClr val="bg1">
                    <a:lumMod val="50000"/>
                    <a:lumOff val="50000"/>
                  </a:schemeClr>
                </a:solidFill>
              </a:rPr>
              <a:t>XAML Code</a:t>
            </a:r>
            <a:endParaRPr lang="en-US" altLang="zh-CN" b="1" dirty="0" smtClean="0">
              <a:solidFill>
                <a:schemeClr val="bg1">
                  <a:lumMod val="50000"/>
                  <a:lumOff val="50000"/>
                </a:schemeClr>
              </a:solidFill>
            </a:endParaRPr>
          </a:p>
          <a:p>
            <a:r>
              <a:rPr lang="en-US" altLang="zh-CN" dirty="0" smtClean="0">
                <a:solidFill>
                  <a:schemeClr val="bg1">
                    <a:lumMod val="50000"/>
                    <a:lumOff val="50000"/>
                  </a:schemeClr>
                </a:solidFill>
              </a:rPr>
              <a:t>&lt;</a:t>
            </a:r>
            <a:r>
              <a:rPr lang="en-US" altLang="zh-CN" dirty="0" err="1">
                <a:solidFill>
                  <a:schemeClr val="bg1">
                    <a:lumMod val="50000"/>
                    <a:lumOff val="50000"/>
                  </a:schemeClr>
                </a:solidFill>
              </a:rPr>
              <a:t>TextBox</a:t>
            </a:r>
            <a:r>
              <a:rPr lang="en-US" altLang="zh-CN" dirty="0">
                <a:solidFill>
                  <a:schemeClr val="bg1">
                    <a:lumMod val="50000"/>
                    <a:lumOff val="50000"/>
                  </a:schemeClr>
                </a:solidFill>
              </a:rPr>
              <a:t> </a:t>
            </a:r>
            <a:r>
              <a:rPr lang="en-US" altLang="zh-CN" dirty="0" smtClean="0">
                <a:solidFill>
                  <a:schemeClr val="bg1">
                    <a:lumMod val="50000"/>
                    <a:lumOff val="50000"/>
                  </a:schemeClr>
                </a:solidFill>
              </a:rPr>
              <a:t>Name</a:t>
            </a:r>
            <a:r>
              <a:rPr lang="en-US" altLang="zh-CN" dirty="0">
                <a:solidFill>
                  <a:schemeClr val="bg1">
                    <a:lumMod val="50000"/>
                    <a:lumOff val="50000"/>
                  </a:schemeClr>
                </a:solidFill>
              </a:rPr>
              <a:t>="txbName3" </a:t>
            </a:r>
            <a:endParaRPr lang="en-US" altLang="zh-CN" dirty="0">
              <a:solidFill>
                <a:schemeClr val="bg1">
                  <a:lumMod val="50000"/>
                  <a:lumOff val="50000"/>
                </a:schemeClr>
              </a:solidFill>
            </a:endParaRPr>
          </a:p>
          <a:p>
            <a:r>
              <a:rPr lang="en-US" altLang="zh-CN" dirty="0">
                <a:solidFill>
                  <a:schemeClr val="bg1">
                    <a:lumMod val="50000"/>
                    <a:lumOff val="50000"/>
                  </a:schemeClr>
                </a:solidFill>
              </a:rPr>
              <a:t>		Text="{Binding Path=</a:t>
            </a:r>
            <a:r>
              <a:rPr lang="en-US" altLang="zh-CN" dirty="0" err="1">
                <a:solidFill>
                  <a:schemeClr val="bg1">
                    <a:lumMod val="50000"/>
                    <a:lumOff val="50000"/>
                  </a:schemeClr>
                </a:solidFill>
              </a:rPr>
              <a:t>Name,Mode</a:t>
            </a:r>
            <a:r>
              <a:rPr lang="en-US" altLang="zh-CN" dirty="0">
                <a:solidFill>
                  <a:schemeClr val="bg1">
                    <a:lumMod val="50000"/>
                    <a:lumOff val="50000"/>
                  </a:schemeClr>
                </a:solidFill>
              </a:rPr>
              <a:t>=</a:t>
            </a:r>
            <a:r>
              <a:rPr lang="en-US" altLang="zh-CN" dirty="0" err="1">
                <a:solidFill>
                  <a:schemeClr val="bg1">
                    <a:lumMod val="50000"/>
                    <a:lumOff val="50000"/>
                  </a:schemeClr>
                </a:solidFill>
              </a:rPr>
              <a:t>OneWay</a:t>
            </a:r>
            <a:r>
              <a:rPr lang="en-US" altLang="zh-CN" dirty="0">
                <a:solidFill>
                  <a:schemeClr val="bg1">
                    <a:lumMod val="50000"/>
                    <a:lumOff val="50000"/>
                  </a:schemeClr>
                </a:solidFill>
              </a:rPr>
              <a:t>}" </a:t>
            </a:r>
            <a:endParaRPr lang="en-US" altLang="zh-CN" dirty="0" smtClean="0">
              <a:solidFill>
                <a:schemeClr val="bg1">
                  <a:lumMod val="50000"/>
                  <a:lumOff val="50000"/>
                </a:schemeClr>
              </a:solidFill>
            </a:endParaRPr>
          </a:p>
          <a:p>
            <a:r>
              <a:rPr lang="en-US" altLang="zh-CN" dirty="0" smtClean="0">
                <a:solidFill>
                  <a:schemeClr val="bg1">
                    <a:lumMod val="50000"/>
                    <a:lumOff val="50000"/>
                  </a:schemeClr>
                </a:solidFill>
              </a:rPr>
              <a:t>		Height</a:t>
            </a:r>
            <a:r>
              <a:rPr lang="en-US" altLang="zh-CN" dirty="0">
                <a:solidFill>
                  <a:schemeClr val="bg1">
                    <a:lumMod val="50000"/>
                    <a:lumOff val="50000"/>
                  </a:schemeClr>
                </a:solidFill>
              </a:rPr>
              <a:t>="71" Width="308" /&gt;</a:t>
            </a:r>
            <a:endParaRPr lang="en-US" altLang="zh-CN" dirty="0">
              <a:solidFill>
                <a:schemeClr val="bg1">
                  <a:lumMod val="50000"/>
                  <a:lumOff val="50000"/>
                </a:schemeClr>
              </a:solidFill>
            </a:endParaRPr>
          </a:p>
          <a:p>
            <a:endParaRPr lang="en-US" altLang="zh-CN" dirty="0" smtClean="0">
              <a:solidFill>
                <a:schemeClr val="bg1">
                  <a:lumMod val="50000"/>
                  <a:lumOff val="50000"/>
                </a:schemeClr>
              </a:solidFill>
            </a:endParaRPr>
          </a:p>
          <a:p>
            <a:r>
              <a:rPr lang="en-US" altLang="zh-CN" b="1" dirty="0" smtClean="0">
                <a:solidFill>
                  <a:schemeClr val="bg1">
                    <a:lumMod val="50000"/>
                    <a:lumOff val="50000"/>
                  </a:schemeClr>
                </a:solidFill>
              </a:rPr>
              <a:t>C# Code</a:t>
            </a:r>
            <a:endParaRPr lang="en-US" altLang="zh-CN" b="1" dirty="0">
              <a:solidFill>
                <a:schemeClr val="bg1">
                  <a:lumMod val="50000"/>
                  <a:lumOff val="50000"/>
                </a:schemeClr>
              </a:solidFill>
            </a:endParaRPr>
          </a:p>
          <a:p>
            <a:r>
              <a:rPr lang="en-US" altLang="zh-CN" dirty="0">
                <a:solidFill>
                  <a:schemeClr val="bg1">
                    <a:lumMod val="50000"/>
                    <a:lumOff val="50000"/>
                  </a:schemeClr>
                </a:solidFill>
              </a:rPr>
              <a:t>canvas2.DataContext = employee;</a:t>
            </a:r>
            <a:endParaRPr lang="zh-CN" altLang="zh-CN" dirty="0">
              <a:solidFill>
                <a:schemeClr val="bg1">
                  <a:lumMod val="50000"/>
                  <a:lumOff val="50000"/>
                </a:schemeClr>
              </a:solidFill>
            </a:endParaRPr>
          </a:p>
          <a:p>
            <a:endParaRPr lang="zh-CN" altLang="en-US" dirty="0">
              <a:solidFill>
                <a:schemeClr val="bg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集合对象数据绑定</a:t>
            </a:r>
            <a:endParaRPr lang="zh-CN" altLang="en-US" b="1" dirty="0"/>
          </a:p>
        </p:txBody>
      </p:sp>
      <p:sp>
        <p:nvSpPr>
          <p:cNvPr id="4" name="Text Placeholder 2"/>
          <p:cNvSpPr>
            <a:spLocks noGrp="1"/>
          </p:cNvSpPr>
          <p:nvPr>
            <p:ph type="body" sz="quarter" idx="10"/>
          </p:nvPr>
        </p:nvSpPr>
        <p:spPr>
          <a:xfrm>
            <a:off x="524564" y="1410222"/>
            <a:ext cx="11213440" cy="4343464"/>
          </a:xfrm>
        </p:spPr>
        <p:txBody>
          <a:bodyPr/>
          <a:lstStyle/>
          <a:p>
            <a:r>
              <a:rPr lang="en-US" altLang="zh-CN" sz="3200" dirty="0" err="1">
                <a:solidFill>
                  <a:schemeClr val="bg1">
                    <a:lumMod val="50000"/>
                    <a:lumOff val="50000"/>
                    <a:alpha val="99000"/>
                  </a:schemeClr>
                </a:solidFill>
                <a:latin typeface="+mn-ea"/>
              </a:rPr>
              <a:t>ListBox</a:t>
            </a:r>
            <a:r>
              <a:rPr lang="zh-CN" altLang="en-US" sz="3200" dirty="0">
                <a:solidFill>
                  <a:schemeClr val="bg1">
                    <a:lumMod val="50000"/>
                    <a:lumOff val="50000"/>
                    <a:alpha val="99000"/>
                  </a:schemeClr>
                </a:solidFill>
                <a:latin typeface="+mn-ea"/>
              </a:rPr>
              <a:t>控件</a:t>
            </a:r>
            <a:endParaRPr lang="zh-CN" altLang="en-US" sz="3200" dirty="0">
              <a:solidFill>
                <a:schemeClr val="bg1">
                  <a:lumMod val="50000"/>
                  <a:lumOff val="50000"/>
                  <a:alpha val="99000"/>
                </a:schemeClr>
              </a:solidFill>
              <a:latin typeface="+mn-ea"/>
            </a:endParaRPr>
          </a:p>
          <a:p>
            <a:pPr lvl="1"/>
            <a:r>
              <a:rPr lang="en-US" altLang="zh-CN" sz="3200" dirty="0" err="1">
                <a:solidFill>
                  <a:schemeClr val="bg1">
                    <a:lumMod val="50000"/>
                    <a:lumOff val="50000"/>
                    <a:alpha val="99000"/>
                  </a:schemeClr>
                </a:solidFill>
                <a:latin typeface="+mn-ea"/>
              </a:rPr>
              <a:t>ItemsControl</a:t>
            </a:r>
            <a:r>
              <a:rPr lang="zh-CN" altLang="en-US" sz="3200" dirty="0">
                <a:solidFill>
                  <a:schemeClr val="bg1">
                    <a:lumMod val="50000"/>
                    <a:lumOff val="50000"/>
                    <a:alpha val="99000"/>
                  </a:schemeClr>
                </a:solidFill>
                <a:latin typeface="+mn-ea"/>
              </a:rPr>
              <a:t>控件</a:t>
            </a:r>
            <a:endParaRPr lang="zh-CN" altLang="en-US" sz="3200" dirty="0">
              <a:solidFill>
                <a:schemeClr val="bg1">
                  <a:lumMod val="50000"/>
                  <a:lumOff val="50000"/>
                  <a:alpha val="99000"/>
                </a:schemeClr>
              </a:solidFill>
              <a:latin typeface="+mn-ea"/>
            </a:endParaRPr>
          </a:p>
          <a:p>
            <a:r>
              <a:rPr lang="en-US" altLang="zh-CN" sz="3200" dirty="0" err="1" smtClean="0">
                <a:solidFill>
                  <a:schemeClr val="bg1">
                    <a:lumMod val="50000"/>
                    <a:lumOff val="50000"/>
                    <a:alpha val="99000"/>
                  </a:schemeClr>
                </a:solidFill>
                <a:latin typeface="+mn-ea"/>
              </a:rPr>
              <a:t>ItemsSource</a:t>
            </a:r>
            <a:endParaRPr lang="en-US" altLang="zh-CN" sz="3200" dirty="0" smtClean="0">
              <a:solidFill>
                <a:schemeClr val="bg1">
                  <a:lumMod val="50000"/>
                  <a:lumOff val="50000"/>
                  <a:alpha val="99000"/>
                </a:schemeClr>
              </a:solidFill>
              <a:latin typeface="+mn-ea"/>
            </a:endParaRPr>
          </a:p>
          <a:p>
            <a:pPr lvl="1"/>
            <a:r>
              <a:rPr lang="zh-CN" altLang="en-US" sz="3200" dirty="0" smtClean="0">
                <a:solidFill>
                  <a:schemeClr val="bg1">
                    <a:lumMod val="50000"/>
                    <a:lumOff val="50000"/>
                    <a:alpha val="99000"/>
                  </a:schemeClr>
                </a:solidFill>
                <a:latin typeface="+mn-ea"/>
              </a:rPr>
              <a:t>实现枚举接口的</a:t>
            </a:r>
            <a:r>
              <a:rPr lang="en-US" altLang="zh-CN" sz="3200" dirty="0" smtClean="0">
                <a:solidFill>
                  <a:schemeClr val="bg1">
                    <a:lumMod val="50000"/>
                    <a:lumOff val="50000"/>
                    <a:alpha val="99000"/>
                  </a:schemeClr>
                </a:solidFill>
                <a:latin typeface="+mn-ea"/>
              </a:rPr>
              <a:t>CLR</a:t>
            </a:r>
            <a:r>
              <a:rPr lang="zh-CN" altLang="en-US" sz="3200" dirty="0" smtClean="0">
                <a:solidFill>
                  <a:schemeClr val="bg1">
                    <a:lumMod val="50000"/>
                    <a:lumOff val="50000"/>
                    <a:alpha val="99000"/>
                  </a:schemeClr>
                </a:solidFill>
                <a:latin typeface="+mn-ea"/>
              </a:rPr>
              <a:t>对象</a:t>
            </a:r>
            <a:endParaRPr lang="en-US" altLang="zh-CN" sz="3200" dirty="0" smtClean="0">
              <a:solidFill>
                <a:schemeClr val="bg1">
                  <a:lumMod val="50000"/>
                  <a:lumOff val="50000"/>
                  <a:alpha val="99000"/>
                </a:schemeClr>
              </a:solidFill>
              <a:latin typeface="+mn-ea"/>
            </a:endParaRPr>
          </a:p>
          <a:p>
            <a:pPr lvl="1"/>
            <a:r>
              <a:rPr lang="en-US" altLang="zh-CN" sz="3200" dirty="0" err="1" smtClean="0">
                <a:solidFill>
                  <a:schemeClr val="bg1">
                    <a:lumMod val="50000"/>
                    <a:lumOff val="50000"/>
                    <a:alpha val="99000"/>
                  </a:schemeClr>
                </a:solidFill>
              </a:rPr>
              <a:t>ObservableCollection</a:t>
            </a:r>
            <a:r>
              <a:rPr lang="zh-CN" altLang="en-US" sz="3200" dirty="0" smtClean="0">
                <a:solidFill>
                  <a:schemeClr val="bg1">
                    <a:lumMod val="50000"/>
                    <a:lumOff val="50000"/>
                    <a:alpha val="99000"/>
                  </a:schemeClr>
                </a:solidFill>
              </a:rPr>
              <a:t>（ 可观察集合）</a:t>
            </a:r>
            <a:endParaRPr lang="en-US" altLang="zh-CN" sz="3200" dirty="0">
              <a:solidFill>
                <a:schemeClr val="bg1">
                  <a:lumMod val="50000"/>
                  <a:lumOff val="50000"/>
                  <a:alpha val="99000"/>
                </a:schemeClr>
              </a:solidFill>
              <a:latin typeface="+mn-ea"/>
            </a:endParaRPr>
          </a:p>
          <a:p>
            <a:r>
              <a:rPr lang="en-US" altLang="zh-CN" sz="3200" dirty="0" err="1">
                <a:solidFill>
                  <a:schemeClr val="bg1">
                    <a:lumMod val="50000"/>
                    <a:lumOff val="50000"/>
                    <a:alpha val="99000"/>
                  </a:schemeClr>
                </a:solidFill>
                <a:latin typeface="+mn-ea"/>
              </a:rPr>
              <a:t>DataTemplate</a:t>
            </a:r>
            <a:endParaRPr lang="en-US" altLang="zh-CN" sz="32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830997"/>
          </a:xfrm>
        </p:spPr>
        <p:txBody>
          <a:bodyPr vert="horz" wrap="square" lIns="0" tIns="0" rIns="0" bIns="0" rtlCol="0" anchor="t">
            <a:spAutoFit/>
          </a:bodyPr>
          <a:lstStyle/>
          <a:p>
            <a:pPr algn="l"/>
            <a:r>
              <a:rPr lang="zh-CN" altLang="en-US" sz="6000" b="1" dirty="0" smtClean="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绑</a:t>
            </a:r>
            <a:r>
              <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rPr>
              <a:t>定集合对象</a:t>
            </a:r>
            <a:endParaRPr lang="zh-CN" altLang="en-US" sz="6000" b="1" dirty="0">
              <a:gradFill flip="none" rotWithShape="1">
                <a:gsLst>
                  <a:gs pos="0">
                    <a:schemeClr val="tx2"/>
                  </a:gs>
                  <a:gs pos="86000">
                    <a:schemeClr val="tx2"/>
                  </a:gs>
                </a:gsLst>
                <a:lin ang="5400000" scaled="0"/>
                <a:tileRect/>
              </a:gradFill>
              <a:effectLst/>
              <a:latin typeface="Segoe Light" pitchFamily="34" charset="0"/>
              <a:ea typeface="+mn-ea"/>
              <a:cs typeface="Arial" panose="020B0604020202020204" pitchFamily="34" charset="0"/>
            </a:endParaRPr>
          </a:p>
        </p:txBody>
      </p:sp>
      <p:sp>
        <p:nvSpPr>
          <p:cNvPr id="3" name="文本占位符 2"/>
          <p:cNvSpPr>
            <a:spLocks noGrp="1"/>
          </p:cNvSpPr>
          <p:nvPr>
            <p:ph type="body" sz="quarter" idx="10"/>
          </p:nvPr>
        </p:nvSpPr>
        <p:spPr/>
        <p:txBody>
          <a:bodyPr>
            <a:normAutofit fontScale="62500" lnSpcReduction="20000"/>
          </a:bodyPr>
          <a:lstStyle/>
          <a:p>
            <a:r>
              <a:rPr lang="en-US" altLang="zh-CN" dirty="0">
                <a:solidFill>
                  <a:schemeClr val="accent5">
                    <a:lumMod val="75000"/>
                  </a:schemeClr>
                </a:solidFill>
              </a:rPr>
              <a:t>//</a:t>
            </a:r>
            <a:r>
              <a:rPr lang="en-US" altLang="zh-CN" dirty="0" err="1">
                <a:solidFill>
                  <a:schemeClr val="accent5">
                    <a:lumMod val="75000"/>
                  </a:schemeClr>
                </a:solidFill>
              </a:rPr>
              <a:t>ListBox</a:t>
            </a:r>
            <a:r>
              <a:rPr lang="zh-CN" altLang="en-US" dirty="0">
                <a:solidFill>
                  <a:schemeClr val="accent5">
                    <a:lumMod val="75000"/>
                  </a:schemeClr>
                </a:solidFill>
              </a:rPr>
              <a:t>数据</a:t>
            </a:r>
            <a:r>
              <a:rPr lang="zh-CN" altLang="en-US" dirty="0" smtClean="0">
                <a:solidFill>
                  <a:schemeClr val="accent5">
                    <a:lumMod val="75000"/>
                  </a:schemeClr>
                </a:solidFill>
              </a:rPr>
              <a:t>模板</a:t>
            </a:r>
            <a:endParaRPr lang="en-US" altLang="zh-CN" dirty="0" smtClean="0">
              <a:solidFill>
                <a:schemeClr val="accent5">
                  <a:lumMod val="75000"/>
                </a:schemeClr>
              </a:solidFill>
            </a:endParaRPr>
          </a:p>
          <a:p>
            <a:endParaRPr lang="en-US" altLang="zh-CN" dirty="0"/>
          </a:p>
          <a:p>
            <a:r>
              <a:rPr lang="en-US" altLang="zh-CN" dirty="0"/>
              <a:t>&lt;</a:t>
            </a:r>
            <a:r>
              <a:rPr lang="en-US" altLang="zh-CN" dirty="0" err="1"/>
              <a:t>ListBox</a:t>
            </a:r>
            <a:r>
              <a:rPr lang="en-US" altLang="zh-CN" dirty="0"/>
              <a:t> Name="</a:t>
            </a:r>
            <a:r>
              <a:rPr lang="en-US" altLang="zh-CN" dirty="0" err="1"/>
              <a:t>listEmployees</a:t>
            </a:r>
            <a:r>
              <a:rPr lang="en-US" altLang="zh-CN" dirty="0"/>
              <a:t>" </a:t>
            </a:r>
            <a:r>
              <a:rPr lang="en-US" altLang="zh-CN" dirty="0" err="1"/>
              <a:t>ItemsSource</a:t>
            </a:r>
            <a:r>
              <a:rPr lang="en-US" altLang="zh-CN" dirty="0"/>
              <a:t>="{Binding}" </a:t>
            </a:r>
            <a:r>
              <a:rPr lang="en-US" altLang="zh-CN" dirty="0" err="1"/>
              <a:t>Grid.Row</a:t>
            </a:r>
            <a:r>
              <a:rPr lang="en-US" altLang="zh-CN" dirty="0"/>
              <a:t>="1"  </a:t>
            </a:r>
            <a:r>
              <a:rPr lang="en-US" altLang="zh-CN" dirty="0" err="1"/>
              <a:t>VerticalAlignment</a:t>
            </a:r>
            <a:r>
              <a:rPr lang="en-US" altLang="zh-CN" dirty="0"/>
              <a:t>="Top" Height="400" &gt;</a:t>
            </a:r>
            <a:endParaRPr lang="zh-CN" altLang="zh-CN" dirty="0"/>
          </a:p>
          <a:p>
            <a:r>
              <a:rPr lang="en-US" altLang="zh-CN" dirty="0"/>
              <a:t>	&lt;</a:t>
            </a:r>
            <a:r>
              <a:rPr lang="en-US" altLang="zh-CN" dirty="0" err="1"/>
              <a:t>ListBox</a:t>
            </a:r>
            <a:r>
              <a:rPr lang="en-US" altLang="zh-CN" dirty="0"/>
              <a:t>. </a:t>
            </a:r>
            <a:r>
              <a:rPr lang="en-US" altLang="zh-CN" dirty="0" err="1"/>
              <a:t>ItemTemplate</a:t>
            </a:r>
            <a:r>
              <a:rPr lang="en-US" altLang="zh-CN" dirty="0"/>
              <a:t>&gt;</a:t>
            </a:r>
            <a:endParaRPr lang="zh-CN" altLang="zh-CN" dirty="0"/>
          </a:p>
          <a:p>
            <a:r>
              <a:rPr lang="en-US" altLang="zh-CN" dirty="0"/>
              <a:t>		&lt;</a:t>
            </a:r>
            <a:r>
              <a:rPr lang="en-US" altLang="zh-CN" dirty="0" err="1"/>
              <a:t>DataTemplate</a:t>
            </a:r>
            <a:r>
              <a:rPr lang="en-US" altLang="zh-CN" dirty="0"/>
              <a:t> &gt;</a:t>
            </a:r>
            <a:endParaRPr lang="zh-CN" altLang="zh-CN" dirty="0"/>
          </a:p>
          <a:p>
            <a:r>
              <a:rPr lang="en-US" altLang="zh-CN" dirty="0"/>
              <a:t>			&lt;</a:t>
            </a:r>
            <a:r>
              <a:rPr lang="en-US" altLang="zh-CN" dirty="0" err="1"/>
              <a:t>StackPanel</a:t>
            </a:r>
            <a:r>
              <a:rPr lang="en-US" altLang="zh-CN" dirty="0"/>
              <a:t> Height="50" </a:t>
            </a:r>
            <a:r>
              <a:rPr lang="en-US" altLang="zh-CN" dirty="0" err="1"/>
              <a:t>HorizontalAlignment</a:t>
            </a:r>
            <a:r>
              <a:rPr lang="en-US" altLang="zh-CN" dirty="0"/>
              <a:t>="Center" Width="480" </a:t>
            </a:r>
            <a:r>
              <a:rPr lang="en-US" altLang="zh-CN" dirty="0" err="1"/>
              <a:t>VerticalAlignment</a:t>
            </a:r>
            <a:r>
              <a:rPr lang="en-US" altLang="zh-CN" dirty="0"/>
              <a:t>="Top" Orientation="Horizontal"&gt;</a:t>
            </a:r>
            <a:endParaRPr lang="zh-CN" altLang="zh-CN" dirty="0"/>
          </a:p>
          <a:p>
            <a:r>
              <a:rPr lang="en-US" altLang="zh-CN" dirty="0"/>
              <a:t>				&lt;</a:t>
            </a:r>
            <a:r>
              <a:rPr lang="en-US" altLang="zh-CN" dirty="0" err="1"/>
              <a:t>TextBlock</a:t>
            </a:r>
            <a:r>
              <a:rPr lang="en-US" altLang="zh-CN" dirty="0"/>
              <a:t> Height="50" </a:t>
            </a:r>
            <a:r>
              <a:rPr lang="en-US" altLang="zh-CN" dirty="0" err="1"/>
              <a:t>HorizontalAlignment</a:t>
            </a:r>
            <a:r>
              <a:rPr lang="en-US" altLang="zh-CN" dirty="0"/>
              <a:t>="Left" Text="{Binding Number}" </a:t>
            </a:r>
            <a:r>
              <a:rPr lang="en-US" altLang="zh-CN" dirty="0" err="1"/>
              <a:t>VerticalAlignment</a:t>
            </a:r>
            <a:r>
              <a:rPr lang="en-US" altLang="zh-CN" dirty="0"/>
              <a:t>="Top" Width="120" /&gt;</a:t>
            </a:r>
            <a:endParaRPr lang="zh-CN" altLang="zh-CN" dirty="0"/>
          </a:p>
          <a:p>
            <a:r>
              <a:rPr lang="en-US" altLang="zh-CN" dirty="0"/>
              <a:t>				&lt;</a:t>
            </a:r>
            <a:r>
              <a:rPr lang="en-US" altLang="zh-CN" dirty="0" err="1"/>
              <a:t>TextBlock</a:t>
            </a:r>
            <a:r>
              <a:rPr lang="en-US" altLang="zh-CN" dirty="0"/>
              <a:t> Height="50" </a:t>
            </a:r>
            <a:r>
              <a:rPr lang="en-US" altLang="zh-CN" dirty="0" err="1"/>
              <a:t>HorizontalAlignment</a:t>
            </a:r>
            <a:r>
              <a:rPr lang="en-US" altLang="zh-CN" dirty="0"/>
              <a:t>="Left" Text="{Binding Name}" </a:t>
            </a:r>
            <a:r>
              <a:rPr lang="en-US" altLang="zh-CN" dirty="0" err="1"/>
              <a:t>VerticalAlignment</a:t>
            </a:r>
            <a:r>
              <a:rPr lang="en-US" altLang="zh-CN" dirty="0"/>
              <a:t>="Top" Width="120" /&gt;</a:t>
            </a:r>
            <a:endParaRPr lang="zh-CN" altLang="zh-CN" dirty="0"/>
          </a:p>
          <a:p>
            <a:r>
              <a:rPr lang="en-US" altLang="zh-CN" dirty="0"/>
              <a:t>				&lt;</a:t>
            </a:r>
            <a:r>
              <a:rPr lang="en-US" altLang="zh-CN" dirty="0" err="1"/>
              <a:t>TextBlock</a:t>
            </a:r>
            <a:r>
              <a:rPr lang="en-US" altLang="zh-CN" dirty="0"/>
              <a:t> Height="50" </a:t>
            </a:r>
            <a:r>
              <a:rPr lang="en-US" altLang="zh-CN" dirty="0" err="1"/>
              <a:t>HorizontalAlignment</a:t>
            </a:r>
            <a:r>
              <a:rPr lang="en-US" altLang="zh-CN" dirty="0"/>
              <a:t>="Left" Text="{Binding Sex}" </a:t>
            </a:r>
            <a:r>
              <a:rPr lang="en-US" altLang="zh-CN" dirty="0" err="1"/>
              <a:t>VerticalAlignment</a:t>
            </a:r>
            <a:r>
              <a:rPr lang="en-US" altLang="zh-CN" dirty="0"/>
              <a:t>="Top" Width="120" /&gt;</a:t>
            </a:r>
            <a:endParaRPr lang="zh-CN" altLang="zh-CN" dirty="0"/>
          </a:p>
          <a:p>
            <a:r>
              <a:rPr lang="en-US" altLang="zh-CN" dirty="0"/>
              <a:t>				&lt;</a:t>
            </a:r>
            <a:r>
              <a:rPr lang="en-US" altLang="zh-CN" dirty="0" err="1"/>
              <a:t>TextBlock</a:t>
            </a:r>
            <a:r>
              <a:rPr lang="en-US" altLang="zh-CN" dirty="0"/>
              <a:t> Height="50" </a:t>
            </a:r>
            <a:r>
              <a:rPr lang="en-US" altLang="zh-CN" dirty="0" err="1"/>
              <a:t>HorizontalAlignment</a:t>
            </a:r>
            <a:r>
              <a:rPr lang="en-US" altLang="zh-CN" dirty="0"/>
              <a:t>="Center" Text="{Binding </a:t>
            </a:r>
            <a:r>
              <a:rPr lang="en-US" altLang="zh-CN" dirty="0" err="1"/>
              <a:t>BirthYear</a:t>
            </a:r>
            <a:r>
              <a:rPr lang="en-US" altLang="zh-CN" dirty="0"/>
              <a:t>}" </a:t>
            </a:r>
            <a:r>
              <a:rPr lang="en-US" altLang="zh-CN" dirty="0" err="1"/>
              <a:t>VerticalAlignment</a:t>
            </a:r>
            <a:r>
              <a:rPr lang="en-US" altLang="zh-CN" dirty="0"/>
              <a:t>="Top" Width="120" /&gt;</a:t>
            </a:r>
            <a:endParaRPr lang="zh-CN" altLang="zh-CN" dirty="0"/>
          </a:p>
          <a:p>
            <a:r>
              <a:rPr lang="en-US" altLang="zh-CN" dirty="0"/>
              <a:t>			&lt;/</a:t>
            </a:r>
            <a:r>
              <a:rPr lang="en-US" altLang="zh-CN" dirty="0" err="1"/>
              <a:t>StackPanel</a:t>
            </a:r>
            <a:r>
              <a:rPr lang="en-US" altLang="zh-CN" dirty="0"/>
              <a:t>&gt;</a:t>
            </a:r>
            <a:endParaRPr lang="zh-CN" altLang="zh-CN" dirty="0"/>
          </a:p>
          <a:p>
            <a:r>
              <a:rPr lang="en-US" altLang="zh-CN" dirty="0"/>
              <a:t>		&lt;/</a:t>
            </a:r>
            <a:r>
              <a:rPr lang="en-US" altLang="zh-CN" dirty="0" err="1"/>
              <a:t>DataTemplate</a:t>
            </a:r>
            <a:r>
              <a:rPr lang="en-US" altLang="zh-CN" dirty="0"/>
              <a:t>&gt;</a:t>
            </a:r>
            <a:endParaRPr lang="zh-CN" altLang="zh-CN" dirty="0"/>
          </a:p>
          <a:p>
            <a:r>
              <a:rPr lang="en-US" altLang="zh-CN" dirty="0"/>
              <a:t>	&lt;/</a:t>
            </a:r>
            <a:r>
              <a:rPr lang="en-US" altLang="zh-CN" dirty="0" err="1"/>
              <a:t>ListBox</a:t>
            </a:r>
            <a:r>
              <a:rPr lang="en-US" altLang="zh-CN" dirty="0"/>
              <a:t>. </a:t>
            </a:r>
            <a:r>
              <a:rPr lang="en-US" altLang="zh-CN" dirty="0" err="1"/>
              <a:t>ItemTemplate</a:t>
            </a:r>
            <a:r>
              <a:rPr lang="en-US" altLang="zh-CN" dirty="0"/>
              <a:t>&gt;</a:t>
            </a:r>
            <a:endParaRPr lang="zh-CN" altLang="zh-CN" dirty="0"/>
          </a:p>
          <a:p>
            <a:r>
              <a:rPr lang="en-US" altLang="zh-CN" dirty="0"/>
              <a:t>&lt;/</a:t>
            </a:r>
            <a:r>
              <a:rPr lang="en-US" altLang="zh-CN" dirty="0" err="1"/>
              <a:t>ListBox</a:t>
            </a:r>
            <a:r>
              <a:rPr lang="en-US" altLang="zh-CN" dirty="0"/>
              <a:t>&gt;  </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WindowsPhone\书稿\图片\Chapter11\图11-7  显示员工列表.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2709" y="3550186"/>
            <a:ext cx="8158781" cy="282740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占位符 2"/>
          <p:cNvSpPr>
            <a:spLocks noGrp="1"/>
          </p:cNvSpPr>
          <p:nvPr>
            <p:ph type="body" sz="quarter" idx="4294967295"/>
          </p:nvPr>
        </p:nvSpPr>
        <p:spPr>
          <a:xfrm>
            <a:off x="669302" y="252413"/>
            <a:ext cx="11152188" cy="3622901"/>
          </a:xfrm>
        </p:spPr>
        <p:txBody>
          <a:bodyPr>
            <a:normAutofit fontScale="62500" lnSpcReduction="20000"/>
          </a:bodyPr>
          <a:lstStyle/>
          <a:p>
            <a:pPr marL="0" indent="0">
              <a:buNone/>
            </a:pPr>
            <a:r>
              <a:rPr lang="en-US" altLang="zh-CN" dirty="0">
                <a:solidFill>
                  <a:schemeClr val="accent5">
                    <a:lumMod val="75000"/>
                    <a:alpha val="99000"/>
                  </a:schemeClr>
                </a:solidFill>
              </a:rPr>
              <a:t>//</a:t>
            </a:r>
            <a:r>
              <a:rPr lang="zh-CN" altLang="en-US" dirty="0">
                <a:solidFill>
                  <a:schemeClr val="accent5">
                    <a:lumMod val="75000"/>
                    <a:alpha val="99000"/>
                  </a:schemeClr>
                </a:solidFill>
              </a:rPr>
              <a:t>设置</a:t>
            </a:r>
            <a:r>
              <a:rPr lang="zh-CN" altLang="en-US" dirty="0" smtClean="0">
                <a:solidFill>
                  <a:schemeClr val="accent5">
                    <a:lumMod val="75000"/>
                    <a:alpha val="99000"/>
                  </a:schemeClr>
                </a:solidFill>
              </a:rPr>
              <a:t>数据源</a:t>
            </a:r>
            <a:endParaRPr lang="en-US" altLang="zh-CN" dirty="0" smtClean="0">
              <a:solidFill>
                <a:schemeClr val="accent5">
                  <a:lumMod val="75000"/>
                  <a:alpha val="99000"/>
                </a:schemeClr>
              </a:solidFill>
            </a:endParaRPr>
          </a:p>
          <a:p>
            <a:endParaRPr lang="en-US" altLang="zh-CN" dirty="0"/>
          </a:p>
          <a:p>
            <a:pPr marL="0" indent="0">
              <a:buNone/>
            </a:pPr>
            <a:r>
              <a:rPr lang="en-US" altLang="zh-CN" dirty="0" err="1"/>
              <a:t>ObservableCollection</a:t>
            </a:r>
            <a:r>
              <a:rPr lang="en-US" altLang="zh-CN" dirty="0"/>
              <a:t>&lt;Employee&gt; employees = new </a:t>
            </a:r>
            <a:r>
              <a:rPr lang="en-US" altLang="zh-CN" dirty="0" err="1"/>
              <a:t>ObservableCollection</a:t>
            </a:r>
            <a:r>
              <a:rPr lang="en-US" altLang="zh-CN" dirty="0"/>
              <a:t>&lt;Employee&gt;</a:t>
            </a:r>
            <a:endParaRPr lang="zh-CN" altLang="zh-CN" dirty="0"/>
          </a:p>
          <a:p>
            <a:pPr marL="0" indent="0">
              <a:buNone/>
            </a:pPr>
            <a:r>
              <a:rPr lang="en-US" altLang="zh-CN" dirty="0"/>
              <a:t>{</a:t>
            </a:r>
            <a:endParaRPr lang="zh-CN" altLang="zh-CN" dirty="0"/>
          </a:p>
          <a:p>
            <a:pPr marL="0" indent="0">
              <a:buNone/>
            </a:pPr>
            <a:r>
              <a:rPr lang="en-US" altLang="zh-CN" dirty="0"/>
              <a:t>	new Employee{Number=2012,Name="</a:t>
            </a:r>
            <a:r>
              <a:rPr lang="en-US" altLang="zh-CN" dirty="0" err="1"/>
              <a:t>MagicBoy</a:t>
            </a:r>
            <a:r>
              <a:rPr lang="en-US" altLang="zh-CN" dirty="0"/>
              <a:t>",Sex="</a:t>
            </a:r>
            <a:r>
              <a:rPr lang="zh-CN" altLang="zh-CN" dirty="0"/>
              <a:t>男</a:t>
            </a:r>
            <a:r>
              <a:rPr lang="en-US" altLang="zh-CN" dirty="0"/>
              <a:t>",</a:t>
            </a:r>
            <a:r>
              <a:rPr lang="en-US" altLang="zh-CN" dirty="0" err="1"/>
              <a:t>BirthYear</a:t>
            </a:r>
            <a:r>
              <a:rPr lang="en-US" altLang="zh-CN" dirty="0"/>
              <a:t>=2000},</a:t>
            </a:r>
            <a:endParaRPr lang="zh-CN" altLang="zh-CN" dirty="0"/>
          </a:p>
          <a:p>
            <a:pPr marL="0" indent="0">
              <a:buNone/>
            </a:pPr>
            <a:r>
              <a:rPr lang="en-US" altLang="zh-CN" dirty="0"/>
              <a:t>	new Employee{Number=1001,Name="</a:t>
            </a:r>
            <a:r>
              <a:rPr lang="en-US" altLang="zh-CN" dirty="0" err="1"/>
              <a:t>Newpeilan</a:t>
            </a:r>
            <a:r>
              <a:rPr lang="en-US" altLang="zh-CN" dirty="0"/>
              <a:t>",Sex="</a:t>
            </a:r>
            <a:r>
              <a:rPr lang="zh-CN" altLang="zh-CN" dirty="0"/>
              <a:t>男</a:t>
            </a:r>
            <a:r>
              <a:rPr lang="en-US" altLang="zh-CN" dirty="0"/>
              <a:t>",</a:t>
            </a:r>
            <a:r>
              <a:rPr lang="en-US" altLang="zh-CN" dirty="0" err="1"/>
              <a:t>BirthYear</a:t>
            </a:r>
            <a:r>
              <a:rPr lang="en-US" altLang="zh-CN" dirty="0"/>
              <a:t>=2000},</a:t>
            </a:r>
            <a:endParaRPr lang="zh-CN" altLang="zh-CN" dirty="0"/>
          </a:p>
          <a:p>
            <a:pPr marL="0" indent="0">
              <a:buNone/>
            </a:pPr>
            <a:r>
              <a:rPr lang="en-US" altLang="zh-CN" dirty="0"/>
              <a:t>	new Employee{Number=1002,Name="</a:t>
            </a:r>
            <a:r>
              <a:rPr lang="en-US" altLang="zh-CN" dirty="0" err="1"/>
              <a:t>Bear",Sex</a:t>
            </a:r>
            <a:r>
              <a:rPr lang="en-US" altLang="zh-CN" dirty="0"/>
              <a:t>="</a:t>
            </a:r>
            <a:r>
              <a:rPr lang="zh-CN" altLang="zh-CN" dirty="0"/>
              <a:t>男</a:t>
            </a:r>
            <a:r>
              <a:rPr lang="en-US" altLang="zh-CN" dirty="0"/>
              <a:t>",</a:t>
            </a:r>
            <a:r>
              <a:rPr lang="en-US" altLang="zh-CN" dirty="0" err="1"/>
              <a:t>BirthYear</a:t>
            </a:r>
            <a:r>
              <a:rPr lang="en-US" altLang="zh-CN" dirty="0"/>
              <a:t>=2000}</a:t>
            </a:r>
            <a:endParaRPr lang="zh-CN" altLang="zh-CN" dirty="0"/>
          </a:p>
          <a:p>
            <a:pPr marL="0" indent="0">
              <a:buNone/>
            </a:pPr>
            <a:r>
              <a:rPr lang="en-US" altLang="zh-CN" dirty="0"/>
              <a:t>};</a:t>
            </a:r>
            <a:endParaRPr lang="zh-CN" altLang="zh-CN" dirty="0"/>
          </a:p>
          <a:p>
            <a:pPr marL="0" indent="0">
              <a:buNone/>
            </a:pPr>
            <a:r>
              <a:rPr lang="en-US" altLang="zh-CN" dirty="0" err="1"/>
              <a:t>listEmployees.DataContext</a:t>
            </a:r>
            <a:r>
              <a:rPr lang="en-US" altLang="zh-CN" dirty="0"/>
              <a:t> = employees;</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sz="2800" dirty="0" smtClean="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smtClean="0"/>
          </a:p>
          <a:p>
            <a:endParaRPr lang="en-US" sz="2800" dirty="0"/>
          </a:p>
        </p:txBody>
      </p:sp>
      <p:sp>
        <p:nvSpPr>
          <p:cNvPr id="4" name="Text Placeholder 3"/>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演示</a:t>
            </a:r>
            <a:endParaRPr lang="en-US"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1"/>
          </p:nvPr>
        </p:nvSpPr>
        <p:spPr/>
        <p:txBody>
          <a:bodyPr/>
          <a:lstStyle/>
          <a:p>
            <a:r>
              <a:rPr lang="zh-CN" altLang="en-US" b="1" dirty="0" smtClean="0">
                <a:latin typeface="微软雅黑" panose="020B0503020204020204" pitchFamily="34" charset="-122"/>
                <a:ea typeface="微软雅黑" panose="020B0503020204020204" pitchFamily="34" charset="-122"/>
              </a:rPr>
              <a:t>数据绑定</a:t>
            </a:r>
            <a:endParaRPr 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7861" y="1614161"/>
            <a:ext cx="3937539" cy="4035671"/>
          </a:xfrm>
          <a:prstGeom prst="rect">
            <a:avLst/>
          </a:prstGeom>
        </p:spPr>
      </p:pic>
      <p:sp>
        <p:nvSpPr>
          <p:cNvPr id="5" name="矩形 4"/>
          <p:cNvSpPr/>
          <p:nvPr/>
        </p:nvSpPr>
        <p:spPr>
          <a:xfrm>
            <a:off x="5943600" y="2354725"/>
            <a:ext cx="4648200" cy="2076450"/>
          </a:xfrm>
          <a:prstGeom prst="rect">
            <a:avLst/>
          </a:prstGeom>
        </p:spPr>
        <p:txBody>
          <a:bodyPr wrap="square">
            <a:spAutoFit/>
          </a:bodyPr>
          <a:lstStyle/>
          <a:p>
            <a:r>
              <a:rPr lang="zh-CN" altLang="en-US" sz="3200" dirty="0">
                <a:solidFill>
                  <a:schemeClr val="bg1">
                    <a:lumMod val="50000"/>
                    <a:lumOff val="50000"/>
                  </a:schemeClr>
                </a:solidFill>
                <a:latin typeface="微软雅黑" panose="020B0503020204020204" pitchFamily="34" charset="-122"/>
                <a:ea typeface="微软雅黑" panose="020B0503020204020204" pitchFamily="34" charset="-122"/>
              </a:rPr>
              <a:t>通过这一节课，对数据绑定基本概念有更深的理解，掌握如何进行数据绑定。</a:t>
            </a:r>
            <a:endParaRPr lang="zh-CN" altLang="en-US" sz="3200" dirty="0">
              <a:solidFill>
                <a:schemeClr val="bg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1" dirty="0" smtClean="0"/>
              <a:t>数据绑定</a:t>
            </a:r>
            <a:endParaRPr lang="en-US" b="1" dirty="0"/>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a:xfrm>
            <a:off x="1007172" y="980729"/>
            <a:ext cx="4329383" cy="1010027"/>
          </a:xfrm>
          <a:prstGeom prst="rect">
            <a:avLst/>
          </a:prstGeom>
          <a:effectLst>
            <a:outerShdw dist="17961" dir="2700000" algn="ctr" rotWithShape="0">
              <a:schemeClr val="bg2">
                <a:alpha val="74001"/>
              </a:schemeClr>
            </a:outerShdw>
          </a:effectLst>
        </p:spPr>
        <p:txBody>
          <a:bodyPr lIns="104466" tIns="52234" rIns="104466" bIns="52234" anchor="ct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600" i="1" u="none" strike="noStrike" kern="0" normalizeH="0" baseline="0" noProof="0" dirty="0" err="1"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rPr>
              <a:t>SqlDataSource</a:t>
            </a:r>
            <a:endParaRPr kumimoji="0" lang="en-US" sz="3600" i="1" u="none" strike="noStrike" kern="0" normalizeH="0" baseline="0" noProof="0" dirty="0"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endParaRPr>
          </a:p>
        </p:txBody>
      </p:sp>
      <p:sp>
        <p:nvSpPr>
          <p:cNvPr id="3" name="Rectangle 8"/>
          <p:cNvSpPr txBox="1">
            <a:spLocks noChangeArrowheads="1"/>
          </p:cNvSpPr>
          <p:nvPr/>
        </p:nvSpPr>
        <p:spPr>
          <a:xfrm>
            <a:off x="2350971" y="1842910"/>
            <a:ext cx="4640379" cy="794003"/>
          </a:xfrm>
          <a:prstGeom prst="rect">
            <a:avLst/>
          </a:prstGeom>
          <a:effectLst>
            <a:outerShdw dist="17961" dir="2700000" algn="ctr" rotWithShape="0">
              <a:schemeClr val="bg2">
                <a:alpha val="74001"/>
              </a:schemeClr>
            </a:outerShdw>
          </a:effectLst>
        </p:spPr>
        <p:txBody>
          <a:bodyPr lIns="104466" tIns="52234" rIns="104466" bIns="52234" anchor="ct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600" i="1" u="none" strike="noStrike" kern="0" normalizeH="0" baseline="0" noProof="0" dirty="0" err="1"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rPr>
              <a:t>AccessDataSource</a:t>
            </a:r>
            <a:endParaRPr kumimoji="0" lang="en-US" sz="3600" i="1" u="none" strike="noStrike" kern="0" normalizeH="0" baseline="0" noProof="0" dirty="0"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endParaRPr>
          </a:p>
        </p:txBody>
      </p:sp>
      <p:sp>
        <p:nvSpPr>
          <p:cNvPr id="5" name="Rectangle 8"/>
          <p:cNvSpPr txBox="1">
            <a:spLocks noChangeArrowheads="1"/>
          </p:cNvSpPr>
          <p:nvPr/>
        </p:nvSpPr>
        <p:spPr>
          <a:xfrm>
            <a:off x="3870329" y="2606009"/>
            <a:ext cx="4846300" cy="1010027"/>
          </a:xfrm>
          <a:prstGeom prst="rect">
            <a:avLst/>
          </a:prstGeom>
          <a:effectLst>
            <a:outerShdw dist="17961" dir="2700000" algn="ctr" rotWithShape="0">
              <a:schemeClr val="bg2">
                <a:alpha val="74001"/>
              </a:schemeClr>
            </a:outerShdw>
          </a:effectLst>
        </p:spPr>
        <p:txBody>
          <a:bodyPr lIns="104466" tIns="52234" rIns="104466" bIns="52234" anchor="ct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600" i="1" u="none" strike="noStrike" kern="0" normalizeH="0" baseline="0" noProof="0" dirty="0" err="1"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rPr>
              <a:t>ObjectDataSource</a:t>
            </a:r>
            <a:endParaRPr kumimoji="0" lang="en-US" sz="3600" i="1" u="none" strike="noStrike" kern="0" normalizeH="0" baseline="0" noProof="0" dirty="0"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endParaRPr>
          </a:p>
        </p:txBody>
      </p:sp>
      <p:sp>
        <p:nvSpPr>
          <p:cNvPr id="6" name="Rectangle 8"/>
          <p:cNvSpPr txBox="1">
            <a:spLocks noChangeArrowheads="1"/>
          </p:cNvSpPr>
          <p:nvPr/>
        </p:nvSpPr>
        <p:spPr>
          <a:xfrm>
            <a:off x="6862298" y="3284985"/>
            <a:ext cx="3357875" cy="1010027"/>
          </a:xfrm>
          <a:prstGeom prst="rect">
            <a:avLst/>
          </a:prstGeom>
          <a:effectLst>
            <a:outerShdw dist="17961" dir="2700000" algn="ctr" rotWithShape="0">
              <a:schemeClr val="bg2">
                <a:alpha val="74001"/>
              </a:schemeClr>
            </a:outerShdw>
          </a:effectLst>
        </p:spPr>
        <p:txBody>
          <a:bodyPr lIns="104466" tIns="52234" rIns="104466" bIns="52234" anchor="ct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600" i="1" u="none" strike="noStrike" kern="0" normalizeH="0" baseline="0" noProof="0" dirty="0"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rPr>
              <a:t>……</a:t>
            </a:r>
            <a:endParaRPr kumimoji="0" lang="en-US" sz="3600" i="1" u="none" strike="noStrike" kern="0" normalizeH="0" baseline="0" noProof="0" dirty="0" smtClean="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mj-lt"/>
              <a:ea typeface="+mj-ea"/>
              <a:cs typeface="Arial" panose="020B0604020202020204" pitchFamily="34" charset="0"/>
            </a:endParaRPr>
          </a:p>
        </p:txBody>
      </p:sp>
      <p:grpSp>
        <p:nvGrpSpPr>
          <p:cNvPr id="10" name="组合 9"/>
          <p:cNvGrpSpPr/>
          <p:nvPr/>
        </p:nvGrpSpPr>
        <p:grpSpPr>
          <a:xfrm>
            <a:off x="815202" y="4585337"/>
            <a:ext cx="10110074" cy="1431742"/>
            <a:chOff x="611560" y="4585337"/>
            <a:chExt cx="7584531" cy="1431742"/>
          </a:xfrm>
          <a:solidFill>
            <a:schemeClr val="bg2">
              <a:lumMod val="40000"/>
              <a:lumOff val="60000"/>
            </a:schemeClr>
          </a:solidFill>
        </p:grpSpPr>
        <p:sp>
          <p:nvSpPr>
            <p:cNvPr id="9" name="左右箭头标注 8"/>
            <p:cNvSpPr/>
            <p:nvPr/>
          </p:nvSpPr>
          <p:spPr>
            <a:xfrm>
              <a:off x="2543463" y="4585337"/>
              <a:ext cx="3720724" cy="1431742"/>
            </a:xfrm>
            <a:prstGeom prst="leftRightArrowCallout">
              <a:avLst/>
            </a:prstGeom>
            <a:grp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矩形 1"/>
            <p:cNvSpPr/>
            <p:nvPr/>
          </p:nvSpPr>
          <p:spPr>
            <a:xfrm>
              <a:off x="611560" y="4797152"/>
              <a:ext cx="1931903" cy="1008112"/>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UI</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元素</a:t>
              </a:r>
              <a:endPar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矩形 6"/>
            <p:cNvSpPr/>
            <p:nvPr/>
          </p:nvSpPr>
          <p:spPr>
            <a:xfrm>
              <a:off x="6264188" y="4797152"/>
              <a:ext cx="1931903" cy="1008112"/>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数据源</a:t>
              </a:r>
              <a:endPar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椭圆 7"/>
            <p:cNvSpPr/>
            <p:nvPr/>
          </p:nvSpPr>
          <p:spPr>
            <a:xfrm>
              <a:off x="3586463" y="4677015"/>
              <a:ext cx="1658416" cy="1248385"/>
            </a:xfrm>
            <a:prstGeom prst="ellipse">
              <a:avLst/>
            </a:prstGeom>
            <a:solidFill>
              <a:schemeClr val="bg2">
                <a:lumMod val="7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数据绑定</a:t>
              </a:r>
              <a:endParaRPr lang="zh-CN" alt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数据绑定引擎</a:t>
            </a:r>
            <a:endParaRPr lang="zh-CN" altLang="en-US" b="1" dirty="0"/>
          </a:p>
        </p:txBody>
      </p:sp>
      <p:sp>
        <p:nvSpPr>
          <p:cNvPr id="3" name="Text Placeholder 2"/>
          <p:cNvSpPr>
            <a:spLocks noGrp="1"/>
          </p:cNvSpPr>
          <p:nvPr>
            <p:ph type="body" sz="quarter" idx="10"/>
          </p:nvPr>
        </p:nvSpPr>
        <p:spPr/>
        <p:txBody>
          <a:bodyPr/>
          <a:lstStyle/>
          <a:p>
            <a:r>
              <a:rPr lang="zh-CN" altLang="en-US" sz="3200" dirty="0">
                <a:solidFill>
                  <a:schemeClr val="bg1">
                    <a:lumMod val="50000"/>
                    <a:lumOff val="50000"/>
                    <a:alpha val="99000"/>
                  </a:schemeClr>
                </a:solidFill>
                <a:latin typeface="+mn-ea"/>
              </a:rPr>
              <a:t>数据绑定引擎功能</a:t>
            </a:r>
            <a:endParaRPr lang="en-US" altLang="zh-CN" sz="3200" dirty="0">
              <a:solidFill>
                <a:schemeClr val="bg1">
                  <a:lumMod val="50000"/>
                  <a:lumOff val="50000"/>
                  <a:alpha val="99000"/>
                </a:schemeClr>
              </a:solidFill>
              <a:latin typeface="+mn-ea"/>
            </a:endParaRPr>
          </a:p>
          <a:p>
            <a:pPr lvl="1"/>
            <a:r>
              <a:rPr lang="zh-CN" altLang="en-US" dirty="0">
                <a:solidFill>
                  <a:schemeClr val="bg1">
                    <a:lumMod val="50000"/>
                    <a:lumOff val="50000"/>
                    <a:alpha val="99000"/>
                  </a:schemeClr>
                </a:solidFill>
                <a:latin typeface="+mn-ea"/>
              </a:rPr>
              <a:t>实现</a:t>
            </a:r>
            <a:r>
              <a:rPr lang="en-US" altLang="zh-CN" dirty="0">
                <a:solidFill>
                  <a:schemeClr val="bg1">
                    <a:lumMod val="50000"/>
                    <a:lumOff val="50000"/>
                    <a:alpha val="99000"/>
                  </a:schemeClr>
                </a:solidFill>
                <a:latin typeface="+mn-ea"/>
              </a:rPr>
              <a:t>UI</a:t>
            </a:r>
            <a:r>
              <a:rPr lang="zh-CN" altLang="en-US" dirty="0">
                <a:solidFill>
                  <a:schemeClr val="bg1">
                    <a:lumMod val="50000"/>
                    <a:lumOff val="50000"/>
                    <a:alpha val="99000"/>
                  </a:schemeClr>
                </a:solidFill>
                <a:latin typeface="+mn-ea"/>
              </a:rPr>
              <a:t>元素到</a:t>
            </a:r>
            <a:r>
              <a:rPr lang="en-US" altLang="zh-CN" dirty="0">
                <a:solidFill>
                  <a:schemeClr val="bg1">
                    <a:lumMod val="50000"/>
                    <a:lumOff val="50000"/>
                    <a:alpha val="99000"/>
                  </a:schemeClr>
                </a:solidFill>
                <a:latin typeface="+mn-ea"/>
              </a:rPr>
              <a:t>CLR</a:t>
            </a:r>
            <a:r>
              <a:rPr lang="zh-CN" altLang="en-US" dirty="0">
                <a:solidFill>
                  <a:schemeClr val="bg1">
                    <a:lumMod val="50000"/>
                    <a:lumOff val="50000"/>
                    <a:alpha val="99000"/>
                  </a:schemeClr>
                </a:solidFill>
                <a:latin typeface="+mn-ea"/>
              </a:rPr>
              <a:t>源数据对象之间的关联</a:t>
            </a:r>
            <a:endParaRPr lang="en-US" altLang="zh-CN" dirty="0">
              <a:solidFill>
                <a:schemeClr val="bg1">
                  <a:lumMod val="50000"/>
                  <a:lumOff val="50000"/>
                  <a:alpha val="99000"/>
                </a:schemeClr>
              </a:solidFill>
              <a:latin typeface="+mn-ea"/>
            </a:endParaRPr>
          </a:p>
          <a:p>
            <a:pPr lvl="1"/>
            <a:r>
              <a:rPr lang="zh-CN" altLang="zh-CN" dirty="0">
                <a:solidFill>
                  <a:schemeClr val="bg1">
                    <a:lumMod val="50000"/>
                    <a:lumOff val="50000"/>
                    <a:alpha val="99000"/>
                  </a:schemeClr>
                </a:solidFill>
                <a:latin typeface="+mn-ea"/>
              </a:rPr>
              <a:t>创建并维护二者之间的数据通道</a:t>
            </a:r>
            <a:endParaRPr lang="en-US" altLang="zh-CN" dirty="0">
              <a:solidFill>
                <a:schemeClr val="bg1">
                  <a:lumMod val="50000"/>
                  <a:lumOff val="50000"/>
                  <a:alpha val="99000"/>
                </a:schemeClr>
              </a:solidFill>
              <a:latin typeface="+mn-ea"/>
            </a:endParaRPr>
          </a:p>
          <a:p>
            <a:pPr lvl="1"/>
            <a:r>
              <a:rPr lang="zh-CN" altLang="zh-CN" dirty="0">
                <a:solidFill>
                  <a:schemeClr val="bg1">
                    <a:lumMod val="50000"/>
                    <a:lumOff val="50000"/>
                    <a:alpha val="99000"/>
                  </a:schemeClr>
                </a:solidFill>
                <a:latin typeface="+mn-ea"/>
              </a:rPr>
              <a:t>将</a:t>
            </a:r>
            <a:r>
              <a:rPr lang="en-US" altLang="zh-CN" dirty="0">
                <a:solidFill>
                  <a:schemeClr val="bg1">
                    <a:lumMod val="50000"/>
                    <a:lumOff val="50000"/>
                    <a:alpha val="99000"/>
                  </a:schemeClr>
                </a:solidFill>
                <a:latin typeface="+mn-ea"/>
              </a:rPr>
              <a:t>CLR</a:t>
            </a:r>
            <a:r>
              <a:rPr lang="zh-CN" altLang="zh-CN" dirty="0">
                <a:solidFill>
                  <a:schemeClr val="bg1">
                    <a:lumMod val="50000"/>
                    <a:lumOff val="50000"/>
                    <a:alpha val="99000"/>
                  </a:schemeClr>
                </a:solidFill>
                <a:latin typeface="+mn-ea"/>
              </a:rPr>
              <a:t>源数据对象包含的数据反映到</a:t>
            </a:r>
            <a:r>
              <a:rPr lang="en-US" altLang="zh-CN" dirty="0">
                <a:solidFill>
                  <a:schemeClr val="bg1">
                    <a:lumMod val="50000"/>
                    <a:lumOff val="50000"/>
                    <a:alpha val="99000"/>
                  </a:schemeClr>
                </a:solidFill>
                <a:latin typeface="+mn-ea"/>
              </a:rPr>
              <a:t>UI</a:t>
            </a:r>
            <a:r>
              <a:rPr lang="zh-CN" altLang="zh-CN" dirty="0">
                <a:solidFill>
                  <a:schemeClr val="bg1">
                    <a:lumMod val="50000"/>
                    <a:lumOff val="50000"/>
                    <a:alpha val="99000"/>
                  </a:schemeClr>
                </a:solidFill>
                <a:latin typeface="+mn-ea"/>
              </a:rPr>
              <a:t>元素</a:t>
            </a:r>
            <a:endParaRPr lang="en-US" altLang="zh-CN" dirty="0">
              <a:solidFill>
                <a:schemeClr val="bg1">
                  <a:lumMod val="50000"/>
                  <a:lumOff val="50000"/>
                  <a:alpha val="99000"/>
                </a:schemeClr>
              </a:solidFill>
              <a:latin typeface="+mn-ea"/>
            </a:endParaRPr>
          </a:p>
          <a:p>
            <a:pPr lvl="1"/>
            <a:r>
              <a:rPr lang="zh-CN" altLang="zh-CN" dirty="0">
                <a:solidFill>
                  <a:schemeClr val="bg1">
                    <a:lumMod val="50000"/>
                    <a:lumOff val="50000"/>
                    <a:alpha val="99000"/>
                  </a:schemeClr>
                </a:solidFill>
                <a:latin typeface="+mn-ea"/>
              </a:rPr>
              <a:t>将</a:t>
            </a:r>
            <a:r>
              <a:rPr lang="en-US" altLang="zh-CN" dirty="0">
                <a:solidFill>
                  <a:schemeClr val="bg1">
                    <a:lumMod val="50000"/>
                    <a:lumOff val="50000"/>
                    <a:alpha val="99000"/>
                  </a:schemeClr>
                </a:solidFill>
                <a:latin typeface="+mn-ea"/>
              </a:rPr>
              <a:t>UI</a:t>
            </a:r>
            <a:r>
              <a:rPr lang="zh-CN" altLang="zh-CN" dirty="0">
                <a:solidFill>
                  <a:schemeClr val="bg1">
                    <a:lumMod val="50000"/>
                    <a:lumOff val="50000"/>
                    <a:alpha val="99000"/>
                  </a:schemeClr>
                </a:solidFill>
                <a:latin typeface="+mn-ea"/>
              </a:rPr>
              <a:t>中对数据的更改反馈回源数据对象</a:t>
            </a:r>
            <a:endParaRPr lang="en-US" altLang="zh-CN" dirty="0">
              <a:solidFill>
                <a:schemeClr val="bg1">
                  <a:lumMod val="50000"/>
                  <a:lumOff val="50000"/>
                  <a:alpha val="99000"/>
                </a:schemeClr>
              </a:solidFill>
              <a:latin typeface="+mn-ea"/>
            </a:endParaRPr>
          </a:p>
          <a:p>
            <a:r>
              <a:rPr lang="zh-CN" altLang="en-US" sz="3200" dirty="0">
                <a:solidFill>
                  <a:schemeClr val="bg1">
                    <a:lumMod val="50000"/>
                    <a:lumOff val="50000"/>
                    <a:alpha val="99000"/>
                  </a:schemeClr>
                </a:solidFill>
                <a:latin typeface="+mn-ea"/>
              </a:rPr>
              <a:t>绑定引擎基本组成要素</a:t>
            </a:r>
            <a:endParaRPr lang="en-US" altLang="zh-CN" sz="3200" dirty="0">
              <a:solidFill>
                <a:schemeClr val="bg1">
                  <a:lumMod val="50000"/>
                  <a:lumOff val="50000"/>
                  <a:alpha val="99000"/>
                </a:schemeClr>
              </a:solidFill>
              <a:latin typeface="+mn-ea"/>
            </a:endParaRPr>
          </a:p>
          <a:p>
            <a:pPr lvl="1"/>
            <a:r>
              <a:rPr lang="zh-CN" altLang="zh-CN" b="1" dirty="0">
                <a:solidFill>
                  <a:schemeClr val="bg1">
                    <a:lumMod val="50000"/>
                    <a:lumOff val="50000"/>
                    <a:alpha val="99000"/>
                  </a:schemeClr>
                </a:solidFill>
                <a:latin typeface="+mn-ea"/>
              </a:rPr>
              <a:t>绑定源</a:t>
            </a:r>
            <a:r>
              <a:rPr lang="zh-CN" altLang="zh-CN" dirty="0">
                <a:solidFill>
                  <a:schemeClr val="bg1">
                    <a:lumMod val="50000"/>
                    <a:lumOff val="50000"/>
                    <a:alpha val="99000"/>
                  </a:schemeClr>
                </a:solidFill>
                <a:latin typeface="+mn-ea"/>
              </a:rPr>
              <a:t>：即数据的来源，可以是任意的</a:t>
            </a:r>
            <a:r>
              <a:rPr lang="en-US" altLang="zh-CN" dirty="0">
                <a:solidFill>
                  <a:schemeClr val="bg1">
                    <a:lumMod val="50000"/>
                    <a:lumOff val="50000"/>
                    <a:alpha val="99000"/>
                  </a:schemeClr>
                </a:solidFill>
                <a:latin typeface="+mn-ea"/>
              </a:rPr>
              <a:t>CLR</a:t>
            </a:r>
            <a:r>
              <a:rPr lang="zh-CN" altLang="zh-CN" dirty="0">
                <a:solidFill>
                  <a:schemeClr val="bg1">
                    <a:lumMod val="50000"/>
                    <a:lumOff val="50000"/>
                    <a:alpha val="99000"/>
                  </a:schemeClr>
                </a:solidFill>
                <a:latin typeface="+mn-ea"/>
              </a:rPr>
              <a:t>对象。实际通常需要的是该对象的某一个特定属性</a:t>
            </a:r>
            <a:endParaRPr lang="zh-CN" altLang="zh-CN" dirty="0">
              <a:solidFill>
                <a:schemeClr val="bg1">
                  <a:lumMod val="50000"/>
                  <a:lumOff val="50000"/>
                  <a:alpha val="99000"/>
                </a:schemeClr>
              </a:solidFill>
              <a:latin typeface="+mn-ea"/>
            </a:endParaRPr>
          </a:p>
          <a:p>
            <a:pPr lvl="1"/>
            <a:r>
              <a:rPr lang="zh-CN" altLang="zh-CN" b="1" dirty="0">
                <a:solidFill>
                  <a:schemeClr val="bg1">
                    <a:lumMod val="50000"/>
                    <a:lumOff val="50000"/>
                    <a:alpha val="99000"/>
                  </a:schemeClr>
                </a:solidFill>
                <a:latin typeface="+mn-ea"/>
              </a:rPr>
              <a:t>绑定目标</a:t>
            </a:r>
            <a:r>
              <a:rPr lang="zh-CN" altLang="zh-CN" dirty="0">
                <a:solidFill>
                  <a:schemeClr val="bg1">
                    <a:lumMod val="50000"/>
                    <a:lumOff val="50000"/>
                    <a:alpha val="99000"/>
                  </a:schemeClr>
                </a:solidFill>
                <a:latin typeface="+mn-ea"/>
              </a:rPr>
              <a:t>：显示数据的</a:t>
            </a:r>
            <a:r>
              <a:rPr lang="en-US" altLang="zh-CN" dirty="0">
                <a:solidFill>
                  <a:schemeClr val="bg1">
                    <a:lumMod val="50000"/>
                    <a:lumOff val="50000"/>
                    <a:alpha val="99000"/>
                  </a:schemeClr>
                </a:solidFill>
                <a:latin typeface="+mn-ea"/>
              </a:rPr>
              <a:t>UI</a:t>
            </a:r>
            <a:r>
              <a:rPr lang="zh-CN" altLang="zh-CN" dirty="0">
                <a:solidFill>
                  <a:schemeClr val="bg1">
                    <a:lumMod val="50000"/>
                    <a:lumOff val="50000"/>
                    <a:alpha val="99000"/>
                  </a:schemeClr>
                </a:solidFill>
                <a:latin typeface="+mn-ea"/>
              </a:rPr>
              <a:t>元素，可以是任何</a:t>
            </a:r>
            <a:r>
              <a:rPr lang="en-US" altLang="zh-CN" dirty="0" err="1">
                <a:solidFill>
                  <a:schemeClr val="bg1">
                    <a:lumMod val="50000"/>
                    <a:lumOff val="50000"/>
                    <a:alpha val="99000"/>
                  </a:schemeClr>
                </a:solidFill>
                <a:latin typeface="+mn-ea"/>
              </a:rPr>
              <a:t>FrameworkElement</a:t>
            </a:r>
            <a:r>
              <a:rPr lang="zh-CN" altLang="zh-CN" dirty="0">
                <a:solidFill>
                  <a:schemeClr val="bg1">
                    <a:lumMod val="50000"/>
                    <a:lumOff val="50000"/>
                    <a:alpha val="99000"/>
                  </a:schemeClr>
                </a:solidFill>
                <a:latin typeface="+mn-ea"/>
              </a:rPr>
              <a:t>类型的对象。实际绑定到的也是该对象的某一个特定属性</a:t>
            </a:r>
            <a:endParaRPr lang="zh-CN" altLang="zh-CN" dirty="0">
              <a:solidFill>
                <a:schemeClr val="bg1">
                  <a:lumMod val="50000"/>
                  <a:lumOff val="50000"/>
                  <a:alpha val="99000"/>
                </a:schemeClr>
              </a:solidFill>
              <a:latin typeface="+mn-ea"/>
            </a:endParaRPr>
          </a:p>
          <a:p>
            <a:pPr lvl="1"/>
            <a:r>
              <a:rPr lang="zh-CN" altLang="zh-CN" b="1" dirty="0">
                <a:solidFill>
                  <a:schemeClr val="bg1">
                    <a:lumMod val="50000"/>
                    <a:lumOff val="50000"/>
                    <a:alpha val="99000"/>
                  </a:schemeClr>
                </a:solidFill>
                <a:latin typeface="+mn-ea"/>
              </a:rPr>
              <a:t>绑定模式</a:t>
            </a:r>
            <a:r>
              <a:rPr lang="zh-CN" altLang="zh-CN" dirty="0">
                <a:solidFill>
                  <a:schemeClr val="bg1">
                    <a:lumMod val="50000"/>
                    <a:lumOff val="50000"/>
                    <a:alpha val="99000"/>
                  </a:schemeClr>
                </a:solidFill>
                <a:latin typeface="+mn-ea"/>
              </a:rPr>
              <a:t>：主要决定数据流的方向，可以是单向或双向</a:t>
            </a:r>
            <a:endParaRPr lang="zh-CN" altLang="zh-CN" dirty="0">
              <a:solidFill>
                <a:schemeClr val="bg1">
                  <a:lumMod val="50000"/>
                  <a:lumOff val="50000"/>
                  <a:alpha val="99000"/>
                </a:schemeClr>
              </a:solidFill>
              <a:latin typeface="+mn-ea"/>
            </a:endParaRPr>
          </a:p>
          <a:p>
            <a:pPr lvl="1"/>
            <a:r>
              <a:rPr lang="zh-CN" altLang="zh-CN" b="1" dirty="0">
                <a:solidFill>
                  <a:schemeClr val="bg1">
                    <a:lumMod val="50000"/>
                    <a:lumOff val="50000"/>
                    <a:alpha val="99000"/>
                  </a:schemeClr>
                </a:solidFill>
                <a:latin typeface="+mn-ea"/>
              </a:rPr>
              <a:t>值转换器</a:t>
            </a:r>
            <a:r>
              <a:rPr lang="zh-CN" altLang="zh-CN" dirty="0">
                <a:solidFill>
                  <a:schemeClr val="bg1">
                    <a:lumMod val="50000"/>
                    <a:lumOff val="50000"/>
                    <a:alpha val="99000"/>
                  </a:schemeClr>
                </a:solidFill>
                <a:latin typeface="+mn-ea"/>
              </a:rPr>
              <a:t>：需要时用以进行数据类型或格式的转换</a:t>
            </a:r>
            <a:endParaRPr lang="en-US" altLang="zh-CN" dirty="0">
              <a:solidFill>
                <a:schemeClr val="bg1">
                  <a:lumMod val="50000"/>
                  <a:lumOff val="50000"/>
                  <a:alpha val="99000"/>
                </a:schemeClr>
              </a:solidFill>
              <a:latin typeface="+mn-ea"/>
            </a:endParaRPr>
          </a:p>
          <a:p>
            <a:pPr marL="0" indent="0">
              <a:buNone/>
            </a:pPr>
            <a:endParaRPr lang="zh-CN" altLang="en-US" dirty="0">
              <a:solidFill>
                <a:schemeClr val="bg1">
                  <a:lumMod val="50000"/>
                  <a:lumOff val="50000"/>
                  <a:alpha val="99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数据绑定引擎</a:t>
            </a:r>
            <a:endParaRPr lang="zh-CN" altLang="en-US" b="1" dirty="0"/>
          </a:p>
        </p:txBody>
      </p:sp>
      <p:pic>
        <p:nvPicPr>
          <p:cNvPr id="4" name="Picture 2" descr="F:\WindowsPhone\书稿\图片\Chapter11\图11-1  Silverlight数据绑定引擎.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416247" y="1982610"/>
            <a:ext cx="6605833" cy="2779107"/>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t>Binding</a:t>
            </a:r>
            <a:r>
              <a:rPr lang="zh-CN" altLang="en-US" b="1" dirty="0"/>
              <a:t>对象</a:t>
            </a:r>
            <a:endParaRPr lang="zh-CN" altLang="en-US" b="1" dirty="0"/>
          </a:p>
        </p:txBody>
      </p:sp>
      <p:sp>
        <p:nvSpPr>
          <p:cNvPr id="4" name="内容占位符 2"/>
          <p:cNvSpPr txBox="1"/>
          <p:nvPr/>
        </p:nvSpPr>
        <p:spPr>
          <a:xfrm>
            <a:off x="623230" y="1415065"/>
            <a:ext cx="10797533" cy="2769989"/>
          </a:xfrm>
          <a:prstGeom prst="rect">
            <a:avLst/>
          </a:prstGeom>
        </p:spPr>
        <p:txBody>
          <a:bodyPr vert="horz" wrap="square" lIns="0" tIns="0" rIns="0" bIns="0" rtlCol="0">
            <a:spAutoFit/>
          </a:bodyPr>
          <a:lstStyle>
            <a:lvl1pPr marL="347980" indent="-347980">
              <a:lnSpc>
                <a:spcPct val="90000"/>
              </a:lnSpc>
              <a:spcBef>
                <a:spcPct val="20000"/>
              </a:spcBef>
              <a:buClr>
                <a:schemeClr val="accent1"/>
              </a:buClr>
              <a:buSzPct val="100000"/>
              <a:buFont typeface="Wingdings" panose="05000000000000000000" pitchFamily="2" charset="2"/>
              <a:buChar char="§"/>
              <a:defRPr sz="2400" spc="-150">
                <a:gradFill>
                  <a:gsLst>
                    <a:gs pos="0">
                      <a:srgbClr val="737373"/>
                    </a:gs>
                    <a:gs pos="86000">
                      <a:srgbClr val="737373"/>
                    </a:gs>
                  </a:gsLst>
                  <a:lin ang="5400000" scaled="0"/>
                </a:gradFill>
                <a:latin typeface="+mn-ea"/>
              </a:defRPr>
            </a:lvl1pPr>
            <a:lvl2pPr marL="744855" lvl="1" indent="-284480">
              <a:lnSpc>
                <a:spcPct val="90000"/>
              </a:lnSpc>
              <a:spcBef>
                <a:spcPct val="20000"/>
              </a:spcBef>
              <a:buClr>
                <a:schemeClr val="tx2"/>
              </a:buClr>
              <a:buSzPct val="100000"/>
              <a:buFont typeface="Wingdings" panose="05000000000000000000" pitchFamily="2" charset="2"/>
              <a:buChar char="§"/>
              <a:defRPr sz="2400" spc="-150">
                <a:gradFill>
                  <a:gsLst>
                    <a:gs pos="0">
                      <a:srgbClr val="737373"/>
                    </a:gs>
                    <a:gs pos="86000">
                      <a:srgbClr val="737373"/>
                    </a:gs>
                  </a:gsLst>
                  <a:lin ang="5400000" scaled="0"/>
                </a:gradFill>
                <a:latin typeface="+mn-ea"/>
              </a:defRPr>
            </a:lvl2pPr>
            <a:lvl3pPr marL="1143000" indent="-287655">
              <a:lnSpc>
                <a:spcPct val="90000"/>
              </a:lnSpc>
              <a:spcBef>
                <a:spcPct val="20000"/>
              </a:spcBef>
              <a:buClr>
                <a:schemeClr val="tx2"/>
              </a:buClr>
              <a:buSzPct val="100000"/>
              <a:buFont typeface="Wingdings" panose="05000000000000000000" pitchFamily="2" charset="2"/>
              <a:buChar char="§"/>
              <a:defRPr sz="3200" spc="-150">
                <a:gradFill>
                  <a:gsLst>
                    <a:gs pos="0">
                      <a:srgbClr val="737373"/>
                    </a:gs>
                    <a:gs pos="86000">
                      <a:srgbClr val="737373"/>
                    </a:gs>
                  </a:gsLst>
                  <a:lin ang="5400000" scaled="0"/>
                </a:gradFill>
                <a:latin typeface="Segoe Light" pitchFamily="34" charset="0"/>
              </a:defRPr>
            </a:lvl3pPr>
            <a:lvl4pPr marL="1490980" indent="-231775">
              <a:lnSpc>
                <a:spcPct val="90000"/>
              </a:lnSpc>
              <a:spcBef>
                <a:spcPct val="20000"/>
              </a:spcBef>
              <a:buClr>
                <a:schemeClr val="tx2"/>
              </a:buClr>
              <a:buSzPct val="100000"/>
              <a:buFont typeface="Wingdings" panose="05000000000000000000" pitchFamily="2" charset="2"/>
              <a:buChar char="§"/>
              <a:defRPr sz="3200" spc="-150">
                <a:gradFill>
                  <a:gsLst>
                    <a:gs pos="0">
                      <a:srgbClr val="737373"/>
                    </a:gs>
                    <a:gs pos="86000">
                      <a:srgbClr val="737373"/>
                    </a:gs>
                  </a:gsLst>
                  <a:lin ang="5400000" scaled="0"/>
                </a:gradFill>
                <a:latin typeface="Segoe Light" pitchFamily="34" charset="0"/>
              </a:defRPr>
            </a:lvl4pPr>
            <a:lvl5pPr marL="1828800" indent="-224155">
              <a:lnSpc>
                <a:spcPct val="90000"/>
              </a:lnSpc>
              <a:spcBef>
                <a:spcPct val="20000"/>
              </a:spcBef>
              <a:buClr>
                <a:schemeClr val="tx2"/>
              </a:buClr>
              <a:buSzPct val="100000"/>
              <a:buFont typeface="Wingdings" panose="05000000000000000000" pitchFamily="2" charset="2"/>
              <a:buChar char="§"/>
              <a:defRPr sz="3200" spc="-150">
                <a:gradFill>
                  <a:gsLst>
                    <a:gs pos="0">
                      <a:srgbClr val="737373"/>
                    </a:gs>
                    <a:gs pos="86000">
                      <a:srgbClr val="737373"/>
                    </a:gs>
                  </a:gsLst>
                  <a:lin ang="5400000" scaled="0"/>
                </a:gradFill>
                <a:latin typeface="Segoe Light"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buClrTx/>
            </a:pPr>
            <a:r>
              <a:rPr lang="zh-CN" altLang="zh-CN" dirty="0"/>
              <a:t>命名空间</a:t>
            </a:r>
            <a:r>
              <a:rPr lang="zh-CN" altLang="en-US" dirty="0"/>
              <a:t>：</a:t>
            </a:r>
            <a:r>
              <a:rPr lang="en-US" altLang="zh-CN" dirty="0" err="1"/>
              <a:t>System.Windows.Data</a:t>
            </a:r>
            <a:endParaRPr lang="en-US" altLang="zh-CN" dirty="0"/>
          </a:p>
          <a:p>
            <a:pPr>
              <a:buClrTx/>
            </a:pPr>
            <a:r>
              <a:rPr lang="zh-CN" altLang="en-US" dirty="0"/>
              <a:t>重要属性</a:t>
            </a:r>
            <a:endParaRPr lang="en-US" altLang="zh-CN" dirty="0"/>
          </a:p>
          <a:p>
            <a:pPr lvl="1">
              <a:buClrTx/>
            </a:pPr>
            <a:r>
              <a:rPr lang="en-US" altLang="zh-CN" dirty="0"/>
              <a:t>Source (</a:t>
            </a:r>
            <a:r>
              <a:rPr lang="en-US" altLang="zh-CN" dirty="0" err="1" smtClean="0"/>
              <a:t>ElementName</a:t>
            </a:r>
            <a:r>
              <a:rPr lang="en-US" altLang="zh-CN" dirty="0" smtClean="0"/>
              <a:t> / </a:t>
            </a:r>
            <a:r>
              <a:rPr lang="en-US" altLang="zh-CN" dirty="0" err="1" smtClean="0"/>
              <a:t>RelativeSource</a:t>
            </a:r>
            <a:r>
              <a:rPr lang="en-US" altLang="zh-CN" dirty="0"/>
              <a:t>)</a:t>
            </a:r>
            <a:endParaRPr lang="en-US" altLang="zh-CN" dirty="0"/>
          </a:p>
          <a:p>
            <a:pPr lvl="1">
              <a:buClrTx/>
            </a:pPr>
            <a:r>
              <a:rPr lang="en-US" altLang="zh-CN" dirty="0"/>
              <a:t>Path</a:t>
            </a:r>
            <a:endParaRPr lang="en-US" altLang="zh-CN" dirty="0"/>
          </a:p>
          <a:p>
            <a:pPr lvl="1">
              <a:buClrTx/>
            </a:pPr>
            <a:r>
              <a:rPr lang="en-US" altLang="zh-CN" dirty="0"/>
              <a:t>Mode</a:t>
            </a:r>
            <a:endParaRPr lang="en-US" altLang="zh-CN" dirty="0"/>
          </a:p>
          <a:p>
            <a:pPr lvl="1">
              <a:buClrTx/>
            </a:pPr>
            <a:r>
              <a:rPr lang="en-US" altLang="zh-CN" dirty="0"/>
              <a:t>Converter</a:t>
            </a:r>
            <a:endParaRPr lang="en-US" altLang="zh-CN" dirty="0"/>
          </a:p>
          <a:p>
            <a:pPr lvl="1"/>
            <a:endParaRPr lang="zh-CN" altLang="zh-CN" dirty="0"/>
          </a:p>
        </p:txBody>
      </p:sp>
      <p:grpSp>
        <p:nvGrpSpPr>
          <p:cNvPr id="5" name="组合 7"/>
          <p:cNvGrpSpPr/>
          <p:nvPr/>
        </p:nvGrpSpPr>
        <p:grpSpPr>
          <a:xfrm>
            <a:off x="1838093" y="2499478"/>
            <a:ext cx="8044650" cy="3727149"/>
            <a:chOff x="1547664" y="2204864"/>
            <a:chExt cx="6723947" cy="4152589"/>
          </a:xfrm>
        </p:grpSpPr>
        <p:pic>
          <p:nvPicPr>
            <p:cNvPr id="6" name="Picture 2" descr="F:\WindowsPhone\书稿\图片\Chapter11\图11-1  Silverlight数据绑定引擎.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346305" y="3595379"/>
              <a:ext cx="4925306" cy="276207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 name="曲线连接符 10"/>
            <p:cNvCxnSpPr/>
            <p:nvPr/>
          </p:nvCxnSpPr>
          <p:spPr>
            <a:xfrm>
              <a:off x="5580112" y="2204864"/>
              <a:ext cx="2160240" cy="1584176"/>
            </a:xfrm>
            <a:prstGeom prst="curvedConnector3">
              <a:avLst>
                <a:gd name="adj1" fmla="val 9991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曲线连接符 11"/>
            <p:cNvCxnSpPr/>
            <p:nvPr/>
          </p:nvCxnSpPr>
          <p:spPr>
            <a:xfrm>
              <a:off x="1835696" y="2636912"/>
              <a:ext cx="5760640" cy="1584176"/>
            </a:xfrm>
            <a:prstGeom prst="curvedConnector3">
              <a:avLst>
                <a:gd name="adj1" fmla="val 99989"/>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曲线连接符 12"/>
            <p:cNvCxnSpPr/>
            <p:nvPr/>
          </p:nvCxnSpPr>
          <p:spPr>
            <a:xfrm>
              <a:off x="1547664" y="3429000"/>
              <a:ext cx="3384376" cy="2376264"/>
            </a:xfrm>
            <a:prstGeom prst="curvedConnector3">
              <a:avLst>
                <a:gd name="adj1" fmla="val -403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曲线连接符 13"/>
            <p:cNvCxnSpPr/>
            <p:nvPr/>
          </p:nvCxnSpPr>
          <p:spPr>
            <a:xfrm>
              <a:off x="1979712" y="2961243"/>
              <a:ext cx="3024336" cy="1475869"/>
            </a:xfrm>
            <a:prstGeom prst="curvedConnector3">
              <a:avLst>
                <a:gd name="adj1" fmla="val 100542"/>
              </a:avLst>
            </a:prstGeom>
            <a:ln>
              <a:tailEnd type="arrow"/>
            </a:ln>
          </p:spPr>
          <p:style>
            <a:lnRef idx="2">
              <a:schemeClr val="accent6"/>
            </a:lnRef>
            <a:fillRef idx="0">
              <a:schemeClr val="accent6"/>
            </a:fillRef>
            <a:effectRef idx="1">
              <a:schemeClr val="accent6"/>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err="1"/>
              <a:t>DataContext</a:t>
            </a:r>
            <a:endParaRPr lang="zh-CN" altLang="en-US" b="1" dirty="0"/>
          </a:p>
        </p:txBody>
      </p:sp>
      <p:sp>
        <p:nvSpPr>
          <p:cNvPr id="4" name="Text Placeholder 2"/>
          <p:cNvSpPr>
            <a:spLocks noGrp="1"/>
          </p:cNvSpPr>
          <p:nvPr>
            <p:ph type="body" sz="quarter" idx="10"/>
          </p:nvPr>
        </p:nvSpPr>
        <p:spPr>
          <a:xfrm>
            <a:off x="524564" y="1579039"/>
            <a:ext cx="11213440" cy="4301256"/>
          </a:xfrm>
        </p:spPr>
        <p:txBody>
          <a:bodyPr/>
          <a:lstStyle/>
          <a:p>
            <a:r>
              <a:rPr lang="en-US" altLang="zh-CN" sz="2400" dirty="0" err="1">
                <a:solidFill>
                  <a:schemeClr val="bg1">
                    <a:lumMod val="50000"/>
                    <a:lumOff val="50000"/>
                    <a:alpha val="99000"/>
                  </a:schemeClr>
                </a:solidFill>
                <a:latin typeface="+mn-ea"/>
              </a:rPr>
              <a:t>DataContext</a:t>
            </a:r>
            <a:r>
              <a:rPr lang="zh-CN" altLang="en-US" sz="2400" dirty="0">
                <a:solidFill>
                  <a:schemeClr val="bg1">
                    <a:lumMod val="50000"/>
                    <a:lumOff val="50000"/>
                    <a:alpha val="99000"/>
                  </a:schemeClr>
                </a:solidFill>
                <a:latin typeface="+mn-ea"/>
              </a:rPr>
              <a:t>：数据</a:t>
            </a:r>
            <a:r>
              <a:rPr lang="zh-CN" altLang="en-US" sz="2400" dirty="0" smtClean="0">
                <a:solidFill>
                  <a:schemeClr val="bg1">
                    <a:lumMod val="50000"/>
                    <a:lumOff val="50000"/>
                    <a:alpha val="99000"/>
                  </a:schemeClr>
                </a:solidFill>
                <a:latin typeface="+mn-ea"/>
              </a:rPr>
              <a:t>上下文</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所有</a:t>
            </a:r>
            <a:r>
              <a:rPr lang="en-US" altLang="zh-CN" sz="2400" dirty="0">
                <a:solidFill>
                  <a:schemeClr val="bg1">
                    <a:lumMod val="50000"/>
                    <a:lumOff val="50000"/>
                    <a:alpha val="99000"/>
                  </a:schemeClr>
                </a:solidFill>
                <a:latin typeface="+mn-ea"/>
              </a:rPr>
              <a:t>UI</a:t>
            </a:r>
            <a:r>
              <a:rPr lang="zh-CN" altLang="en-US" sz="2400" dirty="0">
                <a:solidFill>
                  <a:schemeClr val="bg1">
                    <a:lumMod val="50000"/>
                    <a:lumOff val="50000"/>
                    <a:alpha val="99000"/>
                  </a:schemeClr>
                </a:solidFill>
                <a:latin typeface="+mn-ea"/>
              </a:rPr>
              <a:t>元素都有一个</a:t>
            </a:r>
            <a:r>
              <a:rPr lang="en-US" altLang="zh-CN" sz="2400" dirty="0" err="1">
                <a:solidFill>
                  <a:schemeClr val="bg1">
                    <a:lumMod val="50000"/>
                    <a:lumOff val="50000"/>
                    <a:alpha val="99000"/>
                  </a:schemeClr>
                </a:solidFill>
                <a:latin typeface="+mn-ea"/>
              </a:rPr>
              <a:t>DataContext</a:t>
            </a:r>
            <a:r>
              <a:rPr lang="zh-CN" altLang="en-US" sz="2400" dirty="0" smtClean="0">
                <a:solidFill>
                  <a:schemeClr val="bg1">
                    <a:lumMod val="50000"/>
                    <a:lumOff val="50000"/>
                    <a:alpha val="99000"/>
                  </a:schemeClr>
                </a:solidFill>
                <a:latin typeface="+mn-ea"/>
              </a:rPr>
              <a:t>属性</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一旦为一个</a:t>
            </a:r>
            <a:r>
              <a:rPr lang="en-US" altLang="zh-CN" sz="2400" dirty="0">
                <a:solidFill>
                  <a:schemeClr val="bg1">
                    <a:lumMod val="50000"/>
                    <a:lumOff val="50000"/>
                    <a:alpha val="99000"/>
                  </a:schemeClr>
                </a:solidFill>
                <a:latin typeface="+mn-ea"/>
              </a:rPr>
              <a:t>UI</a:t>
            </a:r>
            <a:r>
              <a:rPr lang="zh-CN" altLang="en-US" sz="2400" dirty="0">
                <a:solidFill>
                  <a:schemeClr val="bg1">
                    <a:lumMod val="50000"/>
                    <a:lumOff val="50000"/>
                    <a:alpha val="99000"/>
                  </a:schemeClr>
                </a:solidFill>
                <a:latin typeface="+mn-ea"/>
              </a:rPr>
              <a:t>元素指定了数据上下文，则其所有子元素都将共享该数据</a:t>
            </a:r>
            <a:r>
              <a:rPr lang="zh-CN" altLang="en-US" sz="2400" dirty="0" smtClean="0">
                <a:solidFill>
                  <a:schemeClr val="bg1">
                    <a:lumMod val="50000"/>
                    <a:lumOff val="50000"/>
                    <a:alpha val="99000"/>
                  </a:schemeClr>
                </a:solidFill>
                <a:latin typeface="+mn-ea"/>
              </a:rPr>
              <a:t>上下文</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与其子元素关联的所有数据绑定在没有另行指定</a:t>
            </a:r>
            <a:r>
              <a:rPr lang="en-US" altLang="zh-CN" sz="2400" dirty="0" err="1">
                <a:solidFill>
                  <a:schemeClr val="bg1">
                    <a:lumMod val="50000"/>
                    <a:lumOff val="50000"/>
                    <a:alpha val="99000"/>
                  </a:schemeClr>
                </a:solidFill>
                <a:latin typeface="+mn-ea"/>
              </a:rPr>
              <a:t>Souce</a:t>
            </a:r>
            <a:r>
              <a:rPr lang="zh-CN" altLang="en-US" sz="2400" dirty="0">
                <a:solidFill>
                  <a:schemeClr val="bg1">
                    <a:lumMod val="50000"/>
                    <a:lumOff val="50000"/>
                    <a:alpha val="99000"/>
                  </a:schemeClr>
                </a:solidFill>
                <a:latin typeface="+mn-ea"/>
              </a:rPr>
              <a:t>和</a:t>
            </a:r>
            <a:r>
              <a:rPr lang="en-US" altLang="zh-CN" sz="2400" dirty="0" err="1">
                <a:solidFill>
                  <a:schemeClr val="bg1">
                    <a:lumMod val="50000"/>
                    <a:lumOff val="50000"/>
                    <a:alpha val="99000"/>
                  </a:schemeClr>
                </a:solidFill>
                <a:latin typeface="+mn-ea"/>
              </a:rPr>
              <a:t>DataContext</a:t>
            </a:r>
            <a:r>
              <a:rPr lang="zh-CN" altLang="en-US" sz="2400" dirty="0">
                <a:solidFill>
                  <a:schemeClr val="bg1">
                    <a:lumMod val="50000"/>
                    <a:lumOff val="50000"/>
                    <a:alpha val="99000"/>
                  </a:schemeClr>
                </a:solidFill>
                <a:latin typeface="+mn-ea"/>
              </a:rPr>
              <a:t>的情况下，都将默认使用当前数据上下文作为绑定</a:t>
            </a:r>
            <a:r>
              <a:rPr lang="zh-CN" altLang="en-US" sz="2400" dirty="0" smtClean="0">
                <a:solidFill>
                  <a:schemeClr val="bg1">
                    <a:lumMod val="50000"/>
                    <a:lumOff val="50000"/>
                    <a:alpha val="99000"/>
                  </a:schemeClr>
                </a:solidFill>
                <a:latin typeface="+mn-ea"/>
              </a:rPr>
              <a:t>源</a:t>
            </a:r>
            <a:endParaRPr lang="zh-CN" altLang="en-US" sz="24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t>Converter</a:t>
            </a:r>
            <a:endParaRPr lang="zh-CN" altLang="en-US" b="1" dirty="0"/>
          </a:p>
        </p:txBody>
      </p:sp>
      <p:sp>
        <p:nvSpPr>
          <p:cNvPr id="5" name="Text Placeholder 2"/>
          <p:cNvSpPr>
            <a:spLocks noGrp="1"/>
          </p:cNvSpPr>
          <p:nvPr>
            <p:ph type="body" sz="quarter" idx="10"/>
          </p:nvPr>
        </p:nvSpPr>
        <p:spPr>
          <a:xfrm>
            <a:off x="524564" y="1649709"/>
            <a:ext cx="11213440" cy="4146515"/>
          </a:xfrm>
        </p:spPr>
        <p:txBody>
          <a:bodyPr/>
          <a:lstStyle/>
          <a:p>
            <a:r>
              <a:rPr lang="en-US" altLang="zh-CN" sz="2400" dirty="0" smtClean="0">
                <a:solidFill>
                  <a:schemeClr val="bg1">
                    <a:lumMod val="50000"/>
                    <a:lumOff val="50000"/>
                    <a:alpha val="99000"/>
                  </a:schemeClr>
                </a:solidFill>
                <a:latin typeface="+mn-ea"/>
              </a:rPr>
              <a:t>Converter</a:t>
            </a:r>
            <a:r>
              <a:rPr lang="zh-CN" altLang="en-US" sz="2400" dirty="0">
                <a:solidFill>
                  <a:schemeClr val="bg1">
                    <a:lumMod val="50000"/>
                    <a:lumOff val="50000"/>
                    <a:alpha val="99000"/>
                  </a:schemeClr>
                </a:solidFill>
                <a:latin typeface="+mn-ea"/>
              </a:rPr>
              <a:t>：数值</a:t>
            </a:r>
            <a:r>
              <a:rPr lang="zh-CN" altLang="en-US" sz="2400" dirty="0" smtClean="0">
                <a:solidFill>
                  <a:schemeClr val="bg1">
                    <a:lumMod val="50000"/>
                    <a:lumOff val="50000"/>
                    <a:alpha val="99000"/>
                  </a:schemeClr>
                </a:solidFill>
                <a:latin typeface="+mn-ea"/>
              </a:rPr>
              <a:t>转换器</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实现绑定源属性与目标属性间的数据类型适</a:t>
            </a:r>
            <a:r>
              <a:rPr lang="zh-CN" altLang="en-US" sz="2400" dirty="0" smtClean="0">
                <a:solidFill>
                  <a:schemeClr val="bg1">
                    <a:lumMod val="50000"/>
                    <a:lumOff val="50000"/>
                    <a:alpha val="99000"/>
                  </a:schemeClr>
                </a:solidFill>
                <a:latin typeface="+mn-ea"/>
              </a:rPr>
              <a:t>配</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一般用于实现简单的类型转换、格式</a:t>
            </a:r>
            <a:r>
              <a:rPr lang="zh-CN" altLang="en-US" sz="2400" dirty="0" smtClean="0">
                <a:solidFill>
                  <a:schemeClr val="bg1">
                    <a:lumMod val="50000"/>
                    <a:lumOff val="50000"/>
                    <a:alpha val="99000"/>
                  </a:schemeClr>
                </a:solidFill>
                <a:latin typeface="+mn-ea"/>
              </a:rPr>
              <a:t>转换</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zh-CN" altLang="en-US" sz="2400" dirty="0">
                <a:solidFill>
                  <a:schemeClr val="bg1">
                    <a:lumMod val="50000"/>
                    <a:lumOff val="50000"/>
                    <a:alpha val="99000"/>
                  </a:schemeClr>
                </a:solidFill>
                <a:latin typeface="+mn-ea"/>
              </a:rPr>
              <a:t>也可以实现一些复杂的逻辑转换（但是这并不推荐</a:t>
            </a:r>
            <a:r>
              <a:rPr lang="zh-CN" altLang="en-US" sz="2400" dirty="0" smtClean="0">
                <a:solidFill>
                  <a:schemeClr val="bg1">
                    <a:lumMod val="50000"/>
                    <a:lumOff val="50000"/>
                    <a:alpha val="99000"/>
                  </a:schemeClr>
                </a:solidFill>
                <a:latin typeface="+mn-ea"/>
              </a:rPr>
              <a:t>）</a:t>
            </a:r>
            <a:endParaRPr lang="en-US" altLang="zh-CN" sz="2400" dirty="0" smtClean="0">
              <a:solidFill>
                <a:schemeClr val="bg1">
                  <a:lumMod val="50000"/>
                  <a:lumOff val="50000"/>
                  <a:alpha val="99000"/>
                </a:schemeClr>
              </a:solidFill>
              <a:latin typeface="+mn-ea"/>
            </a:endParaRPr>
          </a:p>
          <a:p>
            <a:endParaRPr lang="zh-CN" altLang="en-US" sz="2400" dirty="0">
              <a:solidFill>
                <a:schemeClr val="bg1">
                  <a:lumMod val="50000"/>
                  <a:lumOff val="50000"/>
                  <a:alpha val="99000"/>
                </a:schemeClr>
              </a:solidFill>
              <a:latin typeface="+mn-ea"/>
            </a:endParaRPr>
          </a:p>
          <a:p>
            <a:r>
              <a:rPr lang="en-US" altLang="zh-CN" sz="2400" dirty="0">
                <a:solidFill>
                  <a:schemeClr val="bg1">
                    <a:lumMod val="50000"/>
                    <a:lumOff val="50000"/>
                    <a:alpha val="99000"/>
                  </a:schemeClr>
                </a:solidFill>
                <a:latin typeface="+mn-ea"/>
              </a:rPr>
              <a:t>Converter</a:t>
            </a:r>
            <a:r>
              <a:rPr lang="zh-CN" altLang="en-US" sz="2400" dirty="0">
                <a:solidFill>
                  <a:schemeClr val="bg1">
                    <a:lumMod val="50000"/>
                    <a:lumOff val="50000"/>
                    <a:alpha val="99000"/>
                  </a:schemeClr>
                </a:solidFill>
                <a:latin typeface="+mn-ea"/>
              </a:rPr>
              <a:t>的类型为一个实现</a:t>
            </a:r>
            <a:r>
              <a:rPr lang="en-US" altLang="zh-CN" sz="2400" dirty="0" err="1">
                <a:solidFill>
                  <a:schemeClr val="bg1">
                    <a:lumMod val="50000"/>
                    <a:lumOff val="50000"/>
                    <a:alpha val="99000"/>
                  </a:schemeClr>
                </a:solidFill>
                <a:latin typeface="+mn-ea"/>
              </a:rPr>
              <a:t>IValueConverter</a:t>
            </a:r>
            <a:r>
              <a:rPr lang="zh-CN" altLang="en-US" sz="2400" dirty="0">
                <a:solidFill>
                  <a:schemeClr val="bg1">
                    <a:lumMod val="50000"/>
                    <a:lumOff val="50000"/>
                    <a:alpha val="99000"/>
                  </a:schemeClr>
                </a:solidFill>
                <a:latin typeface="+mn-ea"/>
              </a:rPr>
              <a:t>接口的类</a:t>
            </a:r>
            <a:endParaRPr lang="zh-CN" altLang="en-US" sz="24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自定义 1">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45720" tIns="45720" rIns="45720" bIns="45720" numCol="1" spcCol="0" rtlCol="0" fromWordArt="0" anchor="ctr" anchorCtr="0" forceAA="0" compatLnSpc="1">
        <a:noAutofit/>
      </a:bodyPr>
      <a:lstStyle>
        <a:defPPr algn="ctr" defTabSz="913765" fontAlgn="base">
          <a:spcBef>
            <a:spcPct val="0"/>
          </a:spcBef>
          <a:spcAft>
            <a:spcPct val="0"/>
          </a:spcAft>
          <a:defRPr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Metro_TT_Blue_16x9_02-12</Template>
  <TotalTime>0</TotalTime>
  <Words>3363</Words>
  <Application>WPS 演示</Application>
  <PresentationFormat>自定义</PresentationFormat>
  <Paragraphs>201</Paragraphs>
  <Slides>19</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Segoe UI</vt:lpstr>
      <vt:lpstr>Consolas</vt:lpstr>
      <vt:lpstr>Segoe Light</vt:lpstr>
      <vt:lpstr>Segoe UI Light</vt:lpstr>
      <vt:lpstr>微软雅黑</vt:lpstr>
      <vt:lpstr>Calibri</vt:lpstr>
      <vt:lpstr>Segoe Print</vt:lpstr>
      <vt:lpstr>Metro_TT_Blue_16x9_02-12</vt:lpstr>
      <vt:lpstr>数据处理</vt:lpstr>
      <vt:lpstr>PowerPoint 演示文稿</vt:lpstr>
      <vt:lpstr>数据绑定</vt:lpstr>
      <vt:lpstr>PowerPoint 演示文稿</vt:lpstr>
      <vt:lpstr>数据绑定引擎</vt:lpstr>
      <vt:lpstr>数据绑定引擎</vt:lpstr>
      <vt:lpstr>Binding对象</vt:lpstr>
      <vt:lpstr>DataContext</vt:lpstr>
      <vt:lpstr>Converter</vt:lpstr>
      <vt:lpstr>使用Converter</vt:lpstr>
      <vt:lpstr>Mode</vt:lpstr>
      <vt:lpstr>实现属性更改通知接</vt:lpstr>
      <vt:lpstr>XAML绑定语法</vt:lpstr>
      <vt:lpstr>XAML绑定语法</vt:lpstr>
      <vt:lpstr>集合对象数据绑定</vt:lpstr>
      <vt:lpstr>绑定集合对象</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Manager>&lt;Content Manager Name Here&gt;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creator>zhangmeng_2k@hotmail.com</dc:creator>
  <cp:keywords>&lt;Any Related Keywords&gt;</cp:keywords>
  <dc:description>Template: 
Formatting: 
Event Date: 
Event Location: 
Audience Type:</dc:description>
  <dc:subject>&lt;Event Name&gt;</dc:subject>
  <cp:lastModifiedBy>Think</cp:lastModifiedBy>
  <cp:revision>455</cp:revision>
  <dcterms:created xsi:type="dcterms:W3CDTF">2012-02-15T23:39:00Z</dcterms:created>
  <dcterms:modified xsi:type="dcterms:W3CDTF">2017-03-07T05:41:51Z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KSOProductBuildVer">
    <vt:lpwstr>2052-10.1.0.6206</vt:lpwstr>
  </property>
</Properties>
</file>