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6"/>
  </p:handoutMasterIdLst>
  <p:sldIdLst>
    <p:sldId id="1080" r:id="rId3"/>
    <p:sldId id="1104" r:id="rId5"/>
    <p:sldId id="1105" r:id="rId6"/>
    <p:sldId id="1106" r:id="rId7"/>
    <p:sldId id="1108" r:id="rId8"/>
    <p:sldId id="1107" r:id="rId9"/>
    <p:sldId id="1100" r:id="rId10"/>
    <p:sldId id="1109" r:id="rId11"/>
    <p:sldId id="1114" r:id="rId12"/>
    <p:sldId id="1122" r:id="rId13"/>
    <p:sldId id="1102" r:id="rId14"/>
    <p:sldId id="1129" r:id="rId15"/>
    <p:sldId id="1151" r:id="rId16"/>
    <p:sldId id="1130" r:id="rId17"/>
    <p:sldId id="1101" r:id="rId18"/>
    <p:sldId id="1141" r:id="rId19"/>
    <p:sldId id="1145" r:id="rId20"/>
    <p:sldId id="1115" r:id="rId21"/>
    <p:sldId id="1142" r:id="rId22"/>
    <p:sldId id="1116" r:id="rId23"/>
    <p:sldId id="1143" r:id="rId24"/>
    <p:sldId id="1117" r:id="rId25"/>
    <p:sldId id="1146" r:id="rId26"/>
    <p:sldId id="1147" r:id="rId27"/>
    <p:sldId id="1118" r:id="rId28"/>
    <p:sldId id="1148" r:id="rId29"/>
    <p:sldId id="1149" r:id="rId30"/>
    <p:sldId id="1121" r:id="rId31"/>
    <p:sldId id="1150" r:id="rId32"/>
    <p:sldId id="1113" r:id="rId33"/>
    <p:sldId id="1098" r:id="rId34"/>
    <p:sldId id="1099" r:id="rId35"/>
  </p:sldIdLst>
  <p:sldSz cx="12188825"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1960" autoAdjust="0"/>
  </p:normalViewPr>
  <p:slideViewPr>
    <p:cSldViewPr snapToGrid="0" snapToObjects="1">
      <p:cViewPr varScale="1">
        <p:scale>
          <a:sx n="72" d="100"/>
          <a:sy n="72" d="100"/>
        </p:scale>
        <p:origin x="-1320" y="-102"/>
      </p:cViewPr>
      <p:guideLst>
        <p:guide orient="horz" pos="142"/>
        <p:guide orient="horz" pos="4176"/>
        <p:guide orient="horz" pos="739"/>
        <p:guide orient="horz" pos="3302"/>
        <p:guide pos="329"/>
        <p:guide pos="7348"/>
        <p:guide pos="3839"/>
        <p:guide pos="6709"/>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3765"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marL="398780" defTabSz="913765"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part </a:t>
            </a:r>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fld>
            <a:endParaRPr 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3765" eaLnBrk="0" hangingPunct="0"/>
            <a:r>
              <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13765" rtl="0" eaLnBrk="1" latinLnBrk="0" hangingPunct="1">
      <a:lnSpc>
        <a:spcPct val="90000"/>
      </a:lnSpc>
      <a:spcAft>
        <a:spcPts val="335"/>
      </a:spcAft>
      <a:defRPr sz="900" kern="1200">
        <a:solidFill>
          <a:schemeClr val="tx1"/>
        </a:solidFill>
        <a:latin typeface="Segoe UI Light" panose="020B0502040204020203" pitchFamily="34" charset="0"/>
        <a:ea typeface="+mn-ea"/>
        <a:cs typeface="+mn-cs"/>
      </a:defRPr>
    </a:lvl1pPr>
    <a:lvl2pPr marL="212725" indent="-10604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2829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82600" indent="-14668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1531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5" Type="http://schemas.openxmlformats.org/officeDocument/2006/relationships/hyperlink" Target="http://technet.microsoft.com/zh-cn/library/windows.storage.creationcollisionoption" TargetMode="External"/><Relationship Id="rId4" Type="http://schemas.openxmlformats.org/officeDocument/2006/relationships/hyperlink" Target="http://technet.microsoft.com/zh-cn/library/windows.storage.fileio.writetextasync" TargetMode="External"/><Relationship Id="rId3" Type="http://schemas.openxmlformats.org/officeDocument/2006/relationships/hyperlink" Target="http://technet.microsoft.com/zh-cn/library/windows.storage.storagefolder.createfileasync"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5" Type="http://schemas.openxmlformats.org/officeDocument/2006/relationships/hyperlink" Target="http://technet.microsoft.com/zh-cn/library/windows.storage.creationcollisionoption" TargetMode="External"/><Relationship Id="rId4" Type="http://schemas.openxmlformats.org/officeDocument/2006/relationships/hyperlink" Target="http://technet.microsoft.com/zh-cn/library/windows.storage.fileio.writetextasync" TargetMode="External"/><Relationship Id="rId3" Type="http://schemas.openxmlformats.org/officeDocument/2006/relationships/hyperlink" Target="http://technet.microsoft.com/zh-cn/library/windows.storage.storagefolder.createfileasync"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5" Type="http://schemas.openxmlformats.org/officeDocument/2006/relationships/hyperlink" Target="http://technet.microsoft.com/zh-cn/library/windows.storage.creationcollisionoption" TargetMode="External"/><Relationship Id="rId4" Type="http://schemas.openxmlformats.org/officeDocument/2006/relationships/hyperlink" Target="http://technet.microsoft.com/zh-cn/library/windows.storage.fileio.writetextasync" TargetMode="External"/><Relationship Id="rId3" Type="http://schemas.openxmlformats.org/officeDocument/2006/relationships/hyperlink" Target="http://technet.microsoft.com/zh-cn/library/windows.storage.storagefolder.createfileasync"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4" Type="http://schemas.openxmlformats.org/officeDocument/2006/relationships/hyperlink" Target="http://technet.microsoft.com/zh-cn/library/windows.storage.fileio.readtextasync" TargetMode="External"/><Relationship Id="rId3" Type="http://schemas.openxmlformats.org/officeDocument/2006/relationships/hyperlink" Target="http://technet.microsoft.com/zh-cn/library/windows.storage.storagefolder.getfileasync"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http://technet.microsoft.com/zh-cn/library/windows.storage.fileio.readtextasync" TargetMode="External"/><Relationship Id="rId3" Type="http://schemas.openxmlformats.org/officeDocument/2006/relationships/hyperlink" Target="http://technet.microsoft.com/zh-cn/library/windows.storage.storagefolder.getfileasync"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4" Type="http://schemas.openxmlformats.org/officeDocument/2006/relationships/hyperlink" Target="http://technet.microsoft.com/zh-cn/library/windows.storage.fileio.readtextasync" TargetMode="External"/><Relationship Id="rId3" Type="http://schemas.openxmlformats.org/officeDocument/2006/relationships/hyperlink" Target="http://technet.microsoft.com/zh-cn/library/windows.storage.storagefolder.getfileasync" TargetMode="External"/><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5" Type="http://schemas.openxmlformats.org/officeDocument/2006/relationships/hyperlink" Target="http://technet.microsoft.com/zh-cn/library/windows.storage.applicationdatacontainer.deletecontainer" TargetMode="External"/><Relationship Id="rId4" Type="http://schemas.openxmlformats.org/officeDocument/2006/relationships/hyperlink" Target="http://technet.microsoft.com/zh-cn/library/windows.storage.applicationdatacompositevalue.remove" TargetMode="External"/><Relationship Id="rId3" Type="http://schemas.openxmlformats.org/officeDocument/2006/relationships/hyperlink" Target="http://technet.microsoft.com/zh-cn/library/windows.storage.applicationdatacontainersettings.remove" TargetMode="External"/><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5" Type="http://schemas.openxmlformats.org/officeDocument/2006/relationships/hyperlink" Target="http://technet.microsoft.com/zh-cn/library/windows.storage.applicationdatacontainer.deletecontainer" TargetMode="External"/><Relationship Id="rId4" Type="http://schemas.openxmlformats.org/officeDocument/2006/relationships/hyperlink" Target="http://technet.microsoft.com/zh-cn/library/windows.storage.applicationdatacompositevalue.remove" TargetMode="External"/><Relationship Id="rId3" Type="http://schemas.openxmlformats.org/officeDocument/2006/relationships/hyperlink" Target="http://technet.microsoft.com/zh-cn/library/windows.storage.applicationdatacontainersettings.remove" TargetMode="External"/><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6" Type="http://schemas.openxmlformats.org/officeDocument/2006/relationships/hyperlink" Target="http://technet.microsoft.com/zh-cn/library/windows.storage.applicationdatacreatedisposition" TargetMode="External"/><Relationship Id="rId5" Type="http://schemas.openxmlformats.org/officeDocument/2006/relationships/hyperlink" Target="http://technet.microsoft.com/zh-cn/library/windows.storage.applicationdatacontainer.createcontainer" TargetMode="External"/><Relationship Id="rId4" Type="http://schemas.openxmlformats.org/officeDocument/2006/relationships/hyperlink" Target="http://technet.microsoft.com/zh-cn/library/windows.storage.applicationdatacompositevalue" TargetMode="External"/><Relationship Id="rId3" Type="http://schemas.openxmlformats.org/officeDocument/2006/relationships/hyperlink" Target="http://technet.microsoft.com/zh-cn/library/windows.storage.applicationdatacontainer.values"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6" Type="http://schemas.openxmlformats.org/officeDocument/2006/relationships/hyperlink" Target="http://technet.microsoft.com/zh-cn/library/windows.storage.applicationdatacreatedisposition" TargetMode="External"/><Relationship Id="rId5" Type="http://schemas.openxmlformats.org/officeDocument/2006/relationships/hyperlink" Target="http://technet.microsoft.com/zh-cn/library/windows.storage.applicationdatacontainer.createcontainer" TargetMode="External"/><Relationship Id="rId4" Type="http://schemas.openxmlformats.org/officeDocument/2006/relationships/hyperlink" Target="http://technet.microsoft.com/zh-cn/library/windows.storage.applicationdatacompositevalue" TargetMode="External"/><Relationship Id="rId3" Type="http://schemas.openxmlformats.org/officeDocument/2006/relationships/hyperlink" Target="http://technet.microsoft.com/zh-cn/library/windows.storage.applicationdatacontainer.values"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echnet.microsoft.com/zh-cn/library/windows.storage.applicationdatacontainer.values"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echnet.microsoft.com/zh-cn/library/windows.storage.applicationdatacontainer.values"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使用文件 </a:t>
            </a:r>
            <a:r>
              <a:rPr lang="en-US" altLang="zh-CN" sz="900" b="0" i="0" kern="1200" dirty="0" smtClean="0">
                <a:solidFill>
                  <a:schemeClr val="tx1"/>
                </a:solidFill>
                <a:effectLst/>
                <a:latin typeface="Segoe UI Light" panose="020B0502040204020203" pitchFamily="34" charset="0"/>
                <a:ea typeface="+mn-ea"/>
                <a:cs typeface="+mn-cs"/>
              </a:rPr>
              <a:t>API</a:t>
            </a:r>
            <a:r>
              <a:rPr lang="zh-CN" altLang="en-US" sz="900" b="0" i="0" kern="1200" dirty="0" smtClean="0">
                <a:solidFill>
                  <a:schemeClr val="tx1"/>
                </a:solidFill>
                <a:effectLst/>
                <a:latin typeface="Segoe UI Light" panose="020B0502040204020203" pitchFamily="34" charset="0"/>
                <a:ea typeface="+mn-ea"/>
                <a:cs typeface="+mn-cs"/>
              </a:rPr>
              <a:t>（如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Windows.Storage.StorageFolder.CreateFileAsync</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和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Windows.Storage.FileIO.WriteTextAsync</a:t>
            </a:r>
            <a:r>
              <a:rPr lang="zh-CN" altLang="en-US" sz="900" b="0" i="0" kern="1200" dirty="0" smtClean="0">
                <a:solidFill>
                  <a:schemeClr val="tx1"/>
                </a:solidFill>
                <a:effectLst/>
                <a:latin typeface="Segoe UI Light" panose="020B0502040204020203" pitchFamily="34" charset="0"/>
                <a:ea typeface="+mn-ea"/>
                <a:cs typeface="+mn-cs"/>
              </a:rPr>
              <a:t>）在本地应用数据存储中创建和更新文件。此示例会在 </a:t>
            </a:r>
            <a:r>
              <a:rPr lang="en-US" altLang="zh-CN" sz="900" b="0" i="0" kern="1200" dirty="0" err="1" smtClean="0">
                <a:solidFill>
                  <a:schemeClr val="tx1"/>
                </a:solidFill>
                <a:effectLst/>
                <a:latin typeface="Segoe UI Light" panose="020B0502040204020203" pitchFamily="34" charset="0"/>
                <a:ea typeface="+mn-ea"/>
                <a:cs typeface="+mn-cs"/>
              </a:rPr>
              <a:t>localFolder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容器中创建一个名为 </a:t>
            </a:r>
            <a:r>
              <a:rPr lang="en-US" altLang="zh-CN" sz="900" b="0" i="0" kern="1200" dirty="0" smtClean="0">
                <a:solidFill>
                  <a:schemeClr val="tx1"/>
                </a:solidFill>
                <a:effectLst/>
                <a:latin typeface="Segoe UI Light" panose="020B0502040204020203" pitchFamily="34" charset="0"/>
                <a:ea typeface="+mn-ea"/>
                <a:cs typeface="+mn-cs"/>
              </a:rPr>
              <a:t>dataFile.txt </a:t>
            </a:r>
            <a:r>
              <a:rPr lang="zh-CN" altLang="en-US" sz="900" b="0" i="0" kern="1200" dirty="0" smtClean="0">
                <a:solidFill>
                  <a:schemeClr val="tx1"/>
                </a:solidFill>
                <a:effectLst/>
                <a:latin typeface="Segoe UI Light" panose="020B0502040204020203" pitchFamily="34" charset="0"/>
                <a:ea typeface="+mn-ea"/>
                <a:cs typeface="+mn-cs"/>
              </a:rPr>
              <a:t>的文件并将当前日期和时间写入该文件中。</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CreationCollisionOption</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枚举中的 </a:t>
            </a:r>
            <a:r>
              <a:rPr lang="en-US" altLang="zh-CN" sz="900" b="1" i="0" kern="1200" dirty="0" err="1" smtClean="0">
                <a:solidFill>
                  <a:schemeClr val="tx1"/>
                </a:solidFill>
                <a:effectLst/>
                <a:latin typeface="Segoe UI Light" panose="020B0502040204020203" pitchFamily="34" charset="0"/>
                <a:ea typeface="+mn-ea"/>
                <a:cs typeface="+mn-cs"/>
              </a:rPr>
              <a:t>ReplaceExisting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值指示应当替换该文件（如果存在的话）。</a:t>
            </a:r>
            <a:endParaRPr lang="en-US" altLang="zh-CN" sz="900" b="0" i="0" kern="1200" dirty="0" smtClean="0">
              <a:solidFill>
                <a:schemeClr val="tx1"/>
              </a:solidFill>
              <a:effectLst/>
              <a:latin typeface="Segoe UI Light"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1C7E12AF-7A79-4F12-8194-689180E30FDB}"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使用文件 </a:t>
            </a:r>
            <a:r>
              <a:rPr lang="en-US" altLang="zh-CN" sz="900" b="0" i="0" kern="1200" dirty="0" smtClean="0">
                <a:solidFill>
                  <a:schemeClr val="tx1"/>
                </a:solidFill>
                <a:effectLst/>
                <a:latin typeface="Segoe UI Light" panose="020B0502040204020203" pitchFamily="34" charset="0"/>
                <a:ea typeface="+mn-ea"/>
                <a:cs typeface="+mn-cs"/>
              </a:rPr>
              <a:t>API</a:t>
            </a:r>
            <a:r>
              <a:rPr lang="zh-CN" altLang="en-US" sz="900" b="0" i="0" kern="1200" dirty="0" smtClean="0">
                <a:solidFill>
                  <a:schemeClr val="tx1"/>
                </a:solidFill>
                <a:effectLst/>
                <a:latin typeface="Segoe UI Light" panose="020B0502040204020203" pitchFamily="34" charset="0"/>
                <a:ea typeface="+mn-ea"/>
                <a:cs typeface="+mn-cs"/>
              </a:rPr>
              <a:t>（如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Windows.Storage.StorageFolder.CreateFileAsync</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和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Windows.Storage.FileIO.WriteTextAsync</a:t>
            </a:r>
            <a:r>
              <a:rPr lang="zh-CN" altLang="en-US" sz="900" b="0" i="0" kern="1200" dirty="0" smtClean="0">
                <a:solidFill>
                  <a:schemeClr val="tx1"/>
                </a:solidFill>
                <a:effectLst/>
                <a:latin typeface="Segoe UI Light" panose="020B0502040204020203" pitchFamily="34" charset="0"/>
                <a:ea typeface="+mn-ea"/>
                <a:cs typeface="+mn-cs"/>
              </a:rPr>
              <a:t>）在漫游应用数据存储中创建和更新文件。此示例会在 </a:t>
            </a:r>
            <a:r>
              <a:rPr lang="en-US" altLang="zh-CN" sz="900" dirty="0" err="1" smtClean="0">
                <a:solidFill>
                  <a:srgbClr val="000000"/>
                </a:solidFill>
                <a:highlight>
                  <a:srgbClr val="FFFFFF"/>
                </a:highlight>
              </a:rPr>
              <a:t>roamingFolder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容器中创建一个名为 </a:t>
            </a:r>
            <a:r>
              <a:rPr lang="en-US" altLang="zh-CN" sz="900" b="0" i="0" kern="1200" dirty="0" smtClean="0">
                <a:solidFill>
                  <a:schemeClr val="tx1"/>
                </a:solidFill>
                <a:effectLst/>
                <a:latin typeface="Segoe UI Light" panose="020B0502040204020203" pitchFamily="34" charset="0"/>
                <a:ea typeface="+mn-ea"/>
                <a:cs typeface="+mn-cs"/>
              </a:rPr>
              <a:t>dataFile.txt </a:t>
            </a:r>
            <a:r>
              <a:rPr lang="zh-CN" altLang="en-US" sz="900" b="0" i="0" kern="1200" dirty="0" smtClean="0">
                <a:solidFill>
                  <a:schemeClr val="tx1"/>
                </a:solidFill>
                <a:effectLst/>
                <a:latin typeface="Segoe UI Light" panose="020B0502040204020203" pitchFamily="34" charset="0"/>
                <a:ea typeface="+mn-ea"/>
                <a:cs typeface="+mn-cs"/>
              </a:rPr>
              <a:t>的文件并将当前日期和时间写入该文件中。</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CreationCollisionOption</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枚举中的 </a:t>
            </a:r>
            <a:r>
              <a:rPr lang="en-US" altLang="zh-CN" sz="900" b="1" i="0" kern="1200" dirty="0" err="1" smtClean="0">
                <a:solidFill>
                  <a:schemeClr val="tx1"/>
                </a:solidFill>
                <a:effectLst/>
                <a:latin typeface="Segoe UI Light" panose="020B0502040204020203" pitchFamily="34" charset="0"/>
                <a:ea typeface="+mn-ea"/>
                <a:cs typeface="+mn-cs"/>
              </a:rPr>
              <a:t>ReplaceExisting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值指示应当替换该文件（如果存在的话）。</a:t>
            </a:r>
            <a:endParaRPr lang="en-US" altLang="zh-CN" sz="900" b="0" i="0" kern="1200" dirty="0" smtClean="0">
              <a:solidFill>
                <a:schemeClr val="tx1"/>
              </a:solidFill>
              <a:effectLst/>
              <a:latin typeface="Segoe UI Light"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1C7E12AF-7A79-4F12-8194-689180E30FDB}"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使用文件 </a:t>
            </a:r>
            <a:r>
              <a:rPr lang="en-US" altLang="zh-CN" sz="900" b="0" i="0" kern="1200" dirty="0" smtClean="0">
                <a:solidFill>
                  <a:schemeClr val="tx1"/>
                </a:solidFill>
                <a:effectLst/>
                <a:latin typeface="Segoe UI Light" panose="020B0502040204020203" pitchFamily="34" charset="0"/>
                <a:ea typeface="+mn-ea"/>
                <a:cs typeface="+mn-cs"/>
              </a:rPr>
              <a:t>API</a:t>
            </a:r>
            <a:r>
              <a:rPr lang="zh-CN" altLang="en-US" sz="900" b="0" i="0" kern="1200" dirty="0" smtClean="0">
                <a:solidFill>
                  <a:schemeClr val="tx1"/>
                </a:solidFill>
                <a:effectLst/>
                <a:latin typeface="Segoe UI Light" panose="020B0502040204020203" pitchFamily="34" charset="0"/>
                <a:ea typeface="+mn-ea"/>
                <a:cs typeface="+mn-cs"/>
              </a:rPr>
              <a:t>（如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Windows.Storage.StorageFolder.CreateFileAsync</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和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Windows.Storage.FileIO.WriteTextAsync</a:t>
            </a:r>
            <a:r>
              <a:rPr lang="zh-CN" altLang="en-US" sz="900" b="0" i="0" kern="1200" dirty="0" smtClean="0">
                <a:solidFill>
                  <a:schemeClr val="tx1"/>
                </a:solidFill>
                <a:effectLst/>
                <a:latin typeface="Segoe UI Light" panose="020B0502040204020203" pitchFamily="34" charset="0"/>
                <a:ea typeface="+mn-ea"/>
                <a:cs typeface="+mn-cs"/>
              </a:rPr>
              <a:t>）在临时应用数据存储中创建和更新文件。此示例会在 </a:t>
            </a:r>
            <a:r>
              <a:rPr lang="en-US" altLang="zh-CN" sz="900" dirty="0" err="1" smtClean="0">
                <a:solidFill>
                  <a:srgbClr val="000000"/>
                </a:solidFill>
                <a:highlight>
                  <a:srgbClr val="FFFFFF"/>
                </a:highlight>
              </a:rPr>
              <a:t>temporaryFolder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容器中创建一个名为 </a:t>
            </a:r>
            <a:r>
              <a:rPr lang="en-US" altLang="zh-CN" sz="900" b="0" i="0" kern="1200" dirty="0" smtClean="0">
                <a:solidFill>
                  <a:schemeClr val="tx1"/>
                </a:solidFill>
                <a:effectLst/>
                <a:latin typeface="Segoe UI Light" panose="020B0502040204020203" pitchFamily="34" charset="0"/>
                <a:ea typeface="+mn-ea"/>
                <a:cs typeface="+mn-cs"/>
              </a:rPr>
              <a:t>dataFile.txt </a:t>
            </a:r>
            <a:r>
              <a:rPr lang="zh-CN" altLang="en-US" sz="900" b="0" i="0" kern="1200" dirty="0" smtClean="0">
                <a:solidFill>
                  <a:schemeClr val="tx1"/>
                </a:solidFill>
                <a:effectLst/>
                <a:latin typeface="Segoe UI Light" panose="020B0502040204020203" pitchFamily="34" charset="0"/>
                <a:ea typeface="+mn-ea"/>
                <a:cs typeface="+mn-cs"/>
              </a:rPr>
              <a:t>的文件并将当前日期和时间写入该文件中。</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CreationCollisionOption</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枚举中的 </a:t>
            </a:r>
            <a:r>
              <a:rPr lang="en-US" altLang="zh-CN" sz="900" b="1" i="0" kern="1200" dirty="0" err="1" smtClean="0">
                <a:solidFill>
                  <a:schemeClr val="tx1"/>
                </a:solidFill>
                <a:effectLst/>
                <a:latin typeface="Segoe UI Light" panose="020B0502040204020203" pitchFamily="34" charset="0"/>
                <a:ea typeface="+mn-ea"/>
                <a:cs typeface="+mn-cs"/>
              </a:rPr>
              <a:t>ReplaceExisting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值指示应当替换该文件（如果存在的话）。</a:t>
            </a:r>
            <a:endParaRPr lang="en-US" altLang="zh-CN" sz="900" b="0" i="0" kern="1200" dirty="0" smtClean="0">
              <a:solidFill>
                <a:schemeClr val="tx1"/>
              </a:solidFill>
              <a:effectLst/>
              <a:latin typeface="Segoe UI Light"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1C7E12AF-7A79-4F12-8194-689180E30FDB}"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使用文件 </a:t>
            </a:r>
            <a:r>
              <a:rPr lang="en-US" altLang="zh-CN" sz="900" b="0" i="0" kern="1200" dirty="0" smtClean="0">
                <a:solidFill>
                  <a:schemeClr val="tx1"/>
                </a:solidFill>
                <a:effectLst/>
                <a:latin typeface="Segoe UI Light" panose="020B0502040204020203" pitchFamily="34" charset="0"/>
                <a:ea typeface="+mn-ea"/>
                <a:cs typeface="+mn-cs"/>
              </a:rPr>
              <a:t>API</a:t>
            </a:r>
            <a:r>
              <a:rPr lang="zh-CN" altLang="en-US" sz="900" b="0" i="0" kern="1200" dirty="0" smtClean="0">
                <a:solidFill>
                  <a:schemeClr val="tx1"/>
                </a:solidFill>
                <a:effectLst/>
                <a:latin typeface="Segoe UI Light" panose="020B0502040204020203" pitchFamily="34" charset="0"/>
                <a:ea typeface="+mn-ea"/>
                <a:cs typeface="+mn-cs"/>
              </a:rPr>
              <a:t>（如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Windows.Storage.StorageFolder.GetFileAsync</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和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Windows.Storage.FileIO.ReadTextAsync</a:t>
            </a:r>
            <a:r>
              <a:rPr lang="zh-CN" altLang="en-US" sz="900" b="0" i="0" kern="1200" dirty="0" smtClean="0">
                <a:solidFill>
                  <a:schemeClr val="tx1"/>
                </a:solidFill>
                <a:effectLst/>
                <a:latin typeface="Segoe UI Light" panose="020B0502040204020203" pitchFamily="34" charset="0"/>
                <a:ea typeface="+mn-ea"/>
                <a:cs typeface="+mn-cs"/>
              </a:rPr>
              <a:t>）在本地应用数据存储中打开和读取文件。此示例打开在上一步中创建的 </a:t>
            </a:r>
            <a:r>
              <a:rPr lang="en-US" altLang="zh-CN" sz="900" b="0" i="0" kern="1200" dirty="0" smtClean="0">
                <a:solidFill>
                  <a:schemeClr val="tx1"/>
                </a:solidFill>
                <a:effectLst/>
                <a:latin typeface="Segoe UI Light" panose="020B0502040204020203" pitchFamily="34" charset="0"/>
                <a:ea typeface="+mn-ea"/>
                <a:cs typeface="+mn-cs"/>
              </a:rPr>
              <a:t>dataFile.txt </a:t>
            </a:r>
            <a:r>
              <a:rPr lang="zh-CN" altLang="en-US" sz="900" b="0" i="0" kern="1200" dirty="0" smtClean="0">
                <a:solidFill>
                  <a:schemeClr val="tx1"/>
                </a:solidFill>
                <a:effectLst/>
                <a:latin typeface="Segoe UI Light" panose="020B0502040204020203" pitchFamily="34" charset="0"/>
                <a:ea typeface="+mn-ea"/>
                <a:cs typeface="+mn-cs"/>
              </a:rPr>
              <a:t>文件并从该文件中读取日期。</a:t>
            </a:r>
            <a:endParaRPr lang="en-US" altLang="zh-CN" sz="900" b="0" i="0" kern="1200" dirty="0" smtClean="0">
              <a:solidFill>
                <a:schemeClr val="tx1"/>
              </a:solidFill>
              <a:effectLst/>
              <a:latin typeface="Segoe UI Light"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EBFD5DBD-F03C-4CB4-AFC3-ED94BBF4BDC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使用文件 </a:t>
            </a:r>
            <a:r>
              <a:rPr lang="en-US" altLang="zh-CN" sz="900" b="0" i="0" kern="1200" dirty="0" smtClean="0">
                <a:solidFill>
                  <a:schemeClr val="tx1"/>
                </a:solidFill>
                <a:effectLst/>
                <a:latin typeface="Segoe UI Light" panose="020B0502040204020203" pitchFamily="34" charset="0"/>
                <a:ea typeface="+mn-ea"/>
                <a:cs typeface="+mn-cs"/>
              </a:rPr>
              <a:t>API</a:t>
            </a:r>
            <a:r>
              <a:rPr lang="zh-CN" altLang="en-US" sz="900" b="0" i="0" kern="1200" dirty="0" smtClean="0">
                <a:solidFill>
                  <a:schemeClr val="tx1"/>
                </a:solidFill>
                <a:effectLst/>
                <a:latin typeface="Segoe UI Light" panose="020B0502040204020203" pitchFamily="34" charset="0"/>
                <a:ea typeface="+mn-ea"/>
                <a:cs typeface="+mn-cs"/>
              </a:rPr>
              <a:t>（如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Windows.Storage.StorageFolder.GetFileAsync</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和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Windows.Storage.FileIO.ReadTextAsync</a:t>
            </a:r>
            <a:r>
              <a:rPr lang="zh-CN" altLang="en-US" sz="900" b="0" i="0" kern="1200" dirty="0" smtClean="0">
                <a:solidFill>
                  <a:schemeClr val="tx1"/>
                </a:solidFill>
                <a:effectLst/>
                <a:latin typeface="Segoe UI Light" panose="020B0502040204020203" pitchFamily="34" charset="0"/>
                <a:ea typeface="+mn-ea"/>
                <a:cs typeface="+mn-cs"/>
              </a:rPr>
              <a:t>）在漫游应用数据存储中打开和读取文件。此示例打开在上一步中创建的 </a:t>
            </a:r>
            <a:r>
              <a:rPr lang="en-US" altLang="zh-CN" sz="900" b="0" i="0" kern="1200" dirty="0" smtClean="0">
                <a:solidFill>
                  <a:schemeClr val="tx1"/>
                </a:solidFill>
                <a:effectLst/>
                <a:latin typeface="Segoe UI Light" panose="020B0502040204020203" pitchFamily="34" charset="0"/>
                <a:ea typeface="+mn-ea"/>
                <a:cs typeface="+mn-cs"/>
              </a:rPr>
              <a:t>dataFile.txt </a:t>
            </a:r>
            <a:r>
              <a:rPr lang="zh-CN" altLang="en-US" sz="900" b="0" i="0" kern="1200" dirty="0" smtClean="0">
                <a:solidFill>
                  <a:schemeClr val="tx1"/>
                </a:solidFill>
                <a:effectLst/>
                <a:latin typeface="Segoe UI Light" panose="020B0502040204020203" pitchFamily="34" charset="0"/>
                <a:ea typeface="+mn-ea"/>
                <a:cs typeface="+mn-cs"/>
              </a:rPr>
              <a:t>文件并从该文件中读取日期。</a:t>
            </a:r>
            <a:endParaRPr lang="en-US" altLang="zh-CN" sz="900" b="0" i="0" kern="1200" dirty="0" smtClean="0">
              <a:solidFill>
                <a:schemeClr val="tx1"/>
              </a:solidFill>
              <a:effectLst/>
              <a:latin typeface="Segoe UI Light"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EBFD5DBD-F03C-4CB4-AFC3-ED94BBF4BDC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使用文件 </a:t>
            </a:r>
            <a:r>
              <a:rPr lang="en-US" altLang="zh-CN" sz="900" b="0" i="0" kern="1200" dirty="0" smtClean="0">
                <a:solidFill>
                  <a:schemeClr val="tx1"/>
                </a:solidFill>
                <a:effectLst/>
                <a:latin typeface="Segoe UI Light" panose="020B0502040204020203" pitchFamily="34" charset="0"/>
                <a:ea typeface="+mn-ea"/>
                <a:cs typeface="+mn-cs"/>
              </a:rPr>
              <a:t>API</a:t>
            </a:r>
            <a:r>
              <a:rPr lang="zh-CN" altLang="en-US" sz="900" b="0" i="0" kern="1200" dirty="0" smtClean="0">
                <a:solidFill>
                  <a:schemeClr val="tx1"/>
                </a:solidFill>
                <a:effectLst/>
                <a:latin typeface="Segoe UI Light" panose="020B0502040204020203" pitchFamily="34" charset="0"/>
                <a:ea typeface="+mn-ea"/>
                <a:cs typeface="+mn-cs"/>
              </a:rPr>
              <a:t>（如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Windows.Storage.StorageFolder.GetFileAsync</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和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Windows.Storage.FileIO.ReadTextAsync</a:t>
            </a:r>
            <a:r>
              <a:rPr lang="zh-CN" altLang="en-US" sz="900" b="0" i="0" kern="1200" dirty="0" smtClean="0">
                <a:solidFill>
                  <a:schemeClr val="tx1"/>
                </a:solidFill>
                <a:effectLst/>
                <a:latin typeface="Segoe UI Light" panose="020B0502040204020203" pitchFamily="34" charset="0"/>
                <a:ea typeface="+mn-ea"/>
                <a:cs typeface="+mn-cs"/>
              </a:rPr>
              <a:t>）在临时应用数据存储中打开和读取文件。此示例打开在上一步中创建的 </a:t>
            </a:r>
            <a:r>
              <a:rPr lang="en-US" altLang="zh-CN" sz="900" b="0" i="0" kern="1200" dirty="0" smtClean="0">
                <a:solidFill>
                  <a:schemeClr val="tx1"/>
                </a:solidFill>
                <a:effectLst/>
                <a:latin typeface="Segoe UI Light" panose="020B0502040204020203" pitchFamily="34" charset="0"/>
                <a:ea typeface="+mn-ea"/>
                <a:cs typeface="+mn-cs"/>
              </a:rPr>
              <a:t>dataFile.txt </a:t>
            </a:r>
            <a:r>
              <a:rPr lang="zh-CN" altLang="en-US" sz="900" b="0" i="0" kern="1200" dirty="0" smtClean="0">
                <a:solidFill>
                  <a:schemeClr val="tx1"/>
                </a:solidFill>
                <a:effectLst/>
                <a:latin typeface="Segoe UI Light" panose="020B0502040204020203" pitchFamily="34" charset="0"/>
                <a:ea typeface="+mn-ea"/>
                <a:cs typeface="+mn-cs"/>
              </a:rPr>
              <a:t>文件并从该文件中读取日期。</a:t>
            </a:r>
            <a:endParaRPr lang="en-US" altLang="zh-CN" sz="900" b="0" i="0" kern="1200" dirty="0" smtClean="0">
              <a:solidFill>
                <a:schemeClr val="tx1"/>
              </a:solidFill>
              <a:effectLst/>
              <a:latin typeface="Segoe UI Light"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EBFD5DBD-F03C-4CB4-AFC3-ED94BBF4BDC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ApplicationDataContainerSettings.Remove</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方法可在完成对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设置的使用之后将其删除。</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ApplicationDataCompositeValue.Remove</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方法可在完成对 </a:t>
            </a:r>
            <a:r>
              <a:rPr lang="en-US" altLang="zh-CN" sz="900" b="0" i="0" kern="1200" dirty="0" err="1" smtClean="0">
                <a:solidFill>
                  <a:schemeClr val="tx1"/>
                </a:solidFill>
                <a:effectLst/>
                <a:latin typeface="Segoe UI Light" panose="020B0502040204020203" pitchFamily="34" charset="0"/>
                <a:ea typeface="+mn-ea"/>
                <a:cs typeface="+mn-cs"/>
              </a:rPr>
              <a:t>exampleCompositeSetting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复合设置的使用之后将其删除。</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ApplicationDataContainer.DeleteContainer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方法可在完成对 </a:t>
            </a:r>
            <a:r>
              <a:rPr lang="en-US" altLang="zh-CN" sz="900" b="0" i="0" kern="1200" dirty="0" err="1" smtClean="0">
                <a:solidFill>
                  <a:schemeClr val="tx1"/>
                </a:solidFill>
                <a:effectLst/>
                <a:latin typeface="Segoe UI Light" panose="020B0502040204020203" pitchFamily="34" charset="0"/>
                <a:ea typeface="+mn-ea"/>
                <a:cs typeface="+mn-cs"/>
              </a:rPr>
              <a:t>exampleContainer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设置容器的使用之后将其删除。</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A4727DD6-9A85-4B61-AE01-0A2A85ED8DF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ApplicationDataContainerSettings.Remove</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方法可在完成对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设置的使用之后将其删除。</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ApplicationDataCompositeValue.Remove</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方法可在完成对 </a:t>
            </a:r>
            <a:r>
              <a:rPr lang="en-US" altLang="zh-CN" sz="900" b="0" i="0" kern="1200" dirty="0" err="1" smtClean="0">
                <a:solidFill>
                  <a:schemeClr val="tx1"/>
                </a:solidFill>
                <a:effectLst/>
                <a:latin typeface="Segoe UI Light" panose="020B0502040204020203" pitchFamily="34" charset="0"/>
                <a:ea typeface="+mn-ea"/>
                <a:cs typeface="+mn-cs"/>
              </a:rPr>
              <a:t>exampleCompositeSetting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复合设置的使用之后将其删除。</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ApplicationDataContainer.DeleteContainer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方法可在完成对 </a:t>
            </a:r>
            <a:r>
              <a:rPr lang="en-US" altLang="zh-CN" sz="900" b="0" i="0" kern="1200" dirty="0" err="1" smtClean="0">
                <a:solidFill>
                  <a:schemeClr val="tx1"/>
                </a:solidFill>
                <a:effectLst/>
                <a:latin typeface="Segoe UI Light" panose="020B0502040204020203" pitchFamily="34" charset="0"/>
                <a:ea typeface="+mn-ea"/>
                <a:cs typeface="+mn-cs"/>
              </a:rPr>
              <a:t>exampleContainer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设置容器的使用之后将其删除。</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A4727DD6-9A85-4B61-AE01-0A2A85ED8DF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应用程序数据指的是某一应用程序的数据，并且是可变的</a:t>
            </a: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建议：桌面应用程序使用注册表存储设置和</a:t>
            </a:r>
            <a:r>
              <a:rPr lang="en-US" altLang="zh-CN" dirty="0" smtClean="0"/>
              <a:t>Program Files</a:t>
            </a:r>
            <a:r>
              <a:rPr lang="zh-CN" altLang="en-US" dirty="0" smtClean="0"/>
              <a:t>文件夹来存储应用程序文件</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54A06BAF-B494-4D83-AFBE-E6EC70CF5E6C}"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建议：应用程序使用应用程序数据来存储配置和文件</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35DCCC02-59A9-4607-9DCD-304043EB29ED}"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900" b="1" i="0" kern="1200" dirty="0" smtClean="0">
                <a:solidFill>
                  <a:schemeClr val="tx1"/>
                </a:solidFill>
                <a:effectLst/>
                <a:latin typeface="Segoe UI Light" panose="020B0502040204020203" pitchFamily="34" charset="0"/>
                <a:ea typeface="+mn-ea"/>
                <a:cs typeface="+mn-cs"/>
              </a:rPr>
              <a:t>应用程序数据的重要注意事项：  </a:t>
            </a:r>
            <a:r>
              <a:rPr lang="zh-CN" altLang="en-US" sz="900" b="0" i="0" kern="1200" dirty="0" smtClean="0">
                <a:solidFill>
                  <a:schemeClr val="tx1"/>
                </a:solidFill>
                <a:effectLst/>
                <a:latin typeface="Segoe UI Light" panose="020B0502040204020203" pitchFamily="34" charset="0"/>
                <a:ea typeface="+mn-ea"/>
                <a:cs typeface="+mn-cs"/>
              </a:rPr>
              <a:t>应用程序数据的生命周期与应用程序的生命周期一样。如果应用程序被删除，所有应用程序的数据将失去。应用程序的数据不应该被用来存储用户数据 ​​或其他重要信息。应使用</a:t>
            </a:r>
            <a:r>
              <a:rPr lang="en-US" altLang="zh-CN" sz="900" b="0" i="0" kern="1200" dirty="0" smtClean="0">
                <a:solidFill>
                  <a:schemeClr val="tx1"/>
                </a:solidFill>
                <a:effectLst/>
                <a:latin typeface="Segoe UI Light" panose="020B0502040204020203" pitchFamily="34" charset="0"/>
                <a:ea typeface="+mn-ea"/>
                <a:cs typeface="+mn-cs"/>
              </a:rPr>
              <a:t>SkyDrive</a:t>
            </a:r>
            <a:r>
              <a:rPr lang="zh-CN" altLang="en-US" sz="900" b="0" i="0" kern="1200" dirty="0" smtClean="0">
                <a:solidFill>
                  <a:schemeClr val="tx1"/>
                </a:solidFill>
                <a:effectLst/>
                <a:latin typeface="Segoe UI Light" panose="020B0502040204020203" pitchFamily="34" charset="0"/>
                <a:ea typeface="+mn-ea"/>
                <a:cs typeface="+mn-cs"/>
              </a:rPr>
              <a:t>等存储方式来存储这类信息。应用程序数据是理想的用于存储应用程序的特定用户的喜好，设置。</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6255465D-B658-4C1D-B1E6-337001488192}"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属性可以访问我们在上一步中获取的 </a:t>
            </a:r>
            <a:r>
              <a:rPr lang="en-US" altLang="zh-CN" sz="900" b="0" i="0" kern="1200" dirty="0" err="1" smtClean="0">
                <a:solidFill>
                  <a:schemeClr val="tx1"/>
                </a:solidFill>
                <a:effectLst/>
                <a:latin typeface="Segoe UI Light" panose="020B0502040204020203" pitchFamily="34" charset="0"/>
                <a:ea typeface="+mn-ea"/>
                <a:cs typeface="+mn-cs"/>
              </a:rPr>
              <a:t>localSettings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容器中的设置。此示例会创建一个名为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的设置。</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ApplicationDataCompositeValue</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对象包含必须以原子方式访问的设置。此示例会创建一个名为 </a:t>
            </a:r>
            <a:r>
              <a:rPr lang="en-US" altLang="zh-CN" sz="900" b="0" i="0" kern="1200" dirty="0" err="1" smtClean="0">
                <a:solidFill>
                  <a:schemeClr val="tx1"/>
                </a:solidFill>
                <a:effectLst/>
                <a:latin typeface="Segoe UI Light" panose="020B0502040204020203" pitchFamily="34" charset="0"/>
                <a:ea typeface="+mn-ea"/>
                <a:cs typeface="+mn-cs"/>
              </a:rPr>
              <a:t>exampleCompositeSetting</a:t>
            </a:r>
            <a:r>
              <a:rPr lang="zh-CN" altLang="en-US" sz="900" b="0" i="0" kern="1200" dirty="0" smtClean="0">
                <a:solidFill>
                  <a:schemeClr val="tx1"/>
                </a:solidFill>
                <a:effectLst/>
                <a:latin typeface="Segoe UI Light" panose="020B0502040204020203" pitchFamily="34" charset="0"/>
                <a:ea typeface="+mn-ea"/>
                <a:cs typeface="+mn-cs"/>
              </a:rPr>
              <a:t>的复合设置并将它添加到 </a:t>
            </a:r>
            <a:r>
              <a:rPr lang="en-US" altLang="zh-CN" sz="900" b="0" i="0" kern="1200" dirty="0" err="1" smtClean="0">
                <a:solidFill>
                  <a:schemeClr val="tx1"/>
                </a:solidFill>
                <a:effectLst/>
                <a:latin typeface="Segoe UI Light" panose="020B0502040204020203" pitchFamily="34" charset="0"/>
                <a:ea typeface="+mn-ea"/>
                <a:cs typeface="+mn-cs"/>
              </a:rPr>
              <a:t>localSettings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ApplicationDataContainer.CreateContainer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方法可创建设置容器。此示例创建一个名为 </a:t>
            </a:r>
            <a:r>
              <a:rPr lang="en-US" altLang="zh-CN" sz="900" b="0" i="0" kern="1200" dirty="0" err="1" smtClean="0">
                <a:solidFill>
                  <a:schemeClr val="tx1"/>
                </a:solidFill>
                <a:effectLst/>
                <a:latin typeface="Segoe UI Light" panose="020B0502040204020203" pitchFamily="34" charset="0"/>
                <a:ea typeface="+mn-ea"/>
                <a:cs typeface="+mn-cs"/>
              </a:rPr>
              <a:t>exampleContainer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的设置容器并添加一个名为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的设置。</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6"/>
              </a:rPr>
              <a:t>ApplicationDataCreateDisposition</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枚举中的 </a:t>
            </a:r>
            <a:r>
              <a:rPr lang="en-US" altLang="zh-CN" sz="900" b="1" i="0" kern="1200" dirty="0" smtClean="0">
                <a:solidFill>
                  <a:schemeClr val="tx1"/>
                </a:solidFill>
                <a:effectLst/>
                <a:latin typeface="Segoe UI Light" panose="020B0502040204020203" pitchFamily="34" charset="0"/>
                <a:ea typeface="+mn-ea"/>
                <a:cs typeface="+mn-cs"/>
              </a:rPr>
              <a:t>Always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值指示应当创建容器（如果尚不存在的话）。</a:t>
            </a:r>
            <a:endParaRPr lang="en-US" altLang="zh-CN" sz="900" b="0" i="0" kern="1200" dirty="0" smtClean="0">
              <a:solidFill>
                <a:schemeClr val="tx1"/>
              </a:solidFill>
              <a:effectLst/>
              <a:latin typeface="Segoe UI Light" panose="020B0502040204020203" pitchFamily="34" charset="0"/>
              <a:ea typeface="+mn-ea"/>
              <a:cs typeface="+mn-cs"/>
            </a:endParaRPr>
          </a:p>
          <a:p>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8EF75CDD-C6CE-48A9-8516-B2F2928AC11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属性访问我们在前一部分中获取的 </a:t>
            </a:r>
            <a:r>
              <a:rPr lang="en-US" altLang="zh-CN" sz="900" b="0" i="0" kern="1200" dirty="0" err="1" smtClean="0">
                <a:solidFill>
                  <a:schemeClr val="tx1"/>
                </a:solidFill>
                <a:effectLst/>
                <a:latin typeface="Segoe UI Light" panose="020B0502040204020203" pitchFamily="34" charset="0"/>
                <a:ea typeface="+mn-ea"/>
                <a:cs typeface="+mn-cs"/>
              </a:rPr>
              <a:t>roamingSettings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容器中的设置。此示例会创建一个名为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的设置。</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en-US" altLang="zh-CN" sz="900" b="1" i="0" u="none" strike="noStrike" kern="1200" dirty="0" err="1" smtClean="0">
                <a:solidFill>
                  <a:schemeClr val="tx1"/>
                </a:solidFill>
                <a:effectLst/>
                <a:latin typeface="Segoe UI Light" panose="020B0502040204020203" pitchFamily="34" charset="0"/>
                <a:ea typeface="+mn-ea"/>
                <a:cs typeface="+mn-cs"/>
                <a:hlinkClick r:id="rId4"/>
              </a:rPr>
              <a:t>ApplicationDataCompositeValue</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对象包含必须以原子方式访问的设置。此示例会创建一个名为 </a:t>
            </a:r>
            <a:r>
              <a:rPr lang="en-US" altLang="zh-CN" sz="900" b="0" i="0" kern="1200" dirty="0" err="1" smtClean="0">
                <a:solidFill>
                  <a:schemeClr val="tx1"/>
                </a:solidFill>
                <a:effectLst/>
                <a:latin typeface="Segoe UI Light" panose="020B0502040204020203" pitchFamily="34" charset="0"/>
                <a:ea typeface="+mn-ea"/>
                <a:cs typeface="+mn-cs"/>
              </a:rPr>
              <a:t>exampleCompositeSetting</a:t>
            </a:r>
            <a:r>
              <a:rPr lang="zh-CN" altLang="en-US" sz="900" b="0" i="0" kern="1200" dirty="0" smtClean="0">
                <a:solidFill>
                  <a:schemeClr val="tx1"/>
                </a:solidFill>
                <a:effectLst/>
                <a:latin typeface="Segoe UI Light" panose="020B0502040204020203" pitchFamily="34" charset="0"/>
                <a:ea typeface="+mn-ea"/>
                <a:cs typeface="+mn-cs"/>
              </a:rPr>
              <a:t>的复合设置并将它添加到 </a:t>
            </a:r>
            <a:r>
              <a:rPr lang="en-US" altLang="zh-CN" sz="900" b="0" i="0" kern="1200" dirty="0" err="1" smtClean="0">
                <a:solidFill>
                  <a:schemeClr val="tx1"/>
                </a:solidFill>
                <a:effectLst/>
                <a:latin typeface="Segoe UI Light" panose="020B0502040204020203" pitchFamily="34" charset="0"/>
                <a:ea typeface="+mn-ea"/>
                <a:cs typeface="+mn-cs"/>
              </a:rPr>
              <a:t>roamingSettings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调用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5"/>
              </a:rPr>
              <a:t>ApplicationDataContainer.CreateContainer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方法可创建设置容器。此示例创建一个名为 </a:t>
            </a:r>
            <a:r>
              <a:rPr lang="en-US" altLang="zh-CN" sz="900" b="0" i="0" kern="1200" dirty="0" err="1" smtClean="0">
                <a:solidFill>
                  <a:schemeClr val="tx1"/>
                </a:solidFill>
                <a:effectLst/>
                <a:latin typeface="Segoe UI Light" panose="020B0502040204020203" pitchFamily="34" charset="0"/>
                <a:ea typeface="+mn-ea"/>
                <a:cs typeface="+mn-cs"/>
              </a:rPr>
              <a:t>exampleContainer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的设置容器并添加一个名为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的设置。</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6"/>
              </a:rPr>
              <a:t>ApplicationDataCreateDisposition</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枚举中的 </a:t>
            </a:r>
            <a:r>
              <a:rPr lang="en-US" altLang="zh-CN" sz="900" b="1" i="0" kern="1200" dirty="0" smtClean="0">
                <a:solidFill>
                  <a:schemeClr val="tx1"/>
                </a:solidFill>
                <a:effectLst/>
                <a:latin typeface="Segoe UI Light" panose="020B0502040204020203" pitchFamily="34" charset="0"/>
                <a:ea typeface="+mn-ea"/>
                <a:cs typeface="+mn-cs"/>
              </a:rPr>
              <a:t>Always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值指示应当创建容器（如果尚不存在的话）。</a:t>
            </a:r>
            <a:endParaRPr lang="en-US" altLang="zh-CN" sz="900" b="0" i="0" kern="1200" dirty="0" smtClean="0">
              <a:solidFill>
                <a:schemeClr val="tx1"/>
              </a:solidFill>
              <a:effectLst/>
              <a:latin typeface="Segoe UI Light" panose="020B0502040204020203" pitchFamily="34" charset="0"/>
              <a:ea typeface="+mn-ea"/>
              <a:cs typeface="+mn-cs"/>
            </a:endParaRPr>
          </a:p>
          <a:p>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8EF75CDD-C6CE-48A9-8516-B2F2928AC117}"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 </a:t>
            </a:r>
            <a:r>
              <a:rPr lang="en-US" altLang="zh-CN" sz="900" b="0" i="0" kern="1200" dirty="0" err="1" smtClean="0">
                <a:solidFill>
                  <a:schemeClr val="tx1"/>
                </a:solidFill>
                <a:effectLst/>
                <a:latin typeface="Segoe UI Light" panose="020B0502040204020203" pitchFamily="34" charset="0"/>
                <a:ea typeface="+mn-ea"/>
                <a:cs typeface="+mn-cs"/>
              </a:rPr>
              <a:t>localSettings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 </a:t>
            </a:r>
            <a:r>
              <a:rPr lang="en-US" altLang="zh-CN" sz="900" b="0" i="0" kern="1200" dirty="0" err="1" smtClean="0">
                <a:solidFill>
                  <a:schemeClr val="tx1"/>
                </a:solidFill>
                <a:effectLst/>
                <a:latin typeface="Segoe UI Light" panose="020B0502040204020203" pitchFamily="34" charset="0"/>
                <a:ea typeface="+mn-ea"/>
                <a:cs typeface="+mn-cs"/>
              </a:rPr>
              <a:t>localSettings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 </a:t>
            </a:r>
            <a:r>
              <a:rPr lang="en-US" altLang="zh-CN" sz="900" b="0" i="0" kern="1200" dirty="0" err="1" smtClean="0">
                <a:solidFill>
                  <a:schemeClr val="tx1"/>
                </a:solidFill>
                <a:effectLst/>
                <a:latin typeface="Segoe UI Light" panose="020B0502040204020203" pitchFamily="34" charset="0"/>
                <a:ea typeface="+mn-ea"/>
                <a:cs typeface="+mn-cs"/>
              </a:rPr>
              <a:t>exampleCompositeSetting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 </a:t>
            </a:r>
            <a:r>
              <a:rPr lang="en-US" altLang="zh-CN" sz="900" b="0" i="0" kern="1200" dirty="0" err="1" smtClean="0">
                <a:solidFill>
                  <a:schemeClr val="tx1"/>
                </a:solidFill>
                <a:effectLst/>
                <a:latin typeface="Segoe UI Light" panose="020B0502040204020203" pitchFamily="34" charset="0"/>
                <a:ea typeface="+mn-ea"/>
                <a:cs typeface="+mn-cs"/>
              </a:rPr>
              <a:t>exampleContainer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A468996-6A48-4E81-A5A9-7B191B4A1F90}"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 </a:t>
            </a:r>
            <a:r>
              <a:rPr lang="en-US" altLang="zh-CN" sz="900" dirty="0" err="1" smtClean="0">
                <a:solidFill>
                  <a:srgbClr val="000000"/>
                </a:solidFill>
                <a:highlight>
                  <a:srgbClr val="FFFFFF"/>
                </a:highlight>
              </a:rPr>
              <a:t>roamingSettings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 </a:t>
            </a:r>
            <a:r>
              <a:rPr lang="en-US" altLang="zh-CN" sz="900" dirty="0" err="1" smtClean="0">
                <a:solidFill>
                  <a:srgbClr val="000000"/>
                </a:solidFill>
                <a:highlight>
                  <a:srgbClr val="FFFFFF"/>
                </a:highlight>
              </a:rPr>
              <a:t>roamingSettings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 </a:t>
            </a:r>
            <a:r>
              <a:rPr lang="en-US" altLang="zh-CN" sz="900" b="0" i="0" kern="1200" dirty="0" err="1" smtClean="0">
                <a:solidFill>
                  <a:schemeClr val="tx1"/>
                </a:solidFill>
                <a:effectLst/>
                <a:latin typeface="Segoe UI Light" panose="020B0502040204020203" pitchFamily="34" charset="0"/>
                <a:ea typeface="+mn-ea"/>
                <a:cs typeface="+mn-cs"/>
              </a:rPr>
              <a:t>exampleCompositeSetting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a:t>
            </a:r>
            <a:endParaRPr lang="en-US" altLang="zh-CN" sz="900" b="0" i="0" kern="1200" dirty="0" smtClean="0">
              <a:solidFill>
                <a:schemeClr val="tx1"/>
              </a:solidFill>
              <a:effectLst/>
              <a:latin typeface="Segoe UI Light" panose="020B0502040204020203" pitchFamily="34" charset="0"/>
              <a:ea typeface="+mn-ea"/>
              <a:cs typeface="+mn-cs"/>
            </a:endParaRPr>
          </a:p>
          <a:p>
            <a:pPr marL="228600" indent="-228600">
              <a:buAutoNum type="arabicPeriod"/>
            </a:pPr>
            <a:r>
              <a:rPr lang="zh-CN" altLang="en-US" sz="900" b="0" i="0" kern="1200" dirty="0" smtClean="0">
                <a:solidFill>
                  <a:schemeClr val="tx1"/>
                </a:solidFill>
                <a:effectLst/>
                <a:latin typeface="Segoe UI Light" panose="020B0502040204020203" pitchFamily="34" charset="0"/>
                <a:ea typeface="+mn-ea"/>
                <a:cs typeface="+mn-cs"/>
              </a:rPr>
              <a:t>使用 </a:t>
            </a:r>
            <a:r>
              <a:rPr lang="en-US" altLang="zh-CN" sz="900" b="1" i="0" u="none" strike="noStrike" kern="1200" dirty="0" err="1" smtClean="0">
                <a:solidFill>
                  <a:schemeClr val="tx1"/>
                </a:solidFill>
                <a:effectLst/>
                <a:latin typeface="Segoe UI Light" panose="020B0502040204020203" pitchFamily="34" charset="0"/>
                <a:ea typeface="+mn-ea"/>
                <a:cs typeface="+mn-cs"/>
                <a:hlinkClick r:id="rId3"/>
              </a:rPr>
              <a:t>ApplicationDataContainer.Values</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属性可以访问 </a:t>
            </a:r>
            <a:r>
              <a:rPr lang="en-US" altLang="zh-CN" sz="900" b="0" i="0" kern="1200" dirty="0" err="1" smtClean="0">
                <a:solidFill>
                  <a:schemeClr val="tx1"/>
                </a:solidFill>
                <a:effectLst/>
                <a:latin typeface="Segoe UI Light" panose="020B0502040204020203" pitchFamily="34" charset="0"/>
                <a:ea typeface="+mn-ea"/>
                <a:cs typeface="+mn-cs"/>
              </a:rPr>
              <a:t>exampleContainer</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容器中的 </a:t>
            </a:r>
            <a:r>
              <a:rPr lang="en-US" altLang="zh-CN" sz="900" b="0" i="0" kern="1200" dirty="0" err="1" smtClean="0">
                <a:solidFill>
                  <a:schemeClr val="tx1"/>
                </a:solidFill>
                <a:effectLst/>
                <a:latin typeface="Segoe UI Light" panose="020B0502040204020203" pitchFamily="34" charset="0"/>
                <a:ea typeface="+mn-ea"/>
                <a:cs typeface="+mn-cs"/>
              </a:rPr>
              <a:t>exampleSetting</a:t>
            </a:r>
            <a:r>
              <a:rPr lang="en-US" altLang="zh-CN" sz="900" b="0" i="0" kern="1200" dirty="0" smtClean="0">
                <a:solidFill>
                  <a:schemeClr val="tx1"/>
                </a:solidFill>
                <a:effectLst/>
                <a:latin typeface="Segoe UI Light" panose="020B0502040204020203" pitchFamily="34" charset="0"/>
                <a:ea typeface="+mn-ea"/>
                <a:cs typeface="+mn-cs"/>
              </a:rPr>
              <a:t> </a:t>
            </a:r>
            <a:r>
              <a:rPr lang="zh-CN" altLang="en-US" sz="900" b="0" i="0" kern="1200" dirty="0" smtClean="0">
                <a:solidFill>
                  <a:schemeClr val="tx1"/>
                </a:solidFill>
                <a:effectLst/>
                <a:latin typeface="Segoe UI Light" panose="020B0502040204020203" pitchFamily="34" charset="0"/>
                <a:ea typeface="+mn-ea"/>
                <a:cs typeface="+mn-cs"/>
              </a:rPr>
              <a:t>设置。</a:t>
            </a:r>
            <a:endParaRPr lang="zh-CN" alt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A468996-6A48-4E81-A5A9-7B191B4A1F90}" type="datetime1">
              <a:rPr lang="en-US" altLang="zh-CN" smtClean="0"/>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zh-CN" altLang="en-US" dirty="0" smtClean="0"/>
              <a:t>讲师头衔</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solidFill>
                <a:schemeClr val="tx1">
                  <a:alpha val="99000"/>
                </a:schemeClr>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62865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91440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1430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3716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anose="020B0604020202020204" pitchFamily="34" charset="0"/>
              <a:buNone/>
              <a:defRPr sz="3600"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anose="020B0604020202020204"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endParaRPr lang="en-US" dirty="0" smtClean="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anose="020B0502040204020203" pitchFamily="34" charset="0"/>
                <a:ea typeface="Segoe UI" panose="020B0502040204020203" pitchFamily="34" charset="0"/>
                <a:cs typeface="Segoe UI" panose="020B0502040204020203"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smtClean="0"/>
              <a:t>Click to edit presenter </a:t>
            </a:r>
            <a:endParaRPr lang="en-US" dirty="0" smtClean="0"/>
          </a:p>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smtClean="0"/>
              <a:t>and date</a:t>
            </a:r>
            <a:endParaRPr lang="en-US" dirty="0" smtClean="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Subtitle 2"/>
          <p:cNvSpPr>
            <a:spLocks noGrp="1"/>
          </p:cNvSpPr>
          <p:nvPr>
            <p:ph type="subTitle" idx="1"/>
          </p:nvPr>
        </p:nvSpPr>
        <p:spPr>
          <a:xfrm>
            <a:off x="734262" y="5426823"/>
            <a:ext cx="7462837"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tx1"/>
                    </a:gs>
                    <a:gs pos="100000">
                      <a:schemeClr val="tx1"/>
                    </a:gs>
                  </a:gsLst>
                  <a:lin ang="5400000" scaled="0"/>
                </a:gradFill>
                <a:latin typeface="Segoe Light" pitchFamily="34" charset="0"/>
                <a:ea typeface="+mn-ea"/>
                <a:cs typeface="+mn-cs"/>
              </a:defRPr>
            </a:lvl1pPr>
          </a:lstStyle>
          <a:p>
            <a:pPr marL="0" lvl="0" indent="0" algn="l" defTabSz="685800" rtl="0" eaLnBrk="1" latinLnBrk="0" hangingPunct="1">
              <a:lnSpc>
                <a:spcPct val="90000"/>
              </a:lnSpc>
              <a:spcBef>
                <a:spcPts val="0"/>
              </a:spcBef>
              <a:buClr>
                <a:schemeClr val="tx2"/>
              </a:buClr>
              <a:buSzPct val="90000"/>
              <a:buFontTx/>
              <a:buNone/>
            </a:pPr>
            <a:r>
              <a:rPr lang="zh-CN" altLang="en-US" smtClean="0"/>
              <a:t>单击此处编辑母版副标题样式</a:t>
            </a:r>
            <a:endParaRPr lang="en-US" dirty="0"/>
          </a:p>
        </p:txBody>
      </p:sp>
      <p:sp>
        <p:nvSpPr>
          <p:cNvPr id="7" name="Text Placeholder 8"/>
          <p:cNvSpPr>
            <a:spLocks noGrp="1"/>
          </p:cNvSpPr>
          <p:nvPr>
            <p:ph type="body" sz="quarter" idx="10" hasCustomPrompt="1"/>
          </p:nvPr>
        </p:nvSpPr>
        <p:spPr>
          <a:xfrm>
            <a:off x="734293" y="5823667"/>
            <a:ext cx="7570787"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8" name="Text Placeholder 8"/>
          <p:cNvSpPr>
            <a:spLocks noGrp="1"/>
          </p:cNvSpPr>
          <p:nvPr>
            <p:ph type="body" sz="quarter" idx="11" hasCustomPrompt="1"/>
          </p:nvPr>
        </p:nvSpPr>
        <p:spPr>
          <a:xfrm>
            <a:off x="734293" y="6109682"/>
            <a:ext cx="7570787"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9" name="Title 1"/>
          <p:cNvSpPr>
            <a:spLocks noGrp="1"/>
          </p:cNvSpPr>
          <p:nvPr>
            <p:ph type="ctrTitle"/>
          </p:nvPr>
        </p:nvSpPr>
        <p:spPr>
          <a:xfrm>
            <a:off x="740791" y="2976018"/>
            <a:ext cx="10726166" cy="1098296"/>
          </a:xfrm>
        </p:spPr>
        <p:txBody>
          <a:bodyPr anchor="ctr" anchorCtr="0">
            <a:noAutofit/>
          </a:bodyPr>
          <a:lstStyle>
            <a:lvl1pPr defTabSz="-635">
              <a:lnSpc>
                <a:spcPct val="90000"/>
              </a:lnSpc>
              <a:tabLst>
                <a:tab pos="1504315" algn="l"/>
              </a:tabLst>
              <a:defRPr lang="en-US" sz="5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800" rtl="0" eaLnBrk="1" latinLnBrk="0" hangingPunct="1">
              <a:lnSpc>
                <a:spcPct val="90000"/>
              </a:lnSpc>
              <a:spcBef>
                <a:spcPct val="0"/>
              </a:spcBef>
              <a:buNone/>
            </a:pPr>
            <a:r>
              <a:rPr lang="zh-CN" altLang="en-US" smtClean="0"/>
              <a:t>单击此处编辑母版标题样式</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30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decel="100000" fill="hold" grpId="2" nodeType="withEffect">
                                  <p:stCondLst>
                                    <p:cond delay="250"/>
                                  </p:stCondLst>
                                  <p:childTnLst>
                                    <p:animMotion origin="layout" path="M 2.20661E-6 -4.07407E-6 L 1.02966 -0.00115 " pathEditMode="relative" rAng="0" ptsTypes="AA">
                                      <p:cBhvr>
                                        <p:cTn id="8" dur="750" spd="-100000" fill="hold"/>
                                        <p:tgtEl>
                                          <p:spTgt spid="9"/>
                                        </p:tgtEl>
                                        <p:attrNameLst>
                                          <p:attrName>ppt_x</p:attrName>
                                          <p:attrName>ppt_y</p:attrName>
                                        </p:attrNameLst>
                                      </p:cBhvr>
                                      <p:rCtr x="51483" y="-69"/>
                                    </p:animMotion>
                                  </p:childTnLst>
                                </p:cTn>
                              </p:par>
                              <p:par>
                                <p:cTn id="9" presetID="1" presetClass="entr" presetSubtype="0" fill="hold" grpId="1"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42" presetClass="path" presetSubtype="0" decel="100000" fill="hold" grpId="2" nodeType="withEffect">
                                  <p:stCondLst>
                                    <p:cond delay="500"/>
                                  </p:stCondLst>
                                  <p:childTnLst>
                                    <p:animMotion origin="layout" path="M 4.93885E-6 3.7037E-6 L 1.09367 -0.00324 " pathEditMode="relative" rAng="0" ptsTypes="AA">
                                      <p:cBhvr>
                                        <p:cTn id="12" dur="750" spd="-100000" fill="hold"/>
                                        <p:tgtEl>
                                          <p:spTgt spid="6">
                                            <p:txEl>
                                              <p:pRg st="0" end="0"/>
                                            </p:txEl>
                                          </p:spTgt>
                                        </p:tgtEl>
                                        <p:attrNameLst>
                                          <p:attrName>ppt_x</p:attrName>
                                          <p:attrName>ppt_y</p:attrName>
                                        </p:attrNameLst>
                                      </p:cBhvr>
                                      <p:rCtr x="54684" y="-162"/>
                                    </p:animMotion>
                                  </p:childTnLst>
                                </p:cTn>
                              </p:par>
                              <p:par>
                                <p:cTn id="13" presetID="1" presetClass="entr" presetSubtype="0" fill="hold" grpId="1" nodeType="withEffect">
                                  <p:stCondLst>
                                    <p:cond delay="75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42" presetClass="path" presetSubtype="0" decel="100000" fill="hold" grpId="2" nodeType="withEffect">
                                  <p:stCondLst>
                                    <p:cond delay="750"/>
                                  </p:stCondLst>
                                  <p:childTnLst>
                                    <p:animMotion origin="layout" path="M 1.66797E-6 7.40741E-7 L 1.14754 7.40741E-7 " pathEditMode="relative" rAng="0" ptsTypes="AA">
                                      <p:cBhvr>
                                        <p:cTn id="16" dur="750" spd="-100000" fill="hold"/>
                                        <p:tgtEl>
                                          <p:spTgt spid="7">
                                            <p:txEl>
                                              <p:pRg st="0" end="0"/>
                                            </p:txEl>
                                          </p:spTgt>
                                        </p:tgtEl>
                                        <p:attrNameLst>
                                          <p:attrName>ppt_x</p:attrName>
                                          <p:attrName>ppt_y</p:attrName>
                                        </p:attrNameLst>
                                      </p:cBhvr>
                                      <p:rCtr x="57377" y="0"/>
                                    </p:animMotion>
                                  </p:childTnLst>
                                </p:cTn>
                              </p:par>
                              <p:par>
                                <p:cTn id="17" presetID="1" presetClass="entr" presetSubtype="0" fill="hold" grpId="1" nodeType="withEffect">
                                  <p:stCondLst>
                                    <p:cond delay="100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42" presetClass="path" presetSubtype="0" decel="100000" fill="hold" grpId="2" nodeType="withEffect">
                                  <p:stCondLst>
                                    <p:cond delay="1000"/>
                                  </p:stCondLst>
                                  <p:childTnLst>
                                    <p:animMotion origin="layout" path="M 1.66797E-6 7.40741E-7 L 1.14754 7.40741E-7 " pathEditMode="relative" rAng="0" ptsTypes="AA">
                                      <p:cBhvr>
                                        <p:cTn id="20" dur="750" spd="-100000" fill="hold"/>
                                        <p:tgtEl>
                                          <p:spTgt spid="8">
                                            <p:txEl>
                                              <p:pRg st="0" end="0"/>
                                            </p:txEl>
                                          </p:spTgt>
                                        </p:tgtEl>
                                        <p:attrNameLst>
                                          <p:attrName>ppt_x</p:attrName>
                                          <p:attrName>ppt_y</p:attrName>
                                        </p:attrNameLst>
                                      </p:cBhvr>
                                      <p:rCtr x="57377" y="0"/>
                                    </p:animMotion>
                                  </p:childTnLst>
                                </p:cTn>
                              </p:par>
                              <p:par>
                                <p:cTn id="21" presetID="42" presetClass="path" presetSubtype="0" decel="100000" fill="hold" grpId="0" nodeType="withEffect">
                                  <p:stCondLst>
                                    <p:cond delay="0"/>
                                  </p:stCondLst>
                                  <p:childTnLst>
                                    <p:animMotion origin="layout" path="M -1.04167E-6 -4.07407E-6 L -0.64453 -0.00115 " pathEditMode="relative" rAng="0" ptsTypes="AA">
                                      <p:cBhvr>
                                        <p:cTn id="22" dur="750" fill="hold"/>
                                        <p:tgtEl>
                                          <p:spTgt spid="9"/>
                                        </p:tgtEl>
                                        <p:attrNameLst>
                                          <p:attrName>ppt_x</p:attrName>
                                          <p:attrName>ppt_y</p:attrName>
                                        </p:attrNameLst>
                                      </p:cBhvr>
                                      <p:rCtr x="-32227" y="-69"/>
                                    </p:animMotion>
                                  </p:childTnLst>
                                </p:cTn>
                              </p:par>
                              <p:par>
                                <p:cTn id="23" presetID="42" presetClass="path" presetSubtype="0" decel="100000" fill="hold" grpId="0" nodeType="withEffect">
                                  <p:stCondLst>
                                    <p:cond delay="250"/>
                                  </p:stCondLst>
                                  <p:childTnLst>
                                    <p:animMotion origin="layout" path="M 2.29167E-6 3.7037E-6 L -0.78985 0.00324 " pathEditMode="relative" rAng="0" ptsTypes="AA">
                                      <p:cBhvr>
                                        <p:cTn id="24" dur="750" fill="hold"/>
                                        <p:tgtEl>
                                          <p:spTgt spid="6">
                                            <p:txEl>
                                              <p:pRg st="0" end="0"/>
                                            </p:txEl>
                                          </p:spTgt>
                                        </p:tgtEl>
                                        <p:attrNameLst>
                                          <p:attrName>ppt_x</p:attrName>
                                          <p:attrName>ppt_y</p:attrName>
                                        </p:attrNameLst>
                                      </p:cBhvr>
                                      <p:rCtr x="-39492" y="162"/>
                                    </p:animMotion>
                                  </p:childTnLst>
                                </p:cTn>
                              </p:par>
                              <p:par>
                                <p:cTn id="25" presetID="42" presetClass="path" presetSubtype="0" decel="100000" fill="hold" grpId="0" nodeType="withEffect">
                                  <p:stCondLst>
                                    <p:cond delay="500"/>
                                  </p:stCondLst>
                                  <p:childTnLst>
                                    <p:animMotion origin="layout" path="M -3.26828E-6 7.40741E-7 L -0.72365 0.00393 " pathEditMode="relative" rAng="0" ptsTypes="AA">
                                      <p:cBhvr>
                                        <p:cTn id="26" dur="750" fill="hold"/>
                                        <p:tgtEl>
                                          <p:spTgt spid="7">
                                            <p:txEl>
                                              <p:pRg st="0" end="0"/>
                                            </p:txEl>
                                          </p:spTgt>
                                        </p:tgtEl>
                                        <p:attrNameLst>
                                          <p:attrName>ppt_x</p:attrName>
                                          <p:attrName>ppt_y</p:attrName>
                                        </p:attrNameLst>
                                      </p:cBhvr>
                                      <p:rCtr x="-36183" y="185"/>
                                    </p:animMotion>
                                  </p:childTnLst>
                                </p:cTn>
                              </p:par>
                              <p:par>
                                <p:cTn id="27" presetID="42" presetClass="path" presetSubtype="0" decel="100000" fill="hold" grpId="0" nodeType="withEffect">
                                  <p:stCondLst>
                                    <p:cond delay="750"/>
                                  </p:stCondLst>
                                  <p:childTnLst>
                                    <p:animMotion origin="layout" path="M -3.26828E-6 7.40741E-7 L -0.72365 0.00393 " pathEditMode="relative" rAng="0" ptsTypes="AA">
                                      <p:cBhvr>
                                        <p:cTn id="28" dur="750" fill="hold"/>
                                        <p:tgtEl>
                                          <p:spTgt spid="8">
                                            <p:txEl>
                                              <p:pRg st="0" end="0"/>
                                            </p:txEl>
                                          </p:spTgt>
                                        </p:tgtEl>
                                        <p:attrNameLst>
                                          <p:attrName>ppt_x</p:attrName>
                                          <p:attrName>ppt_y</p:attrName>
                                        </p:attrNameLst>
                                      </p:cBhvr>
                                      <p:rCtr x="-361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path" presetSubtype="0" decel="100000" fill="hold" nodeType="withEffect">
                  <p:stCondLst>
                    <p:cond delay="250"/>
                  </p:stCondLst>
                  <p:childTnLst>
                    <p:animMotion origin="layout" path="M 2.29167E-6 3.7037E-6 L -0.78985 0.00324 " pathEditMode="relative" rAng="0" ptsTypes="AA">
                      <p:cBhvr>
                        <p:cTn dur="750" fill="hold"/>
                        <p:tgtEl>
                          <p:spTgt spid="6"/>
                        </p:tgtEl>
                        <p:attrNameLst>
                          <p:attrName>ppt_x</p:attrName>
                          <p:attrName>ppt_y</p:attrName>
                        </p:attrNameLst>
                      </p:cBhvr>
                      <p:rCtr x="-39492" y="162"/>
                    </p:animMotion>
                  </p:childTnLst>
                </p:cTn>
              </p:par>
            </p:tnLst>
          </p:tmpl>
        </p:tmplLst>
      </p:bldP>
      <p:bldP spid="6" grpId="1" build="p">
        <p:tmplLst>
          <p:tmpl lvl="1">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2"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6"/>
                        </p:tgtEl>
                        <p:attrNameLst>
                          <p:attrName>ppt_x</p:attrName>
                          <p:attrName>ppt_y</p:attrName>
                        </p:attrNameLst>
                      </p:cBhvr>
                      <p:rCtr x="54684" y="-162"/>
                    </p:animMotion>
                  </p:childTnLst>
                </p:cTn>
              </p:par>
            </p:tnLst>
          </p:tmpl>
        </p:tmplLst>
      </p:bldP>
      <p:bldP spid="7" grpId="0" build="p">
        <p:tmplLst>
          <p:tmpl lvl="1">
            <p:tnLst>
              <p:par>
                <p:cTn presetID="42" presetClass="path" presetSubtype="0" decel="100000" fill="hold" nodeType="withEffect">
                  <p:stCondLst>
                    <p:cond delay="500"/>
                  </p:stCondLst>
                  <p:childTnLst>
                    <p:animMotion origin="layout" path="M -3.26828E-6 7.40741E-7 L -0.72365 0.00393 " pathEditMode="relative" rAng="0" ptsTypes="AA">
                      <p:cBhvr>
                        <p:cTn dur="750" fill="hold"/>
                        <p:tgtEl>
                          <p:spTgt spid="7"/>
                        </p:tgtEl>
                        <p:attrNameLst>
                          <p:attrName>ppt_x</p:attrName>
                          <p:attrName>ppt_y</p:attrName>
                        </p:attrNameLst>
                      </p:cBhvr>
                      <p:rCtr x="-36183" y="185"/>
                    </p:animMotion>
                  </p:childTnLst>
                </p:cTn>
              </p:par>
            </p:tnLst>
          </p:tmpl>
        </p:tmplLst>
      </p:bldP>
      <p:bldP spid="7" grpId="1" build="p">
        <p:tmplLst>
          <p:tmpl lvl="1">
            <p:tnLst>
              <p:par>
                <p:cTn presetID="1" presetClass="entr" presetSubtype="0" fill="hold" nodeType="withEffect">
                  <p:stCondLst>
                    <p:cond delay="75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7" grpId="2"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7"/>
                        </p:tgtEl>
                        <p:attrNameLst>
                          <p:attrName>ppt_x</p:attrName>
                          <p:attrName>ppt_y</p:attrName>
                        </p:attrNameLst>
                      </p:cBhvr>
                      <p:rCtr x="57377" y="0"/>
                    </p:animMotion>
                  </p:childTnLst>
                </p:cTn>
              </p:par>
            </p:tnLst>
          </p:tmpl>
        </p:tmplLst>
      </p:bldP>
      <p:bldP spid="8" grpId="0" build="p">
        <p:tmplLst>
          <p:tmpl lvl="1">
            <p:tnLst>
              <p:par>
                <p:cTn presetID="42" presetClass="path" presetSubtype="0" decel="100000" fill="hold" nodeType="withEffect">
                  <p:stCondLst>
                    <p:cond delay="750"/>
                  </p:stCondLst>
                  <p:childTnLst>
                    <p:animMotion origin="layout" path="M -3.26828E-6 7.40741E-7 L -0.72365 0.00393 " pathEditMode="relative" rAng="0" ptsTypes="AA">
                      <p:cBhvr>
                        <p:cTn dur="750" fill="hold"/>
                        <p:tgtEl>
                          <p:spTgt spid="8"/>
                        </p:tgtEl>
                        <p:attrNameLst>
                          <p:attrName>ppt_x</p:attrName>
                          <p:attrName>ppt_y</p:attrName>
                        </p:attrNameLst>
                      </p:cBhvr>
                      <p:rCtr x="-36183" y="185"/>
                    </p:animMotion>
                  </p:childTnLst>
                </p:cTn>
              </p:par>
            </p:tnLst>
          </p:tmpl>
        </p:tmplLst>
      </p:bldP>
      <p:bldP spid="8" grpId="1" build="p">
        <p:tmplLst>
          <p:tmpl lvl="1">
            <p:tnLst>
              <p:par>
                <p:cTn presetID="1"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8" grpId="2"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8"/>
                        </p:tgtEl>
                        <p:attrNameLst>
                          <p:attrName>ppt_x</p:attrName>
                          <p:attrName>ppt_y</p:attrName>
                        </p:attrNameLst>
                      </p:cBhvr>
                      <p:rCtr x="57377" y="0"/>
                    </p:animMotion>
                  </p:childTnLst>
                </p:cTn>
              </p:par>
            </p:tnLst>
          </p:tmpl>
        </p:tmplLst>
      </p:bldP>
      <p:bldP spid="9" grpId="0"/>
      <p:bldP spid="9" grpId="1"/>
      <p:bldP spid="9" grpId="2"/>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3765" rtl="0" eaLnBrk="1" fontAlgn="auto" latinLnBrk="0" hangingPunct="1">
              <a:lnSpc>
                <a:spcPct val="90000"/>
              </a:lnSpc>
              <a:spcBef>
                <a:spcPts val="0"/>
              </a:spcBef>
              <a:spcAft>
                <a:spcPts val="0"/>
              </a:spcAft>
              <a:buClrTx/>
              <a:buSzPct val="90000"/>
              <a:buFont typeface="Arial" panose="020B0604020202020204" pitchFamily="34" charset="0"/>
              <a:buNone/>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anose="020B0604020202020204"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Segoe UI" panose="020B0502040204020203" pitchFamily="34" charset="0"/>
              </a:defRPr>
            </a:lvl1pPr>
          </a:lstStyle>
          <a:p>
            <a:pPr lvl="0"/>
            <a:r>
              <a:rPr lang="en-US" dirty="0" smtClean="0"/>
              <a:t>click to…</a:t>
            </a:r>
            <a:endParaRPr lang="en-US" dirty="0" smtClean="0"/>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480" indent="-284480">
              <a:buFont typeface="Wingdings" panose="05000000000000000000" pitchFamily="2" charset="2"/>
              <a:buChar char=""/>
              <a:defRPr sz="4000">
                <a:latin typeface="+mn-lt"/>
              </a:defRPr>
            </a:lvl1pPr>
            <a:lvl2pPr marL="517525" indent="-233680">
              <a:buFont typeface="Wingdings" panose="05000000000000000000" pitchFamily="2" charset="2"/>
              <a:buChar char=""/>
              <a:defRPr>
                <a:latin typeface="+mn-lt"/>
              </a:defRPr>
            </a:lvl2pPr>
            <a:lvl3pPr marL="741680" indent="-224155" defTabSz="-635">
              <a:buFont typeface="Wingdings" panose="05000000000000000000" pitchFamily="2" charset="2"/>
              <a:buChar char=""/>
              <a:defRPr>
                <a:latin typeface="+mn-lt"/>
              </a:defRPr>
            </a:lvl3pPr>
            <a:lvl4pPr marL="914400" indent="-173355">
              <a:buFont typeface="Wingdings" panose="05000000000000000000" pitchFamily="2" charset="2"/>
              <a:buChar char=""/>
              <a:defRPr>
                <a:latin typeface="+mn-lt"/>
              </a:defRPr>
            </a:lvl4pPr>
            <a:lvl5pPr marL="1087755" indent="-173355" defTabSz="-635">
              <a:buFont typeface="Wingdings" panose="05000000000000000000" pitchFamily="2" charset="2"/>
              <a:buChar char=""/>
              <a:defRPr>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anose="05000000000000000000"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defTabSz="-635">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defTabSz="-635">
              <a:defRPr>
                <a:solidFill>
                  <a:schemeClr val="bg1">
                    <a:lumMod val="75000"/>
                    <a:lumOff val="25000"/>
                  </a:schemeClr>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anose="05000000000000000000"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Click to edit Master text styles</a:t>
            </a:r>
            <a:endParaRPr lang="en-US" dirty="0" smtClean="0"/>
          </a:p>
          <a:p>
            <a:pPr marL="292100" marR="0" lvl="1"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Second level</a:t>
            </a:r>
            <a:endParaRPr lang="en-US" dirty="0" smtClean="0"/>
          </a:p>
          <a:p>
            <a:pPr marL="292100" marR="0" lvl="2"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Third level</a:t>
            </a:r>
            <a:endParaRPr lang="en-US" dirty="0" smtClean="0"/>
          </a:p>
          <a:p>
            <a:pPr marL="292100" marR="0" lvl="3"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Fourth level</a:t>
            </a:r>
            <a:endParaRPr lang="en-US" dirty="0" smtClean="0"/>
          </a:p>
          <a:p>
            <a:pPr marL="292100" marR="0" lvl="4"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680"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2pPr>
            <a:lvl3pPr marL="233680"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3pPr>
            <a:lvl4pPr marL="4603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4pPr>
            <a:lvl5pPr marL="68770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a:solidFill>
                  <a:schemeClr val="bg1">
                    <a:lumMod val="75000"/>
                    <a:lumOff val="25000"/>
                  </a:schemeClr>
                </a:solidFill>
                <a:latin typeface="+mn-lt"/>
                <a:ea typeface="+mn-ea"/>
                <a:cs typeface="+mn-cs"/>
              </a:defRPr>
            </a:lvl5pPr>
          </a:lstStyle>
          <a:p>
            <a:pPr marL="0" marR="0" lvl="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Click to edit Master text styles</a:t>
            </a:r>
            <a:endParaRPr lang="en-US" dirty="0" smtClean="0"/>
          </a:p>
          <a:p>
            <a:pPr marL="0" marR="0" lvl="1"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Second level</a:t>
            </a:r>
            <a:endParaRPr lang="en-US" dirty="0" smtClean="0"/>
          </a:p>
          <a:p>
            <a:pPr marL="0" marR="0" lvl="2"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Third level</a:t>
            </a:r>
            <a:endParaRPr lang="en-US" dirty="0" smtClean="0"/>
          </a:p>
          <a:p>
            <a:pPr marL="0" marR="0" lvl="3"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Fourth level</a:t>
            </a:r>
            <a:endParaRPr lang="en-US" dirty="0" smtClean="0"/>
          </a:p>
          <a:p>
            <a:pPr marL="0" marR="0" lvl="4"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5" name="矩形 4"/>
          <p:cNvSpPr/>
          <p:nvPr userDrawn="1"/>
        </p:nvSpPr>
        <p:spPr>
          <a:xfrm>
            <a:off x="5510762" y="2967335"/>
            <a:ext cx="1167307" cy="553998"/>
          </a:xfrm>
          <a:prstGeom prst="rect">
            <a:avLst/>
          </a:prstGeom>
          <a:noFill/>
        </p:spPr>
        <p:txBody>
          <a:bodyPr wrap="none" lIns="91440" tIns="45720" rIns="91440" bIns="45720">
            <a:spAutoFit/>
          </a:bodyPr>
          <a:lstStyle/>
          <a:p>
            <a:pPr algn="ctr"/>
            <a:r>
              <a:rPr lang="zh-CN" altLang="en-US" sz="1000" b="0" cap="none" spc="0" dirty="0" smtClean="0">
                <a:ln w="18415" cmpd="sng">
                  <a:noFill/>
                  <a:prstDash val="solid"/>
                </a:ln>
                <a:noFill/>
                <a:effectLst>
                  <a:outerShdw blurRad="63500" dir="3600000" algn="tl" rotWithShape="0">
                    <a:srgbClr val="000000">
                      <a:alpha val="70000"/>
                    </a:srgbClr>
                  </a:outerShdw>
                </a:effectLst>
              </a:rPr>
              <a:t>张猛</a:t>
            </a:r>
            <a:endParaRPr lang="en-US" altLang="zh-CN" sz="1000" b="0" cap="none" spc="0" dirty="0" smtClean="0">
              <a:ln w="18415" cmpd="sng">
                <a:noFill/>
                <a:prstDash val="solid"/>
              </a:ln>
              <a:noFill/>
              <a:effectLst>
                <a:outerShdw blurRad="63500" dir="3600000" algn="tl" rotWithShape="0">
                  <a:srgbClr val="000000">
                    <a:alpha val="70000"/>
                  </a:srgbClr>
                </a:outerShdw>
              </a:effectLst>
            </a:endParaRPr>
          </a:p>
          <a:p>
            <a:pPr algn="ctr"/>
            <a:r>
              <a:rPr lang="en-US" altLang="zh-CN" sz="1000" b="0" cap="none" spc="0" dirty="0" smtClean="0">
                <a:ln w="18415" cmpd="sng">
                  <a:noFill/>
                  <a:prstDash val="solid"/>
                </a:ln>
                <a:noFill/>
                <a:effectLst>
                  <a:outerShdw blurRad="63500" dir="3600000" algn="tl" rotWithShape="0">
                    <a:srgbClr val="000000">
                      <a:alpha val="70000"/>
                    </a:srgbClr>
                  </a:outerShdw>
                </a:effectLst>
              </a:rPr>
              <a:t>mcseit@sina.com</a:t>
            </a:r>
            <a:endParaRPr lang="en-US" altLang="zh-CN" sz="1000" b="0" cap="none" spc="0" dirty="0" smtClean="0">
              <a:ln w="18415" cmpd="sng">
                <a:noFill/>
                <a:prstDash val="solid"/>
              </a:ln>
              <a:noFill/>
              <a:effectLst>
                <a:outerShdw blurRad="63500" dir="3600000" algn="tl" rotWithShape="0">
                  <a:srgbClr val="000000">
                    <a:alpha val="70000"/>
                  </a:srgbClr>
                </a:outerShdw>
              </a:effectLst>
            </a:endParaRPr>
          </a:p>
          <a:p>
            <a:pPr algn="ctr"/>
            <a:r>
              <a:rPr lang="en-US" altLang="zh-CN" sz="1000" b="0" cap="none" spc="0" dirty="0" smtClean="0">
                <a:ln w="18415" cmpd="sng">
                  <a:noFill/>
                  <a:prstDash val="solid"/>
                </a:ln>
                <a:noFill/>
                <a:effectLst>
                  <a:outerShdw blurRad="63500" dir="3600000" algn="tl" rotWithShape="0">
                    <a:srgbClr val="000000">
                      <a:alpha val="70000"/>
                    </a:srgbClr>
                  </a:outerShdw>
                </a:effectLst>
              </a:rPr>
              <a:t>13810409033</a:t>
            </a:r>
            <a:endParaRPr lang="zh-CN" altLang="en-US" sz="1000" b="0" cap="none" spc="0" dirty="0">
              <a:ln w="18415" cmpd="sng">
                <a:noFill/>
                <a:prstDash val="solid"/>
              </a:ln>
              <a:noFill/>
              <a:effectLst>
                <a:outerShdw blurRad="63500" dir="3600000" algn="tl" rotWithShape="0">
                  <a:srgbClr val="000000">
                    <a:alpha val="70000"/>
                  </a:srgbClr>
                </a:outerShdw>
              </a:effectLst>
            </a:endParaRPr>
          </a:p>
        </p:txBody>
      </p:sp>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Segoe UI" panose="020B0502040204020203" pitchFamily="34" charset="0"/>
        </a:defRPr>
      </a:lvl1pPr>
    </p:titleStyle>
    <p:bodyStyle>
      <a:lvl1pPr marL="339725" marR="0" indent="-33972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600" kern="1200" spc="-70" baseline="0">
          <a:solidFill>
            <a:schemeClr val="bg1">
              <a:lumMod val="75000"/>
              <a:lumOff val="25000"/>
              <a:alpha val="99000"/>
            </a:schemeClr>
          </a:solidFill>
          <a:latin typeface="+mn-lt"/>
          <a:ea typeface="+mn-ea"/>
          <a:cs typeface="+mn-cs"/>
        </a:defRPr>
      </a:lvl1pPr>
      <a:lvl2pPr marL="573405" marR="0" indent="-2336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2pPr>
      <a:lvl3pPr marL="7988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798195" algn="l"/>
        </a:tabLst>
        <a:defRPr sz="2400" kern="1200" spc="0" baseline="0">
          <a:solidFill>
            <a:schemeClr val="bg1">
              <a:lumMod val="75000"/>
              <a:lumOff val="25000"/>
              <a:alpha val="99000"/>
            </a:schemeClr>
          </a:solidFill>
          <a:latin typeface="+mn-lt"/>
          <a:ea typeface="+mn-ea"/>
          <a:cs typeface="+mn-cs"/>
        </a:defRPr>
      </a:lvl3pPr>
      <a:lvl4pPr marL="1030605" marR="0" indent="-23177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4pPr>
      <a:lvl5pPr marL="12560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1255395" algn="l"/>
        </a:tabLst>
        <a:defRPr sz="2000" kern="1200" spc="0" baseline="0">
          <a:solidFill>
            <a:schemeClr val="bg1">
              <a:lumMod val="75000"/>
              <a:lumOff val="25000"/>
              <a:alpha val="99000"/>
            </a:schemeClr>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1" dirty="0" smtClean="0"/>
              <a:t>应用数据处理</a:t>
            </a:r>
            <a:endParaRPr lang="en-US" b="1" dirty="0"/>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漫游应用数据</a:t>
            </a:r>
            <a:endParaRPr lang="zh-CN" altLang="en-US" b="1" dirty="0"/>
          </a:p>
        </p:txBody>
      </p:sp>
      <p:sp>
        <p:nvSpPr>
          <p:cNvPr id="3" name="Text Placeholder 2"/>
          <p:cNvSpPr>
            <a:spLocks noGrp="1"/>
          </p:cNvSpPr>
          <p:nvPr>
            <p:ph type="body" sz="quarter" idx="10"/>
          </p:nvPr>
        </p:nvSpPr>
        <p:spPr/>
        <p:txBody>
          <a:bodyPr/>
          <a:lstStyle/>
          <a:p>
            <a:r>
              <a:rPr lang="zh-CN" altLang="en-US" sz="3200" dirty="0" smtClean="0">
                <a:solidFill>
                  <a:schemeClr val="bg1">
                    <a:lumMod val="50000"/>
                    <a:lumOff val="50000"/>
                    <a:alpha val="99000"/>
                  </a:schemeClr>
                </a:solidFill>
              </a:rPr>
              <a:t>使用</a:t>
            </a:r>
            <a:r>
              <a:rPr lang="zh-CN" altLang="en-US" sz="3200" dirty="0">
                <a:solidFill>
                  <a:schemeClr val="bg1">
                    <a:lumMod val="50000"/>
                    <a:lumOff val="50000"/>
                    <a:alpha val="99000"/>
                  </a:schemeClr>
                </a:solidFill>
              </a:rPr>
              <a:t>漫游应用数</a:t>
            </a:r>
            <a:r>
              <a:rPr lang="zh-CN" altLang="en-US" sz="3200" dirty="0" smtClean="0">
                <a:solidFill>
                  <a:schemeClr val="bg1">
                    <a:lumMod val="50000"/>
                    <a:lumOff val="50000"/>
                    <a:alpha val="99000"/>
                  </a:schemeClr>
                </a:solidFill>
              </a:rPr>
              <a:t>据可以将应用程序的数据在多个设备间进行同步，漫游可以让用户在另外设备上继续任务</a:t>
            </a:r>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系统限制每个应用程序漫游的应用程序数据大小，最优做法是进行漫游用户喜好、链接和小数据文件</a:t>
            </a:r>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由于漫游应用数据可以随时更改，需要注册</a:t>
            </a:r>
            <a:r>
              <a:rPr lang="en-US" altLang="zh-CN" sz="3200" dirty="0" err="1" smtClean="0">
                <a:solidFill>
                  <a:schemeClr val="bg1">
                    <a:lumMod val="50000"/>
                    <a:lumOff val="50000"/>
                    <a:alpha val="99000"/>
                  </a:schemeClr>
                </a:solidFill>
              </a:rPr>
              <a:t>DataChanged</a:t>
            </a:r>
            <a:r>
              <a:rPr lang="zh-CN" altLang="en-US" sz="3200" dirty="0" smtClean="0">
                <a:solidFill>
                  <a:schemeClr val="bg1">
                    <a:lumMod val="50000"/>
                    <a:lumOff val="50000"/>
                    <a:alpha val="99000"/>
                  </a:schemeClr>
                </a:solidFill>
              </a:rPr>
              <a:t>事件监控应用数据的变化，进行数据的同步</a:t>
            </a:r>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用户在离线情况下，或高延迟网络中，漫游可能会被推迟</a:t>
            </a:r>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关键时候可以设置一个特殊的最高优先级设置单位提供频繁的更新</a:t>
            </a:r>
            <a:endParaRPr lang="en-US" altLang="zh-CN" sz="3200" dirty="0" smtClean="0">
              <a:solidFill>
                <a:schemeClr val="bg1">
                  <a:lumMod val="50000"/>
                  <a:lumOff val="50000"/>
                  <a:alpha val="99000"/>
                </a:schemeClr>
              </a:solidFill>
            </a:endParaRPr>
          </a:p>
          <a:p>
            <a:endParaRPr lang="zh-CN" altLang="en-US" sz="3200" dirty="0">
              <a:solidFill>
                <a:schemeClr val="bg1">
                  <a:lumMod val="50000"/>
                  <a:lumOff val="50000"/>
                  <a:alpha val="99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漫</a:t>
            </a:r>
            <a:r>
              <a:rPr lang="zh-CN" altLang="en-US" b="1" dirty="0"/>
              <a:t>游数据发生更改时收到通知</a:t>
            </a:r>
            <a:endParaRPr lang="zh-CN" altLang="en-US" b="1" dirty="0"/>
          </a:p>
        </p:txBody>
      </p:sp>
      <p:sp>
        <p:nvSpPr>
          <p:cNvPr id="3" name="Text Placeholder 2"/>
          <p:cNvSpPr>
            <a:spLocks noGrp="1"/>
          </p:cNvSpPr>
          <p:nvPr>
            <p:ph type="body" sz="quarter" idx="10"/>
          </p:nvPr>
        </p:nvSpPr>
        <p:spPr>
          <a:xfrm>
            <a:off x="518318" y="1447800"/>
            <a:ext cx="11152188" cy="886838"/>
          </a:xfrm>
        </p:spPr>
        <p:txBody>
          <a:bodyPr/>
          <a:lstStyle/>
          <a:p>
            <a:r>
              <a:rPr lang="zh-CN" altLang="en-US" dirty="0">
                <a:solidFill>
                  <a:schemeClr val="bg1">
                    <a:lumMod val="50000"/>
                    <a:lumOff val="50000"/>
                  </a:schemeClr>
                </a:solidFill>
              </a:rPr>
              <a:t>注</a:t>
            </a:r>
            <a:r>
              <a:rPr lang="zh-CN" altLang="en-US" dirty="0" smtClean="0">
                <a:solidFill>
                  <a:schemeClr val="bg1">
                    <a:lumMod val="50000"/>
                    <a:lumOff val="50000"/>
                  </a:schemeClr>
                </a:solidFill>
              </a:rPr>
              <a:t>册</a:t>
            </a:r>
            <a:r>
              <a:rPr lang="en-US" altLang="zh-CN" dirty="0" err="1" smtClean="0">
                <a:solidFill>
                  <a:schemeClr val="bg1">
                    <a:lumMod val="50000"/>
                    <a:lumOff val="50000"/>
                  </a:schemeClr>
                </a:solidFill>
              </a:rPr>
              <a:t>DataChanged</a:t>
            </a:r>
            <a:r>
              <a:rPr lang="zh-CN" altLang="en-US" dirty="0" smtClean="0">
                <a:solidFill>
                  <a:schemeClr val="bg1">
                    <a:lumMod val="50000"/>
                    <a:lumOff val="50000"/>
                  </a:schemeClr>
                </a:solidFill>
              </a:rPr>
              <a:t>事件，将</a:t>
            </a:r>
            <a:r>
              <a:rPr lang="en-US" altLang="zh-CN" dirty="0" err="1" smtClean="0">
                <a:solidFill>
                  <a:schemeClr val="bg1">
                    <a:lumMod val="50000"/>
                    <a:lumOff val="50000"/>
                  </a:schemeClr>
                </a:solidFill>
              </a:rPr>
              <a:t>DataChangeHandler</a:t>
            </a:r>
            <a:r>
              <a:rPr lang="zh-CN" altLang="en-US" dirty="0" smtClean="0">
                <a:solidFill>
                  <a:schemeClr val="bg1">
                    <a:lumMod val="50000"/>
                    <a:lumOff val="50000"/>
                  </a:schemeClr>
                </a:solidFill>
              </a:rPr>
              <a:t>设置为用于漫游数据更改的处理程序</a:t>
            </a:r>
            <a:endParaRPr lang="zh-CN" altLang="en-US" dirty="0">
              <a:solidFill>
                <a:schemeClr val="bg1">
                  <a:lumMod val="50000"/>
                  <a:lumOff val="50000"/>
                </a:schemeClr>
              </a:solidFill>
            </a:endParaRPr>
          </a:p>
        </p:txBody>
      </p:sp>
      <p:sp>
        <p:nvSpPr>
          <p:cNvPr id="9" name="TextBox 8"/>
          <p:cNvSpPr txBox="1"/>
          <p:nvPr/>
        </p:nvSpPr>
        <p:spPr>
          <a:xfrm>
            <a:off x="583662" y="2743206"/>
            <a:ext cx="10931204" cy="3385542"/>
          </a:xfrm>
          <a:prstGeom prst="rect">
            <a:avLst/>
          </a:prstGeom>
          <a:noFill/>
        </p:spPr>
        <p:txBody>
          <a:bodyPr wrap="square" lIns="0" tIns="0" rIns="0" bIns="0" rtlCol="0">
            <a:spAutoFit/>
          </a:bodyPr>
          <a:lstStyle/>
          <a:p>
            <a:r>
              <a:rPr lang="en-US" altLang="zh-CN" sz="2000" dirty="0">
                <a:solidFill>
                  <a:srgbClr val="0000FF"/>
                </a:solidFill>
                <a:highlight>
                  <a:srgbClr val="FFFFFF"/>
                </a:highlight>
                <a:latin typeface="Consolas" panose="020B0609020204030204" pitchFamily="49" charset="0"/>
              </a:rPr>
              <a:t>void</a:t>
            </a:r>
            <a:r>
              <a:rPr lang="en-US" altLang="zh-CN" sz="2000" dirty="0">
                <a:solidFill>
                  <a:srgbClr val="000000"/>
                </a:solidFill>
                <a:highlight>
                  <a:srgbClr val="FFFFFF"/>
                </a:highlight>
                <a:latin typeface="Consolas" panose="020B0609020204030204" pitchFamily="49" charset="0"/>
              </a:rPr>
              <a:t> </a:t>
            </a:r>
            <a:r>
              <a:rPr lang="en-US" altLang="zh-CN" sz="2000" dirty="0" err="1">
                <a:solidFill>
                  <a:srgbClr val="000000"/>
                </a:solidFill>
                <a:highlight>
                  <a:srgbClr val="FFFFFF"/>
                </a:highlight>
                <a:latin typeface="Consolas" panose="020B0609020204030204" pitchFamily="49" charset="0"/>
              </a:rPr>
              <a:t>InitHandlers</a:t>
            </a:r>
            <a:r>
              <a:rPr lang="en-US" altLang="zh-CN" sz="2000" dirty="0">
                <a:solidFill>
                  <a:srgbClr val="000000"/>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r>
              <a:rPr lang="en-US" altLang="zh-CN" sz="2000" dirty="0" smtClean="0">
                <a:solidFill>
                  <a:srgbClr val="000000"/>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r>
              <a:rPr lang="en-US" altLang="zh-CN" sz="2000" dirty="0">
                <a:solidFill>
                  <a:srgbClr val="000000"/>
                </a:solidFill>
                <a:highlight>
                  <a:srgbClr val="FFFFFF"/>
                </a:highlight>
                <a:latin typeface="Consolas" panose="020B0609020204030204" pitchFamily="49" charset="0"/>
              </a:rPr>
              <a:t>            </a:t>
            </a:r>
            <a:r>
              <a:rPr lang="en-US" altLang="zh-CN" sz="2000" dirty="0" err="1">
                <a:solidFill>
                  <a:srgbClr val="000000"/>
                </a:solidFill>
                <a:highlight>
                  <a:srgbClr val="FFFFFF"/>
                </a:highlight>
                <a:latin typeface="Consolas" panose="020B0609020204030204" pitchFamily="49" charset="0"/>
              </a:rPr>
              <a:t>Windows.Storage.</a:t>
            </a:r>
            <a:r>
              <a:rPr lang="en-US" altLang="zh-CN" sz="2000" dirty="0" err="1">
                <a:solidFill>
                  <a:srgbClr val="2B91AF"/>
                </a:solidFill>
                <a:highlight>
                  <a:srgbClr val="FFFFFF"/>
                </a:highlight>
                <a:latin typeface="Consolas" panose="020B0609020204030204" pitchFamily="49" charset="0"/>
              </a:rPr>
              <a:t>ApplicationData</a:t>
            </a:r>
            <a:r>
              <a:rPr lang="en-US" altLang="zh-CN" sz="2000" dirty="0" err="1">
                <a:solidFill>
                  <a:srgbClr val="000000"/>
                </a:solidFill>
                <a:highlight>
                  <a:srgbClr val="FFFFFF"/>
                </a:highlight>
                <a:latin typeface="Consolas" panose="020B0609020204030204" pitchFamily="49" charset="0"/>
              </a:rPr>
              <a:t>.Current.DataChanged</a:t>
            </a:r>
            <a:r>
              <a:rPr lang="en-US" altLang="zh-CN" sz="2000" dirty="0">
                <a:solidFill>
                  <a:srgbClr val="000000"/>
                </a:solidFill>
                <a:highlight>
                  <a:srgbClr val="FFFFFF"/>
                </a:highlight>
                <a:latin typeface="Consolas" panose="020B0609020204030204" pitchFamily="49" charset="0"/>
              </a:rPr>
              <a:t> +=</a:t>
            </a:r>
            <a:endParaRPr lang="en-US" altLang="zh-CN" sz="2000" dirty="0">
              <a:solidFill>
                <a:srgbClr val="000000"/>
              </a:solidFill>
              <a:highlight>
                <a:srgbClr val="FFFFFF"/>
              </a:highlight>
              <a:latin typeface="Consolas" panose="020B0609020204030204" pitchFamily="49" charset="0"/>
            </a:endParaRPr>
          </a:p>
          <a:p>
            <a:r>
              <a:rPr lang="en-US" altLang="zh-CN" sz="2000" dirty="0">
                <a:solidFill>
                  <a:srgbClr val="000000"/>
                </a:solidFill>
                <a:highlight>
                  <a:srgbClr val="FFFFFF"/>
                </a:highlight>
                <a:latin typeface="Consolas" panose="020B0609020204030204" pitchFamily="49" charset="0"/>
              </a:rPr>
              <a:t>               </a:t>
            </a:r>
            <a:r>
              <a:rPr lang="en-US" altLang="zh-CN" sz="2000" dirty="0">
                <a:solidFill>
                  <a:srgbClr val="0000FF"/>
                </a:solidFill>
                <a:highlight>
                  <a:srgbClr val="FFFFFF"/>
                </a:highlight>
                <a:latin typeface="Consolas" panose="020B0609020204030204" pitchFamily="49" charset="0"/>
              </a:rPr>
              <a:t>new</a:t>
            </a:r>
            <a:r>
              <a:rPr lang="en-US" altLang="zh-CN" sz="2000" dirty="0">
                <a:solidFill>
                  <a:srgbClr val="000000"/>
                </a:solidFill>
                <a:highlight>
                  <a:srgbClr val="FFFFFF"/>
                </a:highlight>
                <a:latin typeface="Consolas" panose="020B0609020204030204" pitchFamily="49" charset="0"/>
              </a:rPr>
              <a:t> </a:t>
            </a:r>
            <a:r>
              <a:rPr lang="en-US" altLang="zh-CN" sz="2000" dirty="0" err="1">
                <a:solidFill>
                  <a:srgbClr val="000000"/>
                </a:solidFill>
                <a:highlight>
                  <a:srgbClr val="FFFFFF"/>
                </a:highlight>
                <a:latin typeface="Consolas" panose="020B0609020204030204" pitchFamily="49" charset="0"/>
              </a:rPr>
              <a:t>TypedEventHandler</a:t>
            </a:r>
            <a:r>
              <a:rPr lang="en-US" altLang="zh-CN" sz="2000" dirty="0">
                <a:solidFill>
                  <a:srgbClr val="000000"/>
                </a:solidFill>
                <a:highlight>
                  <a:srgbClr val="FFFFFF"/>
                </a:highlight>
                <a:latin typeface="Consolas" panose="020B0609020204030204" pitchFamily="49" charset="0"/>
              </a:rPr>
              <a:t>&lt;</a:t>
            </a:r>
            <a:r>
              <a:rPr lang="en-US" altLang="zh-CN" sz="2000" dirty="0" err="1">
                <a:solidFill>
                  <a:srgbClr val="2B91AF"/>
                </a:solidFill>
                <a:highlight>
                  <a:srgbClr val="FFFFFF"/>
                </a:highlight>
                <a:latin typeface="Consolas" panose="020B0609020204030204" pitchFamily="49" charset="0"/>
              </a:rPr>
              <a:t>ApplicationData</a:t>
            </a:r>
            <a:r>
              <a:rPr lang="en-US" altLang="zh-CN" sz="2000" dirty="0">
                <a:solidFill>
                  <a:srgbClr val="000000"/>
                </a:solidFill>
                <a:highlight>
                  <a:srgbClr val="FFFFFF"/>
                </a:highlight>
                <a:latin typeface="Consolas" panose="020B0609020204030204" pitchFamily="49" charset="0"/>
              </a:rPr>
              <a:t>, </a:t>
            </a:r>
            <a:r>
              <a:rPr lang="en-US" altLang="zh-CN" sz="2000" dirty="0">
                <a:solidFill>
                  <a:srgbClr val="0000FF"/>
                </a:solidFill>
                <a:highlight>
                  <a:srgbClr val="FFFFFF"/>
                </a:highlight>
                <a:latin typeface="Consolas" panose="020B0609020204030204" pitchFamily="49" charset="0"/>
              </a:rPr>
              <a:t>object</a:t>
            </a:r>
            <a:r>
              <a:rPr lang="en-US" altLang="zh-CN" sz="2000" dirty="0">
                <a:solidFill>
                  <a:srgbClr val="000000"/>
                </a:solidFill>
                <a:highlight>
                  <a:srgbClr val="FFFFFF"/>
                </a:highlight>
                <a:latin typeface="Consolas" panose="020B0609020204030204" pitchFamily="49" charset="0"/>
              </a:rPr>
              <a:t>&gt;(</a:t>
            </a:r>
            <a:r>
              <a:rPr lang="en-US" altLang="zh-CN" sz="2000" dirty="0" err="1">
                <a:solidFill>
                  <a:srgbClr val="000000"/>
                </a:solidFill>
                <a:highlight>
                  <a:srgbClr val="FFFFFF"/>
                </a:highlight>
                <a:latin typeface="Consolas" panose="020B0609020204030204" pitchFamily="49" charset="0"/>
              </a:rPr>
              <a:t>DataChangeHandler</a:t>
            </a:r>
            <a:r>
              <a:rPr lang="en-US" altLang="zh-CN" sz="2000" dirty="0">
                <a:solidFill>
                  <a:srgbClr val="000000"/>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r>
              <a:rPr lang="en-US" altLang="zh-CN" sz="2000" dirty="0" smtClean="0">
                <a:solidFill>
                  <a:srgbClr val="000000"/>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endParaRPr lang="zh-CN" altLang="en-US" sz="2000" dirty="0">
              <a:solidFill>
                <a:srgbClr val="000000"/>
              </a:solidFill>
              <a:highlight>
                <a:srgbClr val="FFFFFF"/>
              </a:highlight>
              <a:latin typeface="Consolas" panose="020B0609020204030204" pitchFamily="49" charset="0"/>
            </a:endParaRPr>
          </a:p>
          <a:p>
            <a:r>
              <a:rPr lang="en-US" altLang="zh-CN" sz="2000" dirty="0" smtClean="0">
                <a:solidFill>
                  <a:srgbClr val="0000FF"/>
                </a:solidFill>
                <a:highlight>
                  <a:srgbClr val="FFFFFF"/>
                </a:highlight>
                <a:latin typeface="Consolas" panose="020B0609020204030204" pitchFamily="49" charset="0"/>
              </a:rPr>
              <a:t>void</a:t>
            </a:r>
            <a:r>
              <a:rPr lang="en-US" altLang="zh-CN" sz="2000" dirty="0" smtClean="0">
                <a:solidFill>
                  <a:srgbClr val="000000"/>
                </a:solidFill>
                <a:highlight>
                  <a:srgbClr val="FFFFFF"/>
                </a:highlight>
                <a:latin typeface="Consolas" panose="020B0609020204030204" pitchFamily="49" charset="0"/>
              </a:rPr>
              <a:t> </a:t>
            </a:r>
            <a:r>
              <a:rPr lang="en-US" altLang="zh-CN" sz="2000" dirty="0" err="1">
                <a:solidFill>
                  <a:srgbClr val="000000"/>
                </a:solidFill>
                <a:highlight>
                  <a:srgbClr val="FFFFFF"/>
                </a:highlight>
                <a:latin typeface="Consolas" panose="020B0609020204030204" pitchFamily="49" charset="0"/>
              </a:rPr>
              <a:t>DataChangeHandler</a:t>
            </a:r>
            <a:r>
              <a:rPr lang="en-US" altLang="zh-CN" sz="2000" dirty="0">
                <a:solidFill>
                  <a:srgbClr val="000000"/>
                </a:solidFill>
                <a:highlight>
                  <a:srgbClr val="FFFFFF"/>
                </a:highlight>
                <a:latin typeface="Consolas" panose="020B0609020204030204" pitchFamily="49" charset="0"/>
              </a:rPr>
              <a:t>(</a:t>
            </a:r>
            <a:r>
              <a:rPr lang="en-US" altLang="zh-CN" sz="2000" dirty="0" err="1">
                <a:solidFill>
                  <a:srgbClr val="000000"/>
                </a:solidFill>
                <a:highlight>
                  <a:srgbClr val="FFFFFF"/>
                </a:highlight>
                <a:latin typeface="Consolas" panose="020B0609020204030204" pitchFamily="49" charset="0"/>
              </a:rPr>
              <a:t>Windows.Storage.</a:t>
            </a:r>
            <a:r>
              <a:rPr lang="en-US" altLang="zh-CN" sz="2000" dirty="0" err="1">
                <a:solidFill>
                  <a:srgbClr val="2B91AF"/>
                </a:solidFill>
                <a:highlight>
                  <a:srgbClr val="FFFFFF"/>
                </a:highlight>
                <a:latin typeface="Consolas" panose="020B0609020204030204" pitchFamily="49" charset="0"/>
              </a:rPr>
              <a:t>ApplicationData</a:t>
            </a:r>
            <a:r>
              <a:rPr lang="en-US" altLang="zh-CN" sz="2000" dirty="0">
                <a:solidFill>
                  <a:srgbClr val="000000"/>
                </a:solidFill>
                <a:highlight>
                  <a:srgbClr val="FFFFFF"/>
                </a:highlight>
                <a:latin typeface="Consolas" panose="020B0609020204030204" pitchFamily="49" charset="0"/>
              </a:rPr>
              <a:t> </a:t>
            </a:r>
            <a:r>
              <a:rPr lang="en-US" altLang="zh-CN" sz="2000" dirty="0" err="1">
                <a:solidFill>
                  <a:srgbClr val="000000"/>
                </a:solidFill>
                <a:highlight>
                  <a:srgbClr val="FFFFFF"/>
                </a:highlight>
                <a:latin typeface="Consolas" panose="020B0609020204030204" pitchFamily="49" charset="0"/>
              </a:rPr>
              <a:t>appData</a:t>
            </a:r>
            <a:r>
              <a:rPr lang="en-US" altLang="zh-CN" sz="2000" dirty="0">
                <a:solidFill>
                  <a:srgbClr val="000000"/>
                </a:solidFill>
                <a:highlight>
                  <a:srgbClr val="FFFFFF"/>
                </a:highlight>
                <a:latin typeface="Consolas" panose="020B0609020204030204" pitchFamily="49" charset="0"/>
              </a:rPr>
              <a:t>, </a:t>
            </a:r>
            <a:r>
              <a:rPr lang="en-US" altLang="zh-CN" sz="2000" dirty="0">
                <a:solidFill>
                  <a:srgbClr val="0000FF"/>
                </a:solidFill>
                <a:highlight>
                  <a:srgbClr val="FFFFFF"/>
                </a:highlight>
                <a:latin typeface="Consolas" panose="020B0609020204030204" pitchFamily="49" charset="0"/>
              </a:rPr>
              <a:t>object</a:t>
            </a:r>
            <a:r>
              <a:rPr lang="en-US" altLang="zh-CN" sz="2000" dirty="0">
                <a:solidFill>
                  <a:srgbClr val="000000"/>
                </a:solidFill>
                <a:highlight>
                  <a:srgbClr val="FFFFFF"/>
                </a:highlight>
                <a:latin typeface="Consolas" panose="020B0609020204030204" pitchFamily="49" charset="0"/>
              </a:rPr>
              <a:t> o)</a:t>
            </a:r>
            <a:endParaRPr lang="en-US" altLang="zh-CN" sz="2000" dirty="0">
              <a:solidFill>
                <a:srgbClr val="000000"/>
              </a:solidFill>
              <a:highlight>
                <a:srgbClr val="FFFFFF"/>
              </a:highlight>
              <a:latin typeface="Consolas" panose="020B0609020204030204" pitchFamily="49" charset="0"/>
            </a:endParaRPr>
          </a:p>
          <a:p>
            <a:r>
              <a:rPr lang="en-US" altLang="zh-CN" sz="2000" dirty="0" smtClean="0">
                <a:solidFill>
                  <a:srgbClr val="000000"/>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r>
              <a:rPr lang="zh-CN" altLang="en-US" sz="2000" dirty="0">
                <a:solidFill>
                  <a:srgbClr val="000000"/>
                </a:solidFill>
                <a:highlight>
                  <a:srgbClr val="FFFFFF"/>
                </a:highlight>
                <a:latin typeface="Consolas" panose="020B0609020204030204" pitchFamily="49" charset="0"/>
              </a:rPr>
              <a:t>            </a:t>
            </a:r>
            <a:endParaRPr lang="zh-CN" altLang="en-US" sz="2000" dirty="0">
              <a:solidFill>
                <a:srgbClr val="000000"/>
              </a:solidFill>
              <a:highlight>
                <a:srgbClr val="FFFFFF"/>
              </a:highlight>
              <a:latin typeface="Consolas" panose="020B0609020204030204" pitchFamily="49" charset="0"/>
            </a:endParaRPr>
          </a:p>
          <a:p>
            <a:r>
              <a:rPr lang="en-US" altLang="zh-CN" sz="2000" dirty="0" smtClean="0">
                <a:solidFill>
                  <a:srgbClr val="000000"/>
                </a:solidFill>
                <a:highlight>
                  <a:srgbClr val="FFFFFF"/>
                </a:highlight>
                <a:latin typeface="Consolas" panose="020B0609020204030204" pitchFamily="49" charset="0"/>
              </a:rPr>
              <a:t>}</a:t>
            </a:r>
            <a:endParaRPr lang="zh-CN" altLang="en-US" sz="20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smtClean="0"/>
              <a:t>注意</a:t>
            </a:r>
            <a:endParaRPr lang="zh-CN" altLang="en-US" b="1" dirty="0"/>
          </a:p>
        </p:txBody>
      </p:sp>
      <p:sp>
        <p:nvSpPr>
          <p:cNvPr id="3" name="Text Placeholder 2"/>
          <p:cNvSpPr>
            <a:spLocks noGrp="1"/>
          </p:cNvSpPr>
          <p:nvPr>
            <p:ph type="body" sz="quarter" idx="10"/>
          </p:nvPr>
        </p:nvSpPr>
        <p:spPr>
          <a:xfrm>
            <a:off x="519111" y="1447798"/>
            <a:ext cx="11149013" cy="5181601"/>
          </a:xfrm>
        </p:spPr>
        <p:txBody>
          <a:bodyPr/>
          <a:lstStyle/>
          <a:p>
            <a:r>
              <a:rPr lang="zh-CN" altLang="en-US" sz="3200" dirty="0" smtClean="0">
                <a:solidFill>
                  <a:schemeClr val="bg1">
                    <a:lumMod val="50000"/>
                    <a:lumOff val="50000"/>
                    <a:alpha val="99000"/>
                  </a:schemeClr>
                </a:solidFill>
                <a:latin typeface="+mn-ea"/>
              </a:rPr>
              <a:t>使用</a:t>
            </a:r>
            <a:r>
              <a:rPr lang="en-US" altLang="zh-CN" sz="3200" dirty="0" err="1" smtClean="0">
                <a:solidFill>
                  <a:schemeClr val="bg1">
                    <a:lumMod val="50000"/>
                    <a:lumOff val="50000"/>
                    <a:alpha val="99000"/>
                  </a:schemeClr>
                </a:solidFill>
                <a:latin typeface="+mn-ea"/>
              </a:rPr>
              <a:t>ApplicationData.RoamingStorageQuota</a:t>
            </a:r>
            <a:r>
              <a:rPr lang="zh-CN" altLang="en-US" sz="3200" dirty="0" smtClean="0">
                <a:solidFill>
                  <a:schemeClr val="bg1">
                    <a:lumMod val="50000"/>
                    <a:lumOff val="50000"/>
                    <a:alpha val="99000"/>
                  </a:schemeClr>
                </a:solidFill>
                <a:latin typeface="+mn-ea"/>
              </a:rPr>
              <a:t>属性确</a:t>
            </a:r>
            <a:r>
              <a:rPr lang="zh-CN" altLang="en-US" sz="3200" dirty="0">
                <a:solidFill>
                  <a:schemeClr val="bg1">
                    <a:lumMod val="50000"/>
                    <a:lumOff val="50000"/>
                    <a:alpha val="99000"/>
                  </a:schemeClr>
                </a:solidFill>
                <a:latin typeface="+mn-ea"/>
              </a:rPr>
              <a:t>定所允许的漫游数据总大</a:t>
            </a:r>
            <a:r>
              <a:rPr lang="zh-CN" altLang="en-US" sz="3200" dirty="0" smtClean="0">
                <a:solidFill>
                  <a:schemeClr val="bg1">
                    <a:lumMod val="50000"/>
                    <a:lumOff val="50000"/>
                    <a:alpha val="99000"/>
                  </a:schemeClr>
                </a:solidFill>
                <a:latin typeface="+mn-ea"/>
              </a:rPr>
              <a:t>小</a:t>
            </a:r>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使用</a:t>
            </a:r>
            <a:r>
              <a:rPr lang="en-US" altLang="zh-CN" sz="3200" dirty="0">
                <a:solidFill>
                  <a:schemeClr val="bg1">
                    <a:lumMod val="50000"/>
                    <a:lumOff val="50000"/>
                    <a:alpha val="99000"/>
                  </a:schemeClr>
                </a:solidFill>
                <a:latin typeface="+mn-ea"/>
              </a:rPr>
              <a:t> </a:t>
            </a:r>
            <a:r>
              <a:rPr lang="en-US" altLang="zh-CN" sz="3200" dirty="0" err="1" smtClean="0">
                <a:solidFill>
                  <a:schemeClr val="bg1">
                    <a:lumMod val="50000"/>
                    <a:lumOff val="50000"/>
                    <a:alpha val="99000"/>
                  </a:schemeClr>
                </a:solidFill>
                <a:latin typeface="+mn-ea"/>
              </a:rPr>
              <a:t>ApplicationData.RoamingStorageUsage</a:t>
            </a:r>
            <a:r>
              <a:rPr lang="zh-CN" altLang="en-US" sz="3200" dirty="0" smtClean="0">
                <a:solidFill>
                  <a:schemeClr val="bg1">
                    <a:lumMod val="50000"/>
                    <a:lumOff val="50000"/>
                    <a:alpha val="99000"/>
                  </a:schemeClr>
                </a:solidFill>
                <a:latin typeface="+mn-ea"/>
              </a:rPr>
              <a:t>属性确定已</a:t>
            </a:r>
            <a:r>
              <a:rPr lang="zh-CN" altLang="en-US" sz="3200" dirty="0">
                <a:solidFill>
                  <a:schemeClr val="bg1">
                    <a:lumMod val="50000"/>
                    <a:lumOff val="50000"/>
                    <a:alpha val="99000"/>
                  </a:schemeClr>
                </a:solidFill>
                <a:latin typeface="+mn-ea"/>
              </a:rPr>
              <a:t>获取的漫游数据</a:t>
            </a:r>
            <a:r>
              <a:rPr lang="zh-CN" altLang="en-US" sz="3200" dirty="0" smtClean="0">
                <a:solidFill>
                  <a:schemeClr val="bg1">
                    <a:lumMod val="50000"/>
                    <a:lumOff val="50000"/>
                    <a:alpha val="99000"/>
                  </a:schemeClr>
                </a:solidFill>
                <a:latin typeface="+mn-ea"/>
              </a:rPr>
              <a:t>量</a:t>
            </a:r>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使用</a:t>
            </a:r>
            <a:r>
              <a:rPr lang="en-US" altLang="zh-CN" sz="3200" dirty="0">
                <a:solidFill>
                  <a:schemeClr val="bg1">
                    <a:lumMod val="50000"/>
                    <a:lumOff val="50000"/>
                    <a:alpha val="99000"/>
                  </a:schemeClr>
                </a:solidFill>
                <a:latin typeface="+mn-ea"/>
              </a:rPr>
              <a:t> </a:t>
            </a:r>
            <a:r>
              <a:rPr lang="en-US" altLang="zh-CN" sz="3200" dirty="0" err="1">
                <a:solidFill>
                  <a:schemeClr val="bg1">
                    <a:lumMod val="50000"/>
                    <a:lumOff val="50000"/>
                    <a:alpha val="99000"/>
                  </a:schemeClr>
                </a:solidFill>
                <a:latin typeface="+mn-ea"/>
              </a:rPr>
              <a:t>RoamingStorageQuota</a:t>
            </a:r>
            <a:r>
              <a:rPr lang="zh-CN" altLang="en-US" sz="3200" dirty="0" smtClean="0">
                <a:solidFill>
                  <a:schemeClr val="bg1">
                    <a:lumMod val="50000"/>
                    <a:lumOff val="50000"/>
                    <a:alpha val="99000"/>
                  </a:schemeClr>
                </a:solidFill>
                <a:latin typeface="+mn-ea"/>
              </a:rPr>
              <a:t>减去</a:t>
            </a:r>
            <a:r>
              <a:rPr lang="en-US" altLang="zh-CN" sz="3200" dirty="0" err="1" smtClean="0">
                <a:solidFill>
                  <a:schemeClr val="bg1">
                    <a:lumMod val="50000"/>
                    <a:lumOff val="50000"/>
                    <a:alpha val="99000"/>
                  </a:schemeClr>
                </a:solidFill>
                <a:latin typeface="+mn-ea"/>
              </a:rPr>
              <a:t>RoamingStorageUsage</a:t>
            </a:r>
            <a:r>
              <a:rPr lang="zh-CN" altLang="en-US" sz="3200" dirty="0" smtClean="0">
                <a:solidFill>
                  <a:schemeClr val="bg1">
                    <a:lumMod val="50000"/>
                    <a:lumOff val="50000"/>
                    <a:alpha val="99000"/>
                  </a:schemeClr>
                </a:solidFill>
                <a:latin typeface="+mn-ea"/>
              </a:rPr>
              <a:t>确</a:t>
            </a:r>
            <a:r>
              <a:rPr lang="zh-CN" altLang="en-US" sz="3200" dirty="0">
                <a:solidFill>
                  <a:schemeClr val="bg1">
                    <a:lumMod val="50000"/>
                    <a:lumOff val="50000"/>
                    <a:alpha val="99000"/>
                  </a:schemeClr>
                </a:solidFill>
                <a:latin typeface="+mn-ea"/>
              </a:rPr>
              <a:t>定剩余配</a:t>
            </a:r>
            <a:r>
              <a:rPr lang="zh-CN" altLang="en-US" sz="3200" dirty="0" smtClean="0">
                <a:solidFill>
                  <a:schemeClr val="bg1">
                    <a:lumMod val="50000"/>
                    <a:lumOff val="50000"/>
                    <a:alpha val="99000"/>
                  </a:schemeClr>
                </a:solidFill>
                <a:latin typeface="+mn-ea"/>
              </a:rPr>
              <a:t>额</a:t>
            </a:r>
            <a:endParaRPr lang="en-US" altLang="zh-CN" sz="3200" dirty="0" smtClean="0">
              <a:solidFill>
                <a:schemeClr val="bg1">
                  <a:lumMod val="50000"/>
                  <a:lumOff val="50000"/>
                  <a:alpha val="99000"/>
                </a:schemeClr>
              </a:solidFill>
              <a:latin typeface="+mn-ea"/>
            </a:endParaRPr>
          </a:p>
          <a:p>
            <a:r>
              <a:rPr lang="zh-CN" altLang="en-US" sz="3200" dirty="0">
                <a:solidFill>
                  <a:schemeClr val="bg1">
                    <a:lumMod val="50000"/>
                    <a:lumOff val="50000"/>
                    <a:alpha val="99000"/>
                  </a:schemeClr>
                </a:solidFill>
                <a:latin typeface="+mn-ea"/>
              </a:rPr>
              <a:t>如</a:t>
            </a:r>
            <a:r>
              <a:rPr lang="zh-CN" altLang="en-US" sz="3200" dirty="0" smtClean="0">
                <a:solidFill>
                  <a:schemeClr val="bg1">
                    <a:lumMod val="50000"/>
                    <a:lumOff val="50000"/>
                    <a:alpha val="99000"/>
                  </a:schemeClr>
                </a:solidFill>
                <a:latin typeface="+mn-ea"/>
              </a:rPr>
              <a:t>果漫</a:t>
            </a:r>
            <a:r>
              <a:rPr lang="zh-CN" altLang="en-US" sz="3200" dirty="0">
                <a:solidFill>
                  <a:schemeClr val="bg1">
                    <a:lumMod val="50000"/>
                    <a:lumOff val="50000"/>
                    <a:alpha val="99000"/>
                  </a:schemeClr>
                </a:solidFill>
                <a:latin typeface="+mn-ea"/>
              </a:rPr>
              <a:t>游数据超过配额，则它将不再漫游，直到其大小再次小于配</a:t>
            </a:r>
            <a:r>
              <a:rPr lang="zh-CN" altLang="en-US" sz="3200" dirty="0" smtClean="0">
                <a:solidFill>
                  <a:schemeClr val="bg1">
                    <a:lumMod val="50000"/>
                    <a:lumOff val="50000"/>
                    <a:alpha val="99000"/>
                  </a:schemeClr>
                </a:solidFill>
                <a:latin typeface="+mn-ea"/>
              </a:rPr>
              <a:t>额</a:t>
            </a:r>
            <a:endParaRPr lang="zh-CN" altLang="en-US" sz="32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漫游应用数</a:t>
            </a:r>
            <a:r>
              <a:rPr lang="zh-CN" altLang="en-US" b="1" dirty="0" smtClean="0"/>
              <a:t>据最佳实践</a:t>
            </a:r>
            <a:endParaRPr lang="zh-CN" altLang="en-US" b="1" dirty="0"/>
          </a:p>
        </p:txBody>
      </p:sp>
      <p:sp>
        <p:nvSpPr>
          <p:cNvPr id="3" name="Text Placeholder 2"/>
          <p:cNvSpPr>
            <a:spLocks noGrp="1"/>
          </p:cNvSpPr>
          <p:nvPr>
            <p:ph type="body" sz="quarter" idx="10"/>
          </p:nvPr>
        </p:nvSpPr>
        <p:spPr/>
        <p:txBody>
          <a:bodyPr/>
          <a:lstStyle/>
          <a:p>
            <a:r>
              <a:rPr lang="zh-CN" altLang="en-US" sz="3200" dirty="0">
                <a:solidFill>
                  <a:schemeClr val="bg1">
                    <a:lumMod val="50000"/>
                    <a:lumOff val="50000"/>
                    <a:alpha val="99000"/>
                  </a:schemeClr>
                </a:solidFill>
                <a:latin typeface="+mn-ea"/>
              </a:rPr>
              <a:t>应做事</a:t>
            </a:r>
            <a:r>
              <a:rPr lang="zh-CN" altLang="en-US" sz="3200" dirty="0" smtClean="0">
                <a:solidFill>
                  <a:schemeClr val="bg1">
                    <a:lumMod val="50000"/>
                    <a:lumOff val="50000"/>
                    <a:alpha val="99000"/>
                  </a:schemeClr>
                </a:solidFill>
                <a:latin typeface="+mn-ea"/>
              </a:rPr>
              <a:t>项</a:t>
            </a:r>
            <a:endParaRPr lang="en-US" altLang="zh-CN" sz="3200" dirty="0" smtClean="0">
              <a:solidFill>
                <a:schemeClr val="bg1">
                  <a:lumMod val="50000"/>
                  <a:lumOff val="50000"/>
                  <a:alpha val="99000"/>
                </a:schemeClr>
              </a:solidFill>
              <a:latin typeface="+mn-ea"/>
            </a:endParaRPr>
          </a:p>
          <a:p>
            <a:pPr lvl="1"/>
            <a:r>
              <a:rPr lang="zh-CN" altLang="en-US" sz="2000" b="1" dirty="0">
                <a:solidFill>
                  <a:schemeClr val="bg1">
                    <a:lumMod val="50000"/>
                    <a:lumOff val="50000"/>
                    <a:alpha val="99000"/>
                  </a:schemeClr>
                </a:solidFill>
                <a:latin typeface="+mn-ea"/>
              </a:rPr>
              <a:t>首次设置新应用时使用漫</a:t>
            </a:r>
            <a:r>
              <a:rPr lang="zh-CN" altLang="en-US" sz="2000" b="1" dirty="0" smtClean="0">
                <a:solidFill>
                  <a:schemeClr val="bg1">
                    <a:lumMod val="50000"/>
                    <a:lumOff val="50000"/>
                    <a:alpha val="99000"/>
                  </a:schemeClr>
                </a:solidFill>
                <a:latin typeface="+mn-ea"/>
              </a:rPr>
              <a:t>游</a:t>
            </a:r>
            <a:r>
              <a:rPr lang="zh-CN" altLang="en-US" sz="2000" dirty="0" smtClean="0">
                <a:solidFill>
                  <a:schemeClr val="bg1">
                    <a:lumMod val="50000"/>
                    <a:lumOff val="50000"/>
                    <a:alpha val="99000"/>
                  </a:schemeClr>
                </a:solidFill>
                <a:latin typeface="+mn-ea"/>
              </a:rPr>
              <a:t>：</a:t>
            </a:r>
            <a:r>
              <a:rPr lang="zh-CN" altLang="en-US" sz="2000" dirty="0">
                <a:solidFill>
                  <a:schemeClr val="bg1">
                    <a:lumMod val="50000"/>
                    <a:lumOff val="50000"/>
                    <a:alpha val="99000"/>
                  </a:schemeClr>
                </a:solidFill>
                <a:latin typeface="+mn-ea"/>
              </a:rPr>
              <a:t>漫游最终用户可能会在每台设备上设置的所有应用数据，例如用户首选</a:t>
            </a:r>
            <a:r>
              <a:rPr lang="zh-CN" altLang="en-US" sz="2000" dirty="0" smtClean="0">
                <a:solidFill>
                  <a:schemeClr val="bg1">
                    <a:lumMod val="50000"/>
                    <a:lumOff val="50000"/>
                    <a:alpha val="99000"/>
                  </a:schemeClr>
                </a:solidFill>
                <a:latin typeface="+mn-ea"/>
              </a:rPr>
              <a:t>项。</a:t>
            </a:r>
            <a:r>
              <a:rPr lang="zh-CN" altLang="en-US" sz="2000" dirty="0">
                <a:solidFill>
                  <a:schemeClr val="bg1">
                    <a:lumMod val="50000"/>
                    <a:lumOff val="50000"/>
                    <a:alpha val="99000"/>
                  </a:schemeClr>
                </a:solidFill>
                <a:latin typeface="+mn-ea"/>
              </a:rPr>
              <a:t>可能包</a:t>
            </a:r>
            <a:r>
              <a:rPr lang="zh-CN" altLang="en-US" sz="2000" dirty="0" smtClean="0">
                <a:solidFill>
                  <a:schemeClr val="bg1">
                    <a:lumMod val="50000"/>
                    <a:lumOff val="50000"/>
                    <a:alpha val="99000"/>
                  </a:schemeClr>
                </a:solidFill>
                <a:latin typeface="+mn-ea"/>
              </a:rPr>
              <a:t>括信息：</a:t>
            </a:r>
            <a:r>
              <a:rPr lang="zh-CN" altLang="en-US" sz="2000" dirty="0">
                <a:solidFill>
                  <a:schemeClr val="bg1">
                    <a:lumMod val="50000"/>
                    <a:lumOff val="50000"/>
                    <a:alpha val="99000"/>
                  </a:schemeClr>
                </a:solidFill>
                <a:latin typeface="+mn-ea"/>
              </a:rPr>
              <a:t>最喜爱的运动队（体育新闻应用</a:t>
            </a:r>
            <a:r>
              <a:rPr lang="zh-CN" altLang="en-US" sz="2000" dirty="0" smtClean="0">
                <a:solidFill>
                  <a:schemeClr val="bg1">
                    <a:lumMod val="50000"/>
                    <a:lumOff val="50000"/>
                    <a:alpha val="99000"/>
                  </a:schemeClr>
                </a:solidFill>
                <a:latin typeface="+mn-ea"/>
              </a:rPr>
              <a:t>）、</a:t>
            </a:r>
            <a:r>
              <a:rPr lang="zh-CN" altLang="en-US" sz="2000" dirty="0">
                <a:solidFill>
                  <a:schemeClr val="bg1">
                    <a:lumMod val="50000"/>
                    <a:lumOff val="50000"/>
                    <a:alpha val="99000"/>
                  </a:schemeClr>
                </a:solidFill>
                <a:latin typeface="+mn-ea"/>
              </a:rPr>
              <a:t>最喜爱的电影类型（媒体应用</a:t>
            </a:r>
            <a:r>
              <a:rPr lang="zh-CN" altLang="en-US" sz="2000" dirty="0" smtClean="0">
                <a:solidFill>
                  <a:schemeClr val="bg1">
                    <a:lumMod val="50000"/>
                    <a:lumOff val="50000"/>
                    <a:alpha val="99000"/>
                  </a:schemeClr>
                </a:solidFill>
                <a:latin typeface="+mn-ea"/>
              </a:rPr>
              <a:t>）</a:t>
            </a:r>
            <a:endParaRPr lang="en-US" altLang="zh-CN" sz="2000" dirty="0" smtClean="0">
              <a:solidFill>
                <a:schemeClr val="bg1">
                  <a:lumMod val="50000"/>
                  <a:lumOff val="50000"/>
                  <a:alpha val="99000"/>
                </a:schemeClr>
              </a:solidFill>
              <a:latin typeface="+mn-ea"/>
            </a:endParaRPr>
          </a:p>
          <a:p>
            <a:pPr lvl="1"/>
            <a:r>
              <a:rPr lang="zh-CN" altLang="en-US" sz="2000" b="1" dirty="0">
                <a:solidFill>
                  <a:schemeClr val="bg1">
                    <a:lumMod val="50000"/>
                    <a:lumOff val="50000"/>
                    <a:alpha val="99000"/>
                  </a:schemeClr>
                </a:solidFill>
                <a:latin typeface="+mn-ea"/>
              </a:rPr>
              <a:t>使用漫游以允许用户跨设备继续执行任</a:t>
            </a:r>
            <a:r>
              <a:rPr lang="zh-CN" altLang="en-US" sz="2000" b="1" dirty="0" smtClean="0">
                <a:solidFill>
                  <a:schemeClr val="bg1">
                    <a:lumMod val="50000"/>
                    <a:lumOff val="50000"/>
                    <a:alpha val="99000"/>
                  </a:schemeClr>
                </a:solidFill>
                <a:latin typeface="+mn-ea"/>
              </a:rPr>
              <a:t>务</a:t>
            </a:r>
            <a:r>
              <a:rPr lang="zh-CN" altLang="en-US" sz="2000" dirty="0" smtClean="0">
                <a:solidFill>
                  <a:schemeClr val="bg1">
                    <a:lumMod val="50000"/>
                    <a:lumOff val="50000"/>
                    <a:alpha val="99000"/>
                  </a:schemeClr>
                </a:solidFill>
                <a:latin typeface="+mn-ea"/>
              </a:rPr>
              <a:t>：</a:t>
            </a:r>
            <a:r>
              <a:rPr lang="zh-CN" altLang="en-US" sz="2000" dirty="0">
                <a:solidFill>
                  <a:schemeClr val="bg1">
                    <a:lumMod val="50000"/>
                    <a:lumOff val="50000"/>
                    <a:alpha val="99000"/>
                  </a:schemeClr>
                </a:solidFill>
                <a:latin typeface="+mn-ea"/>
              </a:rPr>
              <a:t>漫游任何应用数据，利用这些应用数据用户可以在其他设备上恰好从先前离开的位置继续执行某个任务</a:t>
            </a:r>
            <a:r>
              <a:rPr lang="zh-CN" altLang="en-US" sz="2000" dirty="0" smtClean="0">
                <a:solidFill>
                  <a:schemeClr val="bg1">
                    <a:lumMod val="50000"/>
                    <a:lumOff val="50000"/>
                    <a:alpha val="99000"/>
                  </a:schemeClr>
                </a:solidFill>
                <a:latin typeface="+mn-ea"/>
              </a:rPr>
              <a:t>。</a:t>
            </a:r>
            <a:r>
              <a:rPr lang="zh-CN" altLang="en-US" sz="2000" dirty="0">
                <a:solidFill>
                  <a:schemeClr val="bg1">
                    <a:lumMod val="50000"/>
                    <a:lumOff val="50000"/>
                    <a:alpha val="99000"/>
                  </a:schemeClr>
                </a:solidFill>
                <a:latin typeface="+mn-ea"/>
              </a:rPr>
              <a:t>可能包</a:t>
            </a:r>
            <a:r>
              <a:rPr lang="zh-CN" altLang="en-US" sz="2000" dirty="0" smtClean="0">
                <a:solidFill>
                  <a:schemeClr val="bg1">
                    <a:lumMod val="50000"/>
                    <a:lumOff val="50000"/>
                    <a:alpha val="99000"/>
                  </a:schemeClr>
                </a:solidFill>
                <a:latin typeface="+mn-ea"/>
              </a:rPr>
              <a:t>括任务：</a:t>
            </a:r>
            <a:r>
              <a:rPr lang="zh-CN" altLang="en-US" sz="2000" dirty="0">
                <a:solidFill>
                  <a:schemeClr val="bg1">
                    <a:lumMod val="50000"/>
                    <a:lumOff val="50000"/>
                    <a:alpha val="99000"/>
                  </a:schemeClr>
                </a:solidFill>
                <a:latin typeface="+mn-ea"/>
              </a:rPr>
              <a:t>撰写代办事项列</a:t>
            </a:r>
            <a:r>
              <a:rPr lang="zh-CN" altLang="en-US" sz="2000" dirty="0" smtClean="0">
                <a:solidFill>
                  <a:schemeClr val="bg1">
                    <a:lumMod val="50000"/>
                    <a:lumOff val="50000"/>
                    <a:alpha val="99000"/>
                  </a:schemeClr>
                </a:solidFill>
                <a:latin typeface="+mn-ea"/>
              </a:rPr>
              <a:t>表、</a:t>
            </a:r>
            <a:r>
              <a:rPr lang="zh-CN" altLang="en-US" sz="2000" dirty="0">
                <a:solidFill>
                  <a:schemeClr val="bg1">
                    <a:lumMod val="50000"/>
                    <a:lumOff val="50000"/>
                    <a:alpha val="99000"/>
                  </a:schemeClr>
                </a:solidFill>
                <a:latin typeface="+mn-ea"/>
              </a:rPr>
              <a:t>撰写电子邮</a:t>
            </a:r>
            <a:r>
              <a:rPr lang="zh-CN" altLang="en-US" sz="2000" dirty="0" smtClean="0">
                <a:solidFill>
                  <a:schemeClr val="bg1">
                    <a:lumMod val="50000"/>
                    <a:lumOff val="50000"/>
                    <a:alpha val="99000"/>
                  </a:schemeClr>
                </a:solidFill>
                <a:latin typeface="+mn-ea"/>
              </a:rPr>
              <a:t>件</a:t>
            </a:r>
            <a:endParaRPr lang="en-US" altLang="zh-CN" sz="2000" dirty="0" smtClean="0">
              <a:solidFill>
                <a:schemeClr val="bg1">
                  <a:lumMod val="50000"/>
                  <a:lumOff val="50000"/>
                  <a:alpha val="99000"/>
                </a:schemeClr>
              </a:solidFill>
              <a:latin typeface="+mn-ea"/>
            </a:endParaRPr>
          </a:p>
          <a:p>
            <a:endParaRPr lang="en-US" altLang="zh-CN" sz="3600" dirty="0" smtClean="0">
              <a:solidFill>
                <a:schemeClr val="bg1">
                  <a:lumMod val="50000"/>
                  <a:lumOff val="50000"/>
                  <a:alpha val="99000"/>
                </a:schemeClr>
              </a:solidFill>
              <a:latin typeface="+mn-ea"/>
            </a:endParaRPr>
          </a:p>
          <a:p>
            <a:r>
              <a:rPr lang="zh-CN" altLang="en-US" sz="3200" dirty="0">
                <a:solidFill>
                  <a:schemeClr val="bg1">
                    <a:lumMod val="50000"/>
                    <a:lumOff val="50000"/>
                    <a:alpha val="99000"/>
                  </a:schemeClr>
                </a:solidFill>
                <a:latin typeface="+mn-ea"/>
              </a:rPr>
              <a:t>禁止事</a:t>
            </a:r>
            <a:r>
              <a:rPr lang="zh-CN" altLang="en-US" sz="3200" dirty="0" smtClean="0">
                <a:solidFill>
                  <a:schemeClr val="bg1">
                    <a:lumMod val="50000"/>
                    <a:lumOff val="50000"/>
                    <a:alpha val="99000"/>
                  </a:schemeClr>
                </a:solidFill>
                <a:latin typeface="+mn-ea"/>
              </a:rPr>
              <a:t>项</a:t>
            </a:r>
            <a:endParaRPr lang="en-US" altLang="zh-CN" sz="3200" dirty="0" smtClean="0">
              <a:solidFill>
                <a:schemeClr val="bg1">
                  <a:lumMod val="50000"/>
                  <a:lumOff val="50000"/>
                  <a:alpha val="99000"/>
                </a:schemeClr>
              </a:solidFill>
              <a:latin typeface="+mn-ea"/>
            </a:endParaRPr>
          </a:p>
          <a:p>
            <a:pPr lvl="1"/>
            <a:r>
              <a:rPr lang="zh-CN" altLang="en-US" sz="2000" b="1" dirty="0">
                <a:solidFill>
                  <a:schemeClr val="bg1">
                    <a:lumMod val="50000"/>
                    <a:lumOff val="50000"/>
                    <a:alpha val="99000"/>
                  </a:schemeClr>
                </a:solidFill>
                <a:latin typeface="+mn-ea"/>
              </a:rPr>
              <a:t>请勿使用漫游移动大的数据</a:t>
            </a:r>
            <a:r>
              <a:rPr lang="zh-CN" altLang="en-US" sz="2000" b="1" dirty="0" smtClean="0">
                <a:solidFill>
                  <a:schemeClr val="bg1">
                    <a:lumMod val="50000"/>
                    <a:lumOff val="50000"/>
                    <a:alpha val="99000"/>
                  </a:schemeClr>
                </a:solidFill>
                <a:latin typeface="+mn-ea"/>
              </a:rPr>
              <a:t>集：</a:t>
            </a:r>
            <a:r>
              <a:rPr lang="zh-CN" altLang="en-US" sz="2000" dirty="0">
                <a:solidFill>
                  <a:schemeClr val="bg1">
                    <a:lumMod val="50000"/>
                    <a:lumOff val="50000"/>
                    <a:alpha val="99000"/>
                  </a:schemeClr>
                </a:solidFill>
                <a:latin typeface="+mn-ea"/>
              </a:rPr>
              <a:t>每个应用可以漫游的应用数据的大小存在限制。如果某个应用达到此限制上限，则其应用数据无法漫游，直至应用的总漫游应用数据再次小于该限制。因此，漫游特别适用于用户首选项、链接以及小数据文件。</a:t>
            </a:r>
            <a:endParaRPr lang="en-US" altLang="zh-CN" sz="2000" b="1" dirty="0" smtClean="0">
              <a:solidFill>
                <a:schemeClr val="bg1">
                  <a:lumMod val="50000"/>
                  <a:lumOff val="50000"/>
                  <a:alpha val="99000"/>
                </a:schemeClr>
              </a:solidFill>
              <a:latin typeface="+mn-ea"/>
            </a:endParaRPr>
          </a:p>
          <a:p>
            <a:pPr lvl="1"/>
            <a:r>
              <a:rPr lang="zh-CN" altLang="en-US" sz="2000" b="1" dirty="0">
                <a:solidFill>
                  <a:schemeClr val="bg1">
                    <a:lumMod val="50000"/>
                    <a:lumOff val="50000"/>
                    <a:alpha val="99000"/>
                  </a:schemeClr>
                </a:solidFill>
                <a:latin typeface="+mn-ea"/>
              </a:rPr>
              <a:t>请勿将漫游用于即时同</a:t>
            </a:r>
            <a:r>
              <a:rPr lang="zh-CN" altLang="en-US" sz="2000" b="1" dirty="0" smtClean="0">
                <a:solidFill>
                  <a:schemeClr val="bg1">
                    <a:lumMod val="50000"/>
                    <a:lumOff val="50000"/>
                    <a:alpha val="99000"/>
                  </a:schemeClr>
                </a:solidFill>
                <a:latin typeface="+mn-ea"/>
              </a:rPr>
              <a:t>步：</a:t>
            </a:r>
            <a:r>
              <a:rPr lang="en-US" altLang="zh-CN" sz="2000" dirty="0" smtClean="0">
                <a:solidFill>
                  <a:schemeClr val="bg1">
                    <a:lumMod val="50000"/>
                    <a:lumOff val="50000"/>
                    <a:alpha val="99000"/>
                  </a:schemeClr>
                </a:solidFill>
                <a:latin typeface="+mn-ea"/>
              </a:rPr>
              <a:t>Windows </a:t>
            </a:r>
            <a:r>
              <a:rPr lang="zh-CN" altLang="en-US" sz="2000" dirty="0" smtClean="0">
                <a:solidFill>
                  <a:schemeClr val="bg1">
                    <a:lumMod val="50000"/>
                    <a:lumOff val="50000"/>
                    <a:alpha val="99000"/>
                  </a:schemeClr>
                </a:solidFill>
                <a:latin typeface="+mn-ea"/>
              </a:rPr>
              <a:t>会</a:t>
            </a:r>
            <a:r>
              <a:rPr lang="zh-CN" altLang="en-US" sz="2000" dirty="0">
                <a:solidFill>
                  <a:schemeClr val="bg1">
                    <a:lumMod val="50000"/>
                    <a:lumOff val="50000"/>
                    <a:alpha val="99000"/>
                  </a:schemeClr>
                </a:solidFill>
                <a:latin typeface="+mn-ea"/>
              </a:rPr>
              <a:t>随机漫游应用数据，不会保证即时同步。如果用户脱机或位于高延迟网络中，则漫游可能会明显延迟。请勿构建需要即时同步的 </a:t>
            </a:r>
            <a:r>
              <a:rPr lang="en-US" altLang="zh-CN" sz="2000" dirty="0">
                <a:solidFill>
                  <a:schemeClr val="bg1">
                    <a:lumMod val="50000"/>
                    <a:lumOff val="50000"/>
                    <a:alpha val="99000"/>
                  </a:schemeClr>
                </a:solidFill>
                <a:latin typeface="+mn-ea"/>
              </a:rPr>
              <a:t>UI</a:t>
            </a:r>
            <a:r>
              <a:rPr lang="zh-CN" altLang="en-US" sz="2000" dirty="0">
                <a:solidFill>
                  <a:schemeClr val="bg1">
                    <a:lumMod val="50000"/>
                    <a:lumOff val="50000"/>
                    <a:alpha val="99000"/>
                  </a:schemeClr>
                </a:solidFill>
                <a:latin typeface="+mn-ea"/>
              </a:rPr>
              <a:t>。例如，请勿创建可在依靠漫游应用数据的歌曲中的某一用户位置推送最新更新的媒体应用。</a:t>
            </a:r>
            <a:endParaRPr lang="zh-CN" altLang="en-US" sz="20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临时应用程序数据</a:t>
            </a:r>
            <a:endParaRPr lang="zh-CN" altLang="en-US" b="1" dirty="0"/>
          </a:p>
        </p:txBody>
      </p:sp>
      <p:sp>
        <p:nvSpPr>
          <p:cNvPr id="3" name="Text Placeholder 2"/>
          <p:cNvSpPr>
            <a:spLocks noGrp="1"/>
          </p:cNvSpPr>
          <p:nvPr>
            <p:ph type="body" sz="quarter" idx="10"/>
          </p:nvPr>
        </p:nvSpPr>
        <p:spPr/>
        <p:txBody>
          <a:bodyPr/>
          <a:lstStyle/>
          <a:p>
            <a:r>
              <a:rPr lang="zh-CN" altLang="en-US" sz="3200" dirty="0">
                <a:solidFill>
                  <a:schemeClr val="bg1">
                    <a:lumMod val="50000"/>
                    <a:lumOff val="50000"/>
                    <a:alpha val="99000"/>
                  </a:schemeClr>
                </a:solidFill>
                <a:latin typeface="+mn-ea"/>
              </a:rPr>
              <a:t>临时应用程序数</a:t>
            </a:r>
            <a:r>
              <a:rPr lang="zh-CN" altLang="en-US" sz="3200" dirty="0" smtClean="0">
                <a:solidFill>
                  <a:schemeClr val="bg1">
                    <a:lumMod val="50000"/>
                    <a:lumOff val="50000"/>
                    <a:alpha val="99000"/>
                  </a:schemeClr>
                </a:solidFill>
                <a:latin typeface="+mn-ea"/>
              </a:rPr>
              <a:t>据存储工作原理就像一个缓存</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a:solidFill>
                  <a:schemeClr val="bg1">
                    <a:lumMod val="50000"/>
                    <a:lumOff val="50000"/>
                    <a:alpha val="99000"/>
                  </a:schemeClr>
                </a:solidFill>
                <a:latin typeface="+mn-ea"/>
              </a:rPr>
              <a:t>临时应用程序数</a:t>
            </a:r>
            <a:r>
              <a:rPr lang="zh-CN" altLang="en-US" sz="3200" dirty="0" smtClean="0">
                <a:solidFill>
                  <a:schemeClr val="bg1">
                    <a:lumMod val="50000"/>
                    <a:lumOff val="50000"/>
                    <a:alpha val="99000"/>
                  </a:schemeClr>
                </a:solidFill>
                <a:latin typeface="+mn-ea"/>
              </a:rPr>
              <a:t>据不漫游，并且随时可以删除</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系统可以随时删除</a:t>
            </a:r>
            <a:r>
              <a:rPr lang="zh-CN" altLang="en-US" sz="3200" dirty="0">
                <a:solidFill>
                  <a:schemeClr val="bg1">
                    <a:lumMod val="50000"/>
                    <a:lumOff val="50000"/>
                    <a:alpha val="99000"/>
                  </a:schemeClr>
                </a:solidFill>
                <a:latin typeface="+mn-ea"/>
              </a:rPr>
              <a:t>临时应用程序数</a:t>
            </a:r>
            <a:r>
              <a:rPr lang="zh-CN" altLang="en-US" sz="3200" dirty="0" smtClean="0">
                <a:solidFill>
                  <a:schemeClr val="bg1">
                    <a:lumMod val="50000"/>
                    <a:lumOff val="50000"/>
                    <a:alpha val="99000"/>
                  </a:schemeClr>
                </a:solidFill>
                <a:latin typeface="+mn-ea"/>
              </a:rPr>
              <a:t>据</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用户可以使用磁盘清理工具清除</a:t>
            </a:r>
            <a:r>
              <a:rPr lang="zh-CN" altLang="en-US" sz="3200" dirty="0">
                <a:solidFill>
                  <a:schemeClr val="bg1">
                    <a:lumMod val="50000"/>
                    <a:lumOff val="50000"/>
                    <a:alpha val="99000"/>
                  </a:schemeClr>
                </a:solidFill>
                <a:latin typeface="+mn-ea"/>
              </a:rPr>
              <a:t>临时应用程序数</a:t>
            </a:r>
            <a:r>
              <a:rPr lang="zh-CN" altLang="en-US" sz="3200" dirty="0" smtClean="0">
                <a:solidFill>
                  <a:schemeClr val="bg1">
                    <a:lumMod val="50000"/>
                    <a:lumOff val="50000"/>
                    <a:alpha val="99000"/>
                  </a:schemeClr>
                </a:solidFill>
                <a:latin typeface="+mn-ea"/>
              </a:rPr>
              <a:t>据</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一般使用</a:t>
            </a:r>
            <a:r>
              <a:rPr lang="zh-CN" altLang="en-US" sz="3200" dirty="0">
                <a:solidFill>
                  <a:schemeClr val="bg1">
                    <a:lumMod val="50000"/>
                    <a:lumOff val="50000"/>
                    <a:alpha val="99000"/>
                  </a:schemeClr>
                </a:solidFill>
                <a:latin typeface="+mn-ea"/>
              </a:rPr>
              <a:t>临时应用程序数</a:t>
            </a:r>
            <a:r>
              <a:rPr lang="zh-CN" altLang="en-US" sz="3200" dirty="0" smtClean="0">
                <a:solidFill>
                  <a:schemeClr val="bg1">
                    <a:lumMod val="50000"/>
                    <a:lumOff val="50000"/>
                    <a:alpha val="99000"/>
                  </a:schemeClr>
                </a:solidFill>
                <a:latin typeface="+mn-ea"/>
              </a:rPr>
              <a:t>据存储应用程序的临时信息</a:t>
            </a:r>
            <a:endParaRPr lang="zh-CN" altLang="en-US" sz="32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获取应用的设置和文件容</a:t>
            </a:r>
            <a:r>
              <a:rPr lang="zh-CN" altLang="en-US" b="1" dirty="0" smtClean="0"/>
              <a:t>器</a:t>
            </a:r>
            <a:r>
              <a:rPr lang="en-US" altLang="zh-CN" b="1" dirty="0" smtClean="0"/>
              <a:t>--</a:t>
            </a:r>
            <a:r>
              <a:rPr lang="zh-CN" altLang="en-US" b="1" dirty="0" smtClean="0"/>
              <a:t>本地</a:t>
            </a:r>
            <a:endParaRPr lang="zh-CN" altLang="en-US" b="1" dirty="0"/>
          </a:p>
        </p:txBody>
      </p:sp>
      <p:sp>
        <p:nvSpPr>
          <p:cNvPr id="3" name="Text Placeholder 2"/>
          <p:cNvSpPr>
            <a:spLocks noGrp="1"/>
          </p:cNvSpPr>
          <p:nvPr>
            <p:ph type="body" sz="quarter" idx="10"/>
          </p:nvPr>
        </p:nvSpPr>
        <p:spPr>
          <a:xfrm>
            <a:off x="518318" y="1447800"/>
            <a:ext cx="11152188" cy="1645596"/>
          </a:xfrm>
        </p:spPr>
        <p:txBody>
          <a:bodyPr>
            <a:noAutofit/>
          </a:bodyPr>
          <a:lstStyle/>
          <a:p>
            <a:pPr marL="457200" indent="-457200">
              <a:lnSpc>
                <a:spcPct val="150000"/>
              </a:lnSpc>
              <a:buFont typeface="Arial" panose="020B0604020202020204" pitchFamily="34" charset="0"/>
              <a:buChar char="•"/>
            </a:pPr>
            <a:r>
              <a:rPr lang="en-US" altLang="zh-CN" sz="2800" dirty="0" err="1" smtClean="0">
                <a:solidFill>
                  <a:schemeClr val="bg1">
                    <a:lumMod val="50000"/>
                    <a:lumOff val="50000"/>
                  </a:schemeClr>
                </a:solidFill>
                <a:latin typeface="微软雅黑" panose="020B0503020204020204" pitchFamily="34" charset="-122"/>
                <a:ea typeface="微软雅黑" panose="020B0503020204020204" pitchFamily="34" charset="-122"/>
              </a:rPr>
              <a:t>ApplicationData.LocalSettings</a:t>
            </a:r>
            <a:r>
              <a:rPr lang="zh-CN" altLang="en-US" sz="2800" dirty="0" smtClean="0">
                <a:solidFill>
                  <a:schemeClr val="bg1">
                    <a:lumMod val="50000"/>
                    <a:lumOff val="50000"/>
                  </a:schemeClr>
                </a:solidFill>
                <a:latin typeface="微软雅黑" panose="020B0503020204020204" pitchFamily="34" charset="-122"/>
                <a:ea typeface="微软雅黑" panose="020B0503020204020204" pitchFamily="34" charset="-122"/>
              </a:rPr>
              <a:t>属性获取</a:t>
            </a:r>
            <a:r>
              <a:rPr lang="en-US" altLang="zh-CN" sz="2800" dirty="0" err="1" smtClean="0">
                <a:solidFill>
                  <a:schemeClr val="bg1">
                    <a:lumMod val="50000"/>
                    <a:lumOff val="50000"/>
                  </a:schemeClr>
                </a:solidFill>
                <a:latin typeface="微软雅黑" panose="020B0503020204020204" pitchFamily="34" charset="-122"/>
                <a:ea typeface="微软雅黑" panose="020B0503020204020204" pitchFamily="34" charset="-122"/>
              </a:rPr>
              <a:t>ApplicationDataContainer</a:t>
            </a:r>
            <a:r>
              <a:rPr lang="zh-CN" altLang="en-US" sz="2800" dirty="0" smtClean="0">
                <a:solidFill>
                  <a:schemeClr val="bg1">
                    <a:lumMod val="50000"/>
                    <a:lumOff val="50000"/>
                  </a:schemeClr>
                </a:solidFill>
                <a:latin typeface="微软雅黑" panose="020B0503020204020204" pitchFamily="34" charset="-122"/>
                <a:ea typeface="微软雅黑" panose="020B0503020204020204" pitchFamily="34" charset="-122"/>
              </a:rPr>
              <a:t>对</a:t>
            </a:r>
            <a:r>
              <a:rPr lang="zh-CN" altLang="en-US" sz="2800" dirty="0">
                <a:solidFill>
                  <a:schemeClr val="bg1">
                    <a:lumMod val="50000"/>
                    <a:lumOff val="50000"/>
                  </a:schemeClr>
                </a:solidFill>
                <a:latin typeface="微软雅黑" panose="020B0503020204020204" pitchFamily="34" charset="-122"/>
                <a:ea typeface="微软雅黑" panose="020B0503020204020204" pitchFamily="34" charset="-122"/>
              </a:rPr>
              <a:t>象中的设</a:t>
            </a:r>
            <a:r>
              <a:rPr lang="zh-CN" altLang="en-US" sz="2800" dirty="0" smtClean="0">
                <a:solidFill>
                  <a:schemeClr val="bg1">
                    <a:lumMod val="50000"/>
                    <a:lumOff val="50000"/>
                  </a:schemeClr>
                </a:solidFill>
                <a:latin typeface="微软雅黑" panose="020B0503020204020204" pitchFamily="34" charset="-122"/>
                <a:ea typeface="微软雅黑" panose="020B0503020204020204" pitchFamily="34" charset="-122"/>
              </a:rPr>
              <a:t>置</a:t>
            </a:r>
            <a:endParaRPr lang="en-US" altLang="zh-CN" sz="2800" dirty="0" smtClean="0">
              <a:solidFill>
                <a:schemeClr val="bg1">
                  <a:lumMod val="50000"/>
                  <a:lumOff val="50000"/>
                </a:schemeClr>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800" dirty="0" err="1" smtClean="0">
                <a:solidFill>
                  <a:schemeClr val="bg1">
                    <a:lumMod val="50000"/>
                    <a:lumOff val="50000"/>
                  </a:schemeClr>
                </a:solidFill>
                <a:latin typeface="微软雅黑" panose="020B0503020204020204" pitchFamily="34" charset="-122"/>
                <a:ea typeface="微软雅黑" panose="020B0503020204020204" pitchFamily="34" charset="-122"/>
              </a:rPr>
              <a:t>ApplicationData.LocalFolder</a:t>
            </a:r>
            <a:r>
              <a:rPr lang="zh-CN" altLang="en-US" sz="2800" dirty="0" smtClean="0">
                <a:solidFill>
                  <a:schemeClr val="bg1">
                    <a:lumMod val="50000"/>
                    <a:lumOff val="50000"/>
                  </a:schemeClr>
                </a:solidFill>
                <a:latin typeface="微软雅黑" panose="020B0503020204020204" pitchFamily="34" charset="-122"/>
                <a:ea typeface="微软雅黑" panose="020B0503020204020204" pitchFamily="34" charset="-122"/>
              </a:rPr>
              <a:t>属性获取</a:t>
            </a:r>
            <a:r>
              <a:rPr lang="en-US" altLang="zh-CN" sz="2800" dirty="0" err="1" smtClean="0">
                <a:solidFill>
                  <a:schemeClr val="bg1">
                    <a:lumMod val="50000"/>
                    <a:lumOff val="50000"/>
                  </a:schemeClr>
                </a:solidFill>
                <a:latin typeface="微软雅黑" panose="020B0503020204020204" pitchFamily="34" charset="-122"/>
                <a:ea typeface="微软雅黑" panose="020B0503020204020204" pitchFamily="34" charset="-122"/>
              </a:rPr>
              <a:t>StorageFolder</a:t>
            </a:r>
            <a:r>
              <a:rPr lang="zh-CN" altLang="en-US" sz="2800" dirty="0" smtClean="0">
                <a:solidFill>
                  <a:schemeClr val="bg1">
                    <a:lumMod val="50000"/>
                    <a:lumOff val="50000"/>
                  </a:schemeClr>
                </a:solidFill>
                <a:latin typeface="微软雅黑" panose="020B0503020204020204" pitchFamily="34" charset="-122"/>
                <a:ea typeface="微软雅黑" panose="020B0503020204020204" pitchFamily="34" charset="-122"/>
              </a:rPr>
              <a:t>对</a:t>
            </a:r>
            <a:r>
              <a:rPr lang="zh-CN" altLang="en-US" sz="2800" dirty="0">
                <a:solidFill>
                  <a:schemeClr val="bg1">
                    <a:lumMod val="50000"/>
                    <a:lumOff val="50000"/>
                  </a:schemeClr>
                </a:solidFill>
                <a:latin typeface="微软雅黑" panose="020B0503020204020204" pitchFamily="34" charset="-122"/>
                <a:ea typeface="微软雅黑" panose="020B0503020204020204" pitchFamily="34" charset="-122"/>
              </a:rPr>
              <a:t>象中的文件</a:t>
            </a:r>
            <a:endParaRPr lang="zh-CN" altLang="en-US" sz="2800" dirty="0">
              <a:solidFill>
                <a:schemeClr val="bg1">
                  <a:lumMod val="50000"/>
                  <a:lumOff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979397" y="4163435"/>
            <a:ext cx="9662657" cy="1846659"/>
          </a:xfrm>
          <a:prstGeom prst="rect">
            <a:avLst/>
          </a:prstGeom>
          <a:noFill/>
        </p:spPr>
        <p:txBody>
          <a:bodyPr wrap="square" lIns="0" tIns="0" rIns="0" bIns="0" rtlCol="0">
            <a:spAutoFit/>
          </a:bodyPr>
          <a:lstStyle/>
          <a:p>
            <a:r>
              <a:rPr lang="en-US" altLang="zh-CN" sz="2400" dirty="0" err="1">
                <a:solidFill>
                  <a:srgbClr val="000000"/>
                </a:solidFill>
                <a:highlight>
                  <a:srgbClr val="FFFFFF"/>
                </a:highlight>
                <a:latin typeface="Consolas" panose="020B0609020204030204" pitchFamily="49" charset="0"/>
              </a:rPr>
              <a:t>Windows.Storage.</a:t>
            </a:r>
            <a:r>
              <a:rPr lang="en-US" altLang="zh-CN" sz="2400" dirty="0" err="1">
                <a:solidFill>
                  <a:srgbClr val="2B91AF"/>
                </a:solidFill>
                <a:highlight>
                  <a:srgbClr val="FFFFFF"/>
                </a:highlight>
                <a:latin typeface="Consolas" panose="020B0609020204030204" pitchFamily="49" charset="0"/>
              </a:rPr>
              <a:t>ApplicationDataContainer</a:t>
            </a:r>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localSettings</a:t>
            </a:r>
            <a:r>
              <a:rPr lang="en-US" altLang="zh-CN" sz="2400" dirty="0">
                <a:solidFill>
                  <a:srgbClr val="000000"/>
                </a:solidFill>
                <a:highlight>
                  <a:srgbClr val="FFFFFF"/>
                </a:highlight>
                <a:latin typeface="Consolas" panose="020B0609020204030204" pitchFamily="49" charset="0"/>
              </a:rPr>
              <a:t> = </a:t>
            </a:r>
            <a:r>
              <a:rPr lang="en-US" altLang="zh-CN" sz="2400" dirty="0" err="1">
                <a:solidFill>
                  <a:srgbClr val="000000"/>
                </a:solidFill>
                <a:highlight>
                  <a:srgbClr val="FFFFFF"/>
                </a:highlight>
                <a:latin typeface="Consolas" panose="020B0609020204030204" pitchFamily="49" charset="0"/>
              </a:rPr>
              <a:t>Windows.Storage.</a:t>
            </a:r>
            <a:r>
              <a:rPr lang="en-US" altLang="zh-CN" sz="2400" dirty="0" err="1">
                <a:solidFill>
                  <a:srgbClr val="2B91AF"/>
                </a:solidFill>
                <a:highlight>
                  <a:srgbClr val="FFFFFF"/>
                </a:highlight>
                <a:latin typeface="Consolas" panose="020B0609020204030204" pitchFamily="49" charset="0"/>
              </a:rPr>
              <a:t>ApplicationData</a:t>
            </a:r>
            <a:r>
              <a:rPr lang="en-US" altLang="zh-CN" sz="2400" dirty="0" err="1">
                <a:solidFill>
                  <a:srgbClr val="000000"/>
                </a:solidFill>
                <a:highlight>
                  <a:srgbClr val="FFFFFF"/>
                </a:highlight>
                <a:latin typeface="Consolas" panose="020B0609020204030204" pitchFamily="49" charset="0"/>
              </a:rPr>
              <a:t>.Current.LocalSettings</a:t>
            </a:r>
            <a:r>
              <a:rPr lang="en-US" altLang="zh-CN" sz="2400" dirty="0" smtClean="0">
                <a:solidFill>
                  <a:srgbClr val="000000"/>
                </a:solidFill>
                <a:highlight>
                  <a:srgbClr val="FFFFFF"/>
                </a:highlight>
                <a:latin typeface="Consolas" panose="020B0609020204030204" pitchFamily="49" charset="0"/>
              </a:rPr>
              <a:t>;</a:t>
            </a:r>
            <a:endParaRPr lang="en-US" altLang="zh-CN" sz="2400" dirty="0" smtClean="0">
              <a:solidFill>
                <a:srgbClr val="000000"/>
              </a:solidFill>
              <a:highlight>
                <a:srgbClr val="FFFFFF"/>
              </a:highlight>
              <a:latin typeface="Consolas" panose="020B0609020204030204" pitchFamily="49" charset="0"/>
            </a:endParaRPr>
          </a:p>
          <a:p>
            <a:endParaRPr lang="en-US" altLang="zh-CN" sz="2400" dirty="0">
              <a:solidFill>
                <a:srgbClr val="000000"/>
              </a:solidFill>
              <a:highlight>
                <a:srgbClr val="FFFFFF"/>
              </a:highlight>
              <a:latin typeface="Consolas" panose="020B0609020204030204" pitchFamily="49" charset="0"/>
            </a:endParaRPr>
          </a:p>
          <a:p>
            <a:r>
              <a:rPr lang="en-US" altLang="zh-CN" sz="2400" dirty="0" err="1" smtClean="0">
                <a:solidFill>
                  <a:srgbClr val="000000"/>
                </a:solidFill>
                <a:highlight>
                  <a:srgbClr val="FFFFFF"/>
                </a:highlight>
                <a:latin typeface="Consolas" panose="020B0609020204030204" pitchFamily="49" charset="0"/>
              </a:rPr>
              <a:t>Windows.Storage.</a:t>
            </a:r>
            <a:r>
              <a:rPr lang="en-US" altLang="zh-CN" sz="2400" dirty="0" err="1" smtClean="0">
                <a:solidFill>
                  <a:srgbClr val="2B91AF"/>
                </a:solidFill>
                <a:highlight>
                  <a:srgbClr val="FFFFFF"/>
                </a:highlight>
                <a:latin typeface="Consolas" panose="020B0609020204030204" pitchFamily="49" charset="0"/>
              </a:rPr>
              <a:t>ApplicationDataContainer</a:t>
            </a:r>
            <a:r>
              <a:rPr lang="en-US" altLang="zh-CN" sz="2400" dirty="0" smtClean="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localFolder</a:t>
            </a:r>
            <a:r>
              <a:rPr lang="en-US" altLang="zh-CN" sz="2400" dirty="0">
                <a:solidFill>
                  <a:srgbClr val="000000"/>
                </a:solidFill>
                <a:highlight>
                  <a:srgbClr val="FFFFFF"/>
                </a:highlight>
                <a:latin typeface="Consolas" panose="020B0609020204030204" pitchFamily="49" charset="0"/>
              </a:rPr>
              <a:t> = </a:t>
            </a:r>
            <a:r>
              <a:rPr lang="en-US" altLang="zh-CN" sz="2400" dirty="0" err="1">
                <a:solidFill>
                  <a:srgbClr val="000000"/>
                </a:solidFill>
                <a:highlight>
                  <a:srgbClr val="FFFFFF"/>
                </a:highlight>
                <a:latin typeface="Consolas" panose="020B0609020204030204" pitchFamily="49" charset="0"/>
              </a:rPr>
              <a:t>Windows.Storage.</a:t>
            </a:r>
            <a:r>
              <a:rPr lang="en-US" altLang="zh-CN" sz="2400" dirty="0" err="1">
                <a:solidFill>
                  <a:srgbClr val="2B91AF"/>
                </a:solidFill>
                <a:highlight>
                  <a:srgbClr val="FFFFFF"/>
                </a:highlight>
                <a:latin typeface="Consolas" panose="020B0609020204030204" pitchFamily="49" charset="0"/>
              </a:rPr>
              <a:t>ApplicationData</a:t>
            </a:r>
            <a:r>
              <a:rPr lang="en-US" altLang="zh-CN" sz="2400" dirty="0" err="1">
                <a:solidFill>
                  <a:srgbClr val="000000"/>
                </a:solidFill>
                <a:highlight>
                  <a:srgbClr val="FFFFFF"/>
                </a:highlight>
                <a:latin typeface="Consolas" panose="020B0609020204030204" pitchFamily="49" charset="0"/>
              </a:rPr>
              <a:t>.Current.LocalFolder</a:t>
            </a:r>
            <a:r>
              <a:rPr lang="en-US" altLang="zh-CN" sz="2400" dirty="0">
                <a:solidFill>
                  <a:srgbClr val="000000"/>
                </a:solidFill>
                <a:highlight>
                  <a:srgbClr val="FFFFFF"/>
                </a:highlight>
                <a:latin typeface="Consolas" panose="020B0609020204030204" pitchFamily="49" charset="0"/>
              </a:rPr>
              <a:t>;</a:t>
            </a:r>
            <a:endParaRPr lang="zh-CN" altLang="en-US" sz="24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获取应用的设置和文件容</a:t>
            </a:r>
            <a:r>
              <a:rPr lang="zh-CN" altLang="en-US" b="1" dirty="0" smtClean="0"/>
              <a:t>器</a:t>
            </a:r>
            <a:r>
              <a:rPr lang="en-US" altLang="zh-CN" b="1" dirty="0" smtClean="0"/>
              <a:t>--</a:t>
            </a:r>
            <a:r>
              <a:rPr lang="zh-CN" altLang="en-US" b="1" dirty="0" smtClean="0"/>
              <a:t>漫游</a:t>
            </a:r>
            <a:endParaRPr lang="zh-CN" altLang="en-US" b="1" dirty="0"/>
          </a:p>
        </p:txBody>
      </p:sp>
      <p:sp>
        <p:nvSpPr>
          <p:cNvPr id="3" name="Text Placeholder 2"/>
          <p:cNvSpPr>
            <a:spLocks noGrp="1"/>
          </p:cNvSpPr>
          <p:nvPr>
            <p:ph type="body" sz="quarter" idx="10"/>
          </p:nvPr>
        </p:nvSpPr>
        <p:spPr>
          <a:xfrm>
            <a:off x="518318" y="1447800"/>
            <a:ext cx="11152188" cy="1645596"/>
          </a:xfrm>
        </p:spPr>
        <p:txBody>
          <a:bodyPr>
            <a:noAutofit/>
          </a:bodyPr>
          <a:lstStyle/>
          <a:p>
            <a:pPr marL="457200" indent="-457200">
              <a:lnSpc>
                <a:spcPct val="150000"/>
              </a:lnSpc>
              <a:buFont typeface="Arial" panose="020B0604020202020204" pitchFamily="34" charset="0"/>
              <a:buChar char="•"/>
            </a:pPr>
            <a:r>
              <a:rPr lang="en-US" altLang="zh-CN" sz="2800" dirty="0" err="1" smtClean="0">
                <a:solidFill>
                  <a:schemeClr val="bg1">
                    <a:lumMod val="50000"/>
                    <a:lumOff val="50000"/>
                  </a:schemeClr>
                </a:solidFill>
              </a:rPr>
              <a:t>ApplicationData.RoamingSettings</a:t>
            </a:r>
            <a:r>
              <a:rPr lang="zh-CN" altLang="en-US" sz="2800" dirty="0" smtClean="0">
                <a:solidFill>
                  <a:schemeClr val="bg1">
                    <a:lumMod val="50000"/>
                    <a:lumOff val="50000"/>
                  </a:schemeClr>
                </a:solidFill>
              </a:rPr>
              <a:t>属</a:t>
            </a:r>
            <a:r>
              <a:rPr lang="zh-CN" altLang="en-US" sz="2800" dirty="0">
                <a:solidFill>
                  <a:schemeClr val="bg1">
                    <a:lumMod val="50000"/>
                    <a:lumOff val="50000"/>
                  </a:schemeClr>
                </a:solidFill>
              </a:rPr>
              <a:t>性可以获取设</a:t>
            </a:r>
            <a:r>
              <a:rPr lang="zh-CN" altLang="en-US" sz="2800" dirty="0" smtClean="0">
                <a:solidFill>
                  <a:schemeClr val="bg1">
                    <a:lumMod val="50000"/>
                    <a:lumOff val="50000"/>
                  </a:schemeClr>
                </a:solidFill>
              </a:rPr>
              <a:t>置</a:t>
            </a:r>
            <a:r>
              <a:rPr lang="en-US" altLang="zh-CN" sz="2800" dirty="0">
                <a:solidFill>
                  <a:schemeClr val="bg1">
                    <a:lumMod val="50000"/>
                    <a:lumOff val="50000"/>
                  </a:schemeClr>
                </a:solidFill>
              </a:rPr>
              <a:t> </a:t>
            </a:r>
            <a:endParaRPr lang="en-US" altLang="zh-CN" sz="2800" dirty="0" smtClean="0">
              <a:solidFill>
                <a:schemeClr val="bg1">
                  <a:lumMod val="50000"/>
                  <a:lumOff val="50000"/>
                </a:schemeClr>
              </a:solidFill>
            </a:endParaRPr>
          </a:p>
          <a:p>
            <a:pPr marL="457200" indent="-457200">
              <a:lnSpc>
                <a:spcPct val="150000"/>
              </a:lnSpc>
              <a:buFont typeface="Arial" panose="020B0604020202020204" pitchFamily="34" charset="0"/>
              <a:buChar char="•"/>
            </a:pPr>
            <a:r>
              <a:rPr lang="en-US" altLang="zh-CN" sz="2800" dirty="0" err="1" smtClean="0">
                <a:solidFill>
                  <a:schemeClr val="bg1">
                    <a:lumMod val="50000"/>
                    <a:lumOff val="50000"/>
                  </a:schemeClr>
                </a:solidFill>
              </a:rPr>
              <a:t>ApplicationData.RoamingFolder</a:t>
            </a:r>
            <a:r>
              <a:rPr lang="zh-CN" altLang="en-US" sz="2800" dirty="0" smtClean="0">
                <a:solidFill>
                  <a:schemeClr val="bg1">
                    <a:lumMod val="50000"/>
                    <a:lumOff val="50000"/>
                  </a:schemeClr>
                </a:solidFill>
              </a:rPr>
              <a:t>属</a:t>
            </a:r>
            <a:r>
              <a:rPr lang="zh-CN" altLang="en-US" sz="2800" dirty="0">
                <a:solidFill>
                  <a:schemeClr val="bg1">
                    <a:lumMod val="50000"/>
                    <a:lumOff val="50000"/>
                  </a:schemeClr>
                </a:solidFill>
              </a:rPr>
              <a:t>性可以获取文件</a:t>
            </a:r>
            <a:endParaRPr lang="zh-CN" altLang="en-US" sz="2800" dirty="0">
              <a:solidFill>
                <a:schemeClr val="bg1">
                  <a:lumMod val="50000"/>
                  <a:lumOff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979397" y="4002074"/>
            <a:ext cx="10688728" cy="1846659"/>
          </a:xfrm>
          <a:prstGeom prst="rect">
            <a:avLst/>
          </a:prstGeom>
          <a:noFill/>
        </p:spPr>
        <p:txBody>
          <a:bodyPr wrap="square" lIns="0" tIns="0" rIns="0" bIns="0" rtlCol="0">
            <a:spAutoFit/>
          </a:bodyPr>
          <a:lstStyle/>
          <a:p>
            <a:r>
              <a:rPr lang="en-US" altLang="zh-CN" sz="2400" dirty="0" err="1" smtClean="0">
                <a:solidFill>
                  <a:srgbClr val="000000"/>
                </a:solidFill>
                <a:highlight>
                  <a:srgbClr val="FFFFFF"/>
                </a:highlight>
                <a:latin typeface="Consolas" panose="020B0609020204030204" pitchFamily="49" charset="0"/>
              </a:rPr>
              <a:t>Windows.Storage.</a:t>
            </a:r>
            <a:r>
              <a:rPr lang="en-US" altLang="zh-CN" sz="2400" dirty="0" err="1" smtClean="0">
                <a:solidFill>
                  <a:srgbClr val="2B91AF"/>
                </a:solidFill>
                <a:highlight>
                  <a:srgbClr val="FFFFFF"/>
                </a:highlight>
                <a:latin typeface="Consolas" panose="020B0609020204030204" pitchFamily="49" charset="0"/>
              </a:rPr>
              <a:t>ApplicationDataContainer</a:t>
            </a:r>
            <a:r>
              <a:rPr lang="en-US" altLang="zh-CN" sz="2400" dirty="0" smtClean="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roamingSettings</a:t>
            </a:r>
            <a:r>
              <a:rPr lang="en-US" altLang="zh-CN" sz="2400" dirty="0">
                <a:solidFill>
                  <a:srgbClr val="000000"/>
                </a:solidFill>
                <a:highlight>
                  <a:srgbClr val="FFFFFF"/>
                </a:highlight>
                <a:latin typeface="Consolas" panose="020B0609020204030204" pitchFamily="49" charset="0"/>
              </a:rPr>
              <a:t> = </a:t>
            </a:r>
            <a:r>
              <a:rPr lang="en-US" altLang="zh-CN" sz="2400" dirty="0" err="1">
                <a:solidFill>
                  <a:srgbClr val="000000"/>
                </a:solidFill>
                <a:highlight>
                  <a:srgbClr val="FFFFFF"/>
                </a:highlight>
                <a:latin typeface="Consolas" panose="020B0609020204030204" pitchFamily="49" charset="0"/>
              </a:rPr>
              <a:t>Windows.Storage.</a:t>
            </a:r>
            <a:r>
              <a:rPr lang="en-US" altLang="zh-CN" sz="2400" dirty="0" err="1">
                <a:solidFill>
                  <a:srgbClr val="2B91AF"/>
                </a:solidFill>
                <a:highlight>
                  <a:srgbClr val="FFFFFF"/>
                </a:highlight>
                <a:latin typeface="Consolas" panose="020B0609020204030204" pitchFamily="49" charset="0"/>
              </a:rPr>
              <a:t>ApplicationData</a:t>
            </a:r>
            <a:r>
              <a:rPr lang="en-US" altLang="zh-CN" sz="2400" dirty="0" err="1">
                <a:solidFill>
                  <a:srgbClr val="000000"/>
                </a:solidFill>
                <a:highlight>
                  <a:srgbClr val="FFFFFF"/>
                </a:highlight>
                <a:latin typeface="Consolas" panose="020B0609020204030204" pitchFamily="49" charset="0"/>
              </a:rPr>
              <a:t>.Current.RoamingSettings</a:t>
            </a:r>
            <a:r>
              <a:rPr lang="en-US" altLang="zh-CN" sz="2400" dirty="0" smtClean="0">
                <a:solidFill>
                  <a:srgbClr val="000000"/>
                </a:solidFill>
                <a:highlight>
                  <a:srgbClr val="FFFFFF"/>
                </a:highlight>
                <a:latin typeface="Consolas" panose="020B0609020204030204" pitchFamily="49" charset="0"/>
              </a:rPr>
              <a:t>;</a:t>
            </a:r>
            <a:endParaRPr lang="en-US" altLang="zh-CN" sz="2400" dirty="0" smtClean="0">
              <a:solidFill>
                <a:srgbClr val="000000"/>
              </a:solidFill>
              <a:highlight>
                <a:srgbClr val="FFFFFF"/>
              </a:highlight>
              <a:latin typeface="Consolas" panose="020B0609020204030204" pitchFamily="49" charset="0"/>
            </a:endParaRPr>
          </a:p>
          <a:p>
            <a:endParaRPr lang="en-US" altLang="zh-CN" sz="2400" dirty="0">
              <a:solidFill>
                <a:srgbClr val="000000"/>
              </a:solidFill>
              <a:highlight>
                <a:srgbClr val="FFFFFF"/>
              </a:highlight>
              <a:latin typeface="Consolas" panose="020B0609020204030204" pitchFamily="49" charset="0"/>
            </a:endParaRPr>
          </a:p>
          <a:p>
            <a:r>
              <a:rPr lang="en-US" altLang="zh-CN" sz="2400" dirty="0" err="1" smtClean="0">
                <a:solidFill>
                  <a:srgbClr val="000000"/>
                </a:solidFill>
                <a:highlight>
                  <a:srgbClr val="FFFFFF"/>
                </a:highlight>
                <a:latin typeface="Consolas" panose="020B0609020204030204" pitchFamily="49" charset="0"/>
              </a:rPr>
              <a:t>Windows.Storage.</a:t>
            </a:r>
            <a:r>
              <a:rPr lang="en-US" altLang="zh-CN" sz="2400" dirty="0" err="1" smtClean="0">
                <a:solidFill>
                  <a:srgbClr val="2B91AF"/>
                </a:solidFill>
                <a:highlight>
                  <a:srgbClr val="FFFFFF"/>
                </a:highlight>
                <a:latin typeface="Consolas" panose="020B0609020204030204" pitchFamily="49" charset="0"/>
              </a:rPr>
              <a:t>ApplicationDataContainer</a:t>
            </a:r>
            <a:r>
              <a:rPr lang="en-US" altLang="zh-CN" sz="2400" dirty="0" smtClean="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roamingFolder</a:t>
            </a:r>
            <a:r>
              <a:rPr lang="en-US" altLang="zh-CN" sz="2400" dirty="0">
                <a:solidFill>
                  <a:srgbClr val="000000"/>
                </a:solidFill>
                <a:highlight>
                  <a:srgbClr val="FFFFFF"/>
                </a:highlight>
                <a:latin typeface="Consolas" panose="020B0609020204030204" pitchFamily="49" charset="0"/>
              </a:rPr>
              <a:t> = </a:t>
            </a:r>
            <a:r>
              <a:rPr lang="en-US" altLang="zh-CN" sz="2400" dirty="0" err="1">
                <a:solidFill>
                  <a:srgbClr val="000000"/>
                </a:solidFill>
                <a:highlight>
                  <a:srgbClr val="FFFFFF"/>
                </a:highlight>
                <a:latin typeface="Consolas" panose="020B0609020204030204" pitchFamily="49" charset="0"/>
              </a:rPr>
              <a:t>Windows.Storage.</a:t>
            </a:r>
            <a:r>
              <a:rPr lang="en-US" altLang="zh-CN" sz="2400" dirty="0" err="1">
                <a:solidFill>
                  <a:srgbClr val="2B91AF"/>
                </a:solidFill>
                <a:highlight>
                  <a:srgbClr val="FFFFFF"/>
                </a:highlight>
                <a:latin typeface="Consolas" panose="020B0609020204030204" pitchFamily="49" charset="0"/>
              </a:rPr>
              <a:t>ApplicationData</a:t>
            </a:r>
            <a:r>
              <a:rPr lang="en-US" altLang="zh-CN" sz="2400" dirty="0" err="1">
                <a:solidFill>
                  <a:srgbClr val="000000"/>
                </a:solidFill>
                <a:highlight>
                  <a:srgbClr val="FFFFFF"/>
                </a:highlight>
                <a:latin typeface="Consolas" panose="020B0609020204030204" pitchFamily="49" charset="0"/>
              </a:rPr>
              <a:t>.Current.RoamingFolder</a:t>
            </a:r>
            <a:r>
              <a:rPr lang="en-US" altLang="zh-CN" sz="2400" dirty="0">
                <a:solidFill>
                  <a:srgbClr val="000000"/>
                </a:solidFill>
                <a:highlight>
                  <a:srgbClr val="FFFFFF"/>
                </a:highlight>
                <a:latin typeface="Consolas" panose="020B0609020204030204" pitchFamily="49" charset="0"/>
              </a:rPr>
              <a:t>;</a:t>
            </a:r>
            <a:endParaRPr lang="zh-CN" altLang="en-US" sz="24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获取应用的设置和文件容</a:t>
            </a:r>
            <a:r>
              <a:rPr lang="zh-CN" altLang="en-US" b="1" dirty="0" smtClean="0"/>
              <a:t>器</a:t>
            </a:r>
            <a:r>
              <a:rPr lang="en-US" altLang="zh-CN" b="1" dirty="0" smtClean="0"/>
              <a:t>--</a:t>
            </a:r>
            <a:r>
              <a:rPr lang="zh-CN" altLang="en-US" b="1" dirty="0" smtClean="0"/>
              <a:t>临时</a:t>
            </a:r>
            <a:endParaRPr lang="zh-CN" altLang="en-US" b="1" dirty="0"/>
          </a:p>
        </p:txBody>
      </p:sp>
      <p:sp>
        <p:nvSpPr>
          <p:cNvPr id="3" name="Text Placeholder 2"/>
          <p:cNvSpPr>
            <a:spLocks noGrp="1"/>
          </p:cNvSpPr>
          <p:nvPr>
            <p:ph type="body" sz="quarter" idx="10"/>
          </p:nvPr>
        </p:nvSpPr>
        <p:spPr>
          <a:xfrm>
            <a:off x="518318" y="1447800"/>
            <a:ext cx="11152188" cy="829236"/>
          </a:xfrm>
        </p:spPr>
        <p:txBody>
          <a:bodyPr>
            <a:noAutofit/>
          </a:bodyPr>
          <a:lstStyle/>
          <a:p>
            <a:pPr marL="457200" indent="-457200">
              <a:lnSpc>
                <a:spcPct val="150000"/>
              </a:lnSpc>
              <a:buFont typeface="Arial" panose="020B0604020202020204" pitchFamily="34" charset="0"/>
              <a:buChar char="•"/>
            </a:pPr>
            <a:r>
              <a:rPr lang="zh-CN" altLang="en-US" dirty="0">
                <a:solidFill>
                  <a:schemeClr val="bg1">
                    <a:lumMod val="50000"/>
                    <a:lumOff val="50000"/>
                  </a:schemeClr>
                </a:solidFill>
              </a:rPr>
              <a:t>使</a:t>
            </a:r>
            <a:r>
              <a:rPr lang="zh-CN" altLang="en-US" dirty="0" smtClean="0">
                <a:solidFill>
                  <a:schemeClr val="bg1">
                    <a:lumMod val="50000"/>
                    <a:lumOff val="50000"/>
                  </a:schemeClr>
                </a:solidFill>
              </a:rPr>
              <a:t>用</a:t>
            </a:r>
            <a:r>
              <a:rPr lang="en-US" altLang="zh-CN" dirty="0" err="1" smtClean="0">
                <a:solidFill>
                  <a:schemeClr val="bg1">
                    <a:lumMod val="50000"/>
                    <a:lumOff val="50000"/>
                  </a:schemeClr>
                </a:solidFill>
              </a:rPr>
              <a:t>ApplicationData.TemporaryFolder</a:t>
            </a:r>
            <a:r>
              <a:rPr lang="zh-CN" altLang="en-US" dirty="0" smtClean="0">
                <a:solidFill>
                  <a:schemeClr val="bg1">
                    <a:lumMod val="50000"/>
                    <a:lumOff val="50000"/>
                  </a:schemeClr>
                </a:solidFill>
              </a:rPr>
              <a:t>属</a:t>
            </a:r>
            <a:r>
              <a:rPr lang="zh-CN" altLang="en-US" dirty="0">
                <a:solidFill>
                  <a:schemeClr val="bg1">
                    <a:lumMod val="50000"/>
                    <a:lumOff val="50000"/>
                  </a:schemeClr>
                </a:solidFill>
              </a:rPr>
              <a:t>性获取文件</a:t>
            </a:r>
            <a:endParaRPr lang="zh-CN" altLang="en-US" dirty="0">
              <a:solidFill>
                <a:schemeClr val="bg1">
                  <a:lumMod val="50000"/>
                  <a:lumOff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105879" y="3797356"/>
            <a:ext cx="8593932" cy="738664"/>
          </a:xfrm>
          <a:prstGeom prst="rect">
            <a:avLst/>
          </a:prstGeom>
          <a:noFill/>
        </p:spPr>
        <p:txBody>
          <a:bodyPr wrap="square" lIns="0" tIns="0" rIns="0" bIns="0" rtlCol="0">
            <a:spAutoFit/>
          </a:bodyPr>
          <a:lstStyle/>
          <a:p>
            <a:r>
              <a:rPr lang="en-US" altLang="zh-CN" sz="2400" dirty="0" err="1">
                <a:solidFill>
                  <a:srgbClr val="000000"/>
                </a:solidFill>
                <a:highlight>
                  <a:srgbClr val="FFFFFF"/>
                </a:highlight>
                <a:latin typeface="Consolas" panose="020B0609020204030204" pitchFamily="49" charset="0"/>
              </a:rPr>
              <a:t>Windows.Storage.</a:t>
            </a:r>
            <a:r>
              <a:rPr lang="en-US" altLang="zh-CN" sz="2400" dirty="0" err="1">
                <a:solidFill>
                  <a:srgbClr val="2B91AF"/>
                </a:solidFill>
                <a:highlight>
                  <a:srgbClr val="FFFFFF"/>
                </a:highlight>
                <a:latin typeface="Consolas" panose="020B0609020204030204" pitchFamily="49" charset="0"/>
              </a:rPr>
              <a:t>StorageFolder</a:t>
            </a:r>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temporaryFolder</a:t>
            </a:r>
            <a:r>
              <a:rPr lang="en-US" altLang="zh-CN" sz="2400" dirty="0">
                <a:solidFill>
                  <a:srgbClr val="000000"/>
                </a:solidFill>
                <a:highlight>
                  <a:srgbClr val="FFFFFF"/>
                </a:highlight>
                <a:latin typeface="Consolas" panose="020B0609020204030204" pitchFamily="49" charset="0"/>
              </a:rPr>
              <a:t> = </a:t>
            </a:r>
            <a:r>
              <a:rPr lang="en-US" altLang="zh-CN" sz="2400" dirty="0" err="1">
                <a:solidFill>
                  <a:srgbClr val="2B91AF"/>
                </a:solidFill>
                <a:highlight>
                  <a:srgbClr val="FFFFFF"/>
                </a:highlight>
                <a:latin typeface="Consolas" panose="020B0609020204030204" pitchFamily="49" charset="0"/>
              </a:rPr>
              <a:t>ApplicationData</a:t>
            </a:r>
            <a:r>
              <a:rPr lang="en-US" altLang="zh-CN" sz="2400" dirty="0" err="1">
                <a:solidFill>
                  <a:srgbClr val="000000"/>
                </a:solidFill>
                <a:highlight>
                  <a:srgbClr val="FFFFFF"/>
                </a:highlight>
                <a:latin typeface="Consolas" panose="020B0609020204030204" pitchFamily="49" charset="0"/>
              </a:rPr>
              <a:t>.Current.TemporaryFolder</a:t>
            </a:r>
            <a:r>
              <a:rPr lang="en-US" altLang="zh-CN" sz="2400" dirty="0">
                <a:solidFill>
                  <a:srgbClr val="000000"/>
                </a:solidFill>
                <a:highlight>
                  <a:srgbClr val="FFFFFF"/>
                </a:highlight>
                <a:latin typeface="Consolas" panose="020B0609020204030204" pitchFamily="49" charset="0"/>
              </a:rPr>
              <a:t>;</a:t>
            </a:r>
            <a:endParaRPr lang="zh-CN" altLang="en-US" sz="24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将数据写入设</a:t>
            </a:r>
            <a:r>
              <a:rPr lang="zh-CN" altLang="en-US" b="1" dirty="0" smtClean="0"/>
              <a:t>置</a:t>
            </a:r>
            <a:r>
              <a:rPr lang="en-US" altLang="zh-CN" b="1" dirty="0" smtClean="0"/>
              <a:t>--</a:t>
            </a:r>
            <a:r>
              <a:rPr lang="zh-CN" altLang="en-US" b="1" dirty="0" smtClean="0"/>
              <a:t>本地</a:t>
            </a:r>
            <a:endParaRPr lang="zh-CN" altLang="en-US" b="1" dirty="0"/>
          </a:p>
        </p:txBody>
      </p:sp>
      <p:sp>
        <p:nvSpPr>
          <p:cNvPr id="3" name="Text Placeholder 2"/>
          <p:cNvSpPr>
            <a:spLocks noGrp="1"/>
          </p:cNvSpPr>
          <p:nvPr>
            <p:ph type="body" sz="quarter" idx="10"/>
          </p:nvPr>
        </p:nvSpPr>
        <p:spPr>
          <a:xfrm>
            <a:off x="519112" y="1447800"/>
            <a:ext cx="11670507" cy="5181600"/>
          </a:xfrm>
        </p:spPr>
        <p:txBody>
          <a:bodyPr>
            <a:noAutofit/>
          </a:bodyPr>
          <a:lstStyle/>
          <a:p>
            <a:pPr>
              <a:lnSpc>
                <a:spcPct val="120000"/>
              </a:lnSpc>
            </a:pPr>
            <a:r>
              <a:rPr lang="en-US" altLang="zh-CN" sz="1800" dirty="0">
                <a:solidFill>
                  <a:srgbClr val="008000"/>
                </a:solidFill>
                <a:highlight>
                  <a:srgbClr val="FFFFFF"/>
                </a:highlight>
              </a:rPr>
              <a:t>// </a:t>
            </a:r>
            <a:r>
              <a:rPr lang="zh-CN" altLang="en-US" sz="1800" dirty="0" smtClean="0">
                <a:solidFill>
                  <a:srgbClr val="008000"/>
                </a:solidFill>
                <a:highlight>
                  <a:srgbClr val="FFFFFF"/>
                </a:highlight>
              </a:rPr>
              <a:t>简单设置</a:t>
            </a:r>
            <a:endParaRPr lang="en-US" altLang="zh-CN" sz="1800" dirty="0" smtClean="0">
              <a:solidFill>
                <a:srgbClr val="000000"/>
              </a:solidFill>
              <a:highlight>
                <a:srgbClr val="FFFFFF"/>
              </a:highlight>
            </a:endParaRPr>
          </a:p>
          <a:p>
            <a:pPr>
              <a:lnSpc>
                <a:spcPct val="120000"/>
              </a:lnSpc>
            </a:pPr>
            <a:r>
              <a:rPr lang="en-US" altLang="zh-CN" sz="1800" dirty="0" err="1" smtClean="0">
                <a:solidFill>
                  <a:srgbClr val="000000"/>
                </a:solidFill>
                <a:highlight>
                  <a:srgbClr val="FFFFFF"/>
                </a:highlight>
              </a:rPr>
              <a:t>localSettings.Values</a:t>
            </a:r>
            <a:r>
              <a:rPr lang="en-US" altLang="zh-CN" sz="1800" dirty="0" smtClean="0">
                <a:solidFill>
                  <a:srgbClr val="000000"/>
                </a:solidFill>
                <a:highlight>
                  <a:srgbClr val="FFFFFF"/>
                </a:highlight>
              </a:rPr>
              <a:t>[</a:t>
            </a:r>
            <a:r>
              <a:rPr lang="en-US" altLang="zh-CN" sz="1800" dirty="0" smtClean="0">
                <a:solidFill>
                  <a:srgbClr val="A31515"/>
                </a:solidFill>
                <a:highlight>
                  <a:srgbClr val="FFFFFF"/>
                </a:highlight>
              </a:rPr>
              <a:t>"</a:t>
            </a:r>
            <a:r>
              <a:rPr lang="en-US" altLang="zh-CN" sz="1800" dirty="0" err="1" smtClean="0">
                <a:solidFill>
                  <a:srgbClr val="A31515"/>
                </a:solidFill>
                <a:highlight>
                  <a:srgbClr val="FFFFFF"/>
                </a:highlight>
              </a:rPr>
              <a:t>exampleSetting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 = </a:t>
            </a:r>
            <a:r>
              <a:rPr lang="en-US" altLang="zh-CN" sz="1800" dirty="0" smtClean="0">
                <a:solidFill>
                  <a:srgbClr val="A31515"/>
                </a:solidFill>
                <a:highlight>
                  <a:srgbClr val="FFFFFF"/>
                </a:highlight>
              </a:rPr>
              <a:t>"Hello Windows"</a:t>
            </a:r>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pPr>
              <a:lnSpc>
                <a:spcPct val="120000"/>
              </a:lnSpc>
            </a:pPr>
            <a:r>
              <a:rPr lang="en-US" altLang="zh-CN" sz="1800" dirty="0">
                <a:solidFill>
                  <a:srgbClr val="008000"/>
                </a:solidFill>
                <a:highlight>
                  <a:srgbClr val="FFFFFF"/>
                </a:highlight>
              </a:rPr>
              <a:t>// </a:t>
            </a:r>
            <a:r>
              <a:rPr lang="zh-CN" altLang="en-US" sz="1800" dirty="0" smtClean="0">
                <a:solidFill>
                  <a:srgbClr val="008000"/>
                </a:solidFill>
                <a:highlight>
                  <a:srgbClr val="FFFFFF"/>
                </a:highlight>
              </a:rPr>
              <a:t>组合设置</a:t>
            </a:r>
            <a:endParaRPr lang="en-US" altLang="zh-CN" sz="1800" dirty="0" smtClean="0">
              <a:solidFill>
                <a:srgbClr val="000000"/>
              </a:solidFill>
              <a:highlight>
                <a:srgbClr val="FFFFFF"/>
              </a:highlight>
            </a:endParaRPr>
          </a:p>
          <a:p>
            <a:pPr>
              <a:lnSpc>
                <a:spcPct val="120000"/>
              </a:lnSpc>
            </a:pPr>
            <a:r>
              <a:rPr lang="en-US" altLang="zh-CN" sz="1800" dirty="0" err="1" smtClean="0">
                <a:solidFill>
                  <a:srgbClr val="000000"/>
                </a:solidFill>
                <a:highlight>
                  <a:srgbClr val="FFFFFF"/>
                </a:highlight>
              </a:rPr>
              <a:t>Windows.Storage.</a:t>
            </a:r>
            <a:r>
              <a:rPr lang="en-US" altLang="zh-CN" sz="1800" dirty="0" err="1" smtClean="0">
                <a:solidFill>
                  <a:srgbClr val="2B91AF"/>
                </a:solidFill>
                <a:highlight>
                  <a:srgbClr val="FFFFFF"/>
                </a:highlight>
              </a:rPr>
              <a:t>ApplicationDataCompositeValue</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composite = </a:t>
            </a:r>
            <a:r>
              <a:rPr lang="en-US" altLang="zh-CN" sz="1800" dirty="0">
                <a:solidFill>
                  <a:srgbClr val="0000FF"/>
                </a:solidFill>
                <a:highlight>
                  <a:srgbClr val="FFFFFF"/>
                </a:highlight>
              </a:rPr>
              <a:t>new</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ApplicationDataCompositeValue</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pPr>
              <a:lnSpc>
                <a:spcPct val="120000"/>
              </a:lnSpc>
            </a:pPr>
            <a:r>
              <a:rPr lang="en-US" altLang="zh-CN" sz="1800" dirty="0" smtClean="0">
                <a:solidFill>
                  <a:srgbClr val="000000"/>
                </a:solidFill>
                <a:highlight>
                  <a:srgbClr val="FFFFFF"/>
                </a:highlight>
              </a:rPr>
              <a:t>composite</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intVal</a:t>
            </a:r>
            <a:r>
              <a:rPr lang="en-US" altLang="zh-CN" sz="1800" dirty="0">
                <a:solidFill>
                  <a:srgbClr val="A31515"/>
                </a:solidFill>
                <a:highlight>
                  <a:srgbClr val="FFFFFF"/>
                </a:highlight>
              </a:rPr>
              <a:t>"</a:t>
            </a:r>
            <a:r>
              <a:rPr lang="en-US" altLang="zh-CN" sz="1800" dirty="0">
                <a:solidFill>
                  <a:srgbClr val="000000"/>
                </a:solidFill>
                <a:highlight>
                  <a:srgbClr val="FFFFFF"/>
                </a:highlight>
              </a:rPr>
              <a:t>] = </a:t>
            </a:r>
            <a:r>
              <a:rPr lang="en-US" altLang="zh-CN" sz="1800" dirty="0" smtClean="0">
                <a:solidFill>
                  <a:srgbClr val="000000"/>
                </a:solidFill>
                <a:highlight>
                  <a:srgbClr val="FFFFFF"/>
                </a:highlight>
              </a:rPr>
              <a:t>1; composite</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strVal</a:t>
            </a:r>
            <a:r>
              <a:rPr lang="en-US" altLang="zh-CN" sz="1800" dirty="0">
                <a:solidFill>
                  <a:srgbClr val="A31515"/>
                </a:solidFill>
                <a:highlight>
                  <a:srgbClr val="FFFFFF"/>
                </a:highlight>
              </a:rPr>
              <a:t>"</a:t>
            </a:r>
            <a:r>
              <a:rPr lang="en-US" altLang="zh-CN" sz="1800" dirty="0">
                <a:solidFill>
                  <a:srgbClr val="000000"/>
                </a:solidFill>
                <a:highlight>
                  <a:srgbClr val="FFFFFF"/>
                </a:highlight>
              </a:rPr>
              <a:t>] = </a:t>
            </a:r>
            <a:r>
              <a:rPr lang="en-US" altLang="zh-CN" sz="1800" dirty="0">
                <a:solidFill>
                  <a:srgbClr val="A31515"/>
                </a:solidFill>
                <a:highlight>
                  <a:srgbClr val="FFFFFF"/>
                </a:highlight>
              </a:rPr>
              <a:t>"string"</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pPr>
              <a:lnSpc>
                <a:spcPct val="120000"/>
              </a:lnSpc>
            </a:pPr>
            <a:r>
              <a:rPr lang="en-US" altLang="zh-CN" sz="1800" dirty="0" err="1" smtClean="0">
                <a:solidFill>
                  <a:srgbClr val="000000"/>
                </a:solidFill>
                <a:highlight>
                  <a:srgbClr val="FFFFFF"/>
                </a:highlight>
              </a:rPr>
              <a:t>localSettings.Values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exampleCompositeSetting</a:t>
            </a:r>
            <a:r>
              <a:rPr lang="en-US" altLang="zh-CN" sz="1800" dirty="0">
                <a:solidFill>
                  <a:srgbClr val="A31515"/>
                </a:solidFill>
                <a:highlight>
                  <a:srgbClr val="FFFFFF"/>
                </a:highlight>
              </a:rPr>
              <a:t>"</a:t>
            </a:r>
            <a:r>
              <a:rPr lang="en-US" altLang="zh-CN" sz="1800" dirty="0">
                <a:solidFill>
                  <a:srgbClr val="000000"/>
                </a:solidFill>
                <a:highlight>
                  <a:srgbClr val="FFFFFF"/>
                </a:highlight>
              </a:rPr>
              <a:t>] = composite</a:t>
            </a:r>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pPr>
              <a:lnSpc>
                <a:spcPct val="120000"/>
              </a:lnSpc>
            </a:pPr>
            <a:r>
              <a:rPr lang="en-US" altLang="zh-CN" sz="1800" dirty="0">
                <a:solidFill>
                  <a:srgbClr val="008000"/>
                </a:solidFill>
                <a:highlight>
                  <a:srgbClr val="FFFFFF"/>
                </a:highlight>
              </a:rPr>
              <a:t>// </a:t>
            </a:r>
            <a:r>
              <a:rPr lang="zh-CN" altLang="en-US" sz="1800" dirty="0" smtClean="0">
                <a:solidFill>
                  <a:srgbClr val="008000"/>
                </a:solidFill>
                <a:highlight>
                  <a:srgbClr val="FFFFFF"/>
                </a:highlight>
              </a:rPr>
              <a:t>设置一个容器</a:t>
            </a:r>
            <a:endParaRPr lang="en-US" altLang="zh-CN" sz="1800" dirty="0" smtClean="0">
              <a:solidFill>
                <a:srgbClr val="008000"/>
              </a:solidFill>
              <a:highlight>
                <a:srgbClr val="FFFFFF"/>
              </a:highlight>
            </a:endParaRPr>
          </a:p>
          <a:p>
            <a:pPr>
              <a:lnSpc>
                <a:spcPct val="120000"/>
              </a:lnSpc>
            </a:pPr>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ApplicationDataContainer</a:t>
            </a:r>
            <a:r>
              <a:rPr lang="en-US" altLang="zh-CN" sz="1800" dirty="0">
                <a:solidFill>
                  <a:srgbClr val="000000"/>
                </a:solidFill>
                <a:highlight>
                  <a:srgbClr val="FFFFFF"/>
                </a:highlight>
              </a:rPr>
              <a:t> container </a:t>
            </a:r>
            <a:r>
              <a:rPr lang="en-US" altLang="zh-CN" sz="1800" dirty="0" smtClean="0">
                <a:solidFill>
                  <a:srgbClr val="000000"/>
                </a:solidFill>
                <a:highlight>
                  <a:srgbClr val="FFFFFF"/>
                </a:highlight>
              </a:rPr>
              <a:t>=</a:t>
            </a:r>
            <a:r>
              <a:rPr lang="en-US" altLang="zh-CN" sz="1800" dirty="0" err="1" smtClean="0">
                <a:solidFill>
                  <a:srgbClr val="000000"/>
                </a:solidFill>
                <a:highlight>
                  <a:srgbClr val="FFFFFF"/>
                </a:highlight>
              </a:rPr>
              <a:t>localSettings.CreateContainer</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ApplicationDataCreateDisposition</a:t>
            </a:r>
            <a:r>
              <a:rPr lang="en-US" altLang="zh-CN" sz="1800" dirty="0" err="1">
                <a:solidFill>
                  <a:srgbClr val="000000"/>
                </a:solidFill>
                <a:highlight>
                  <a:srgbClr val="FFFFFF"/>
                </a:highlight>
              </a:rPr>
              <a:t>.Always</a:t>
            </a:r>
            <a:r>
              <a:rPr lang="en-US" altLang="zh-CN" sz="1800" dirty="0" smtClean="0">
                <a:solidFill>
                  <a:srgbClr val="000000"/>
                </a:solidFill>
                <a:highlight>
                  <a:srgbClr val="FFFFFF"/>
                </a:highlight>
              </a:rPr>
              <a:t>);</a:t>
            </a:r>
            <a:endParaRPr lang="zh-CN" altLang="en-US" sz="1800" dirty="0">
              <a:solidFill>
                <a:srgbClr val="000000"/>
              </a:solidFill>
              <a:highlight>
                <a:srgbClr val="FFFFFF"/>
              </a:highlight>
            </a:endParaRPr>
          </a:p>
          <a:p>
            <a:pPr>
              <a:lnSpc>
                <a:spcPct val="120000"/>
              </a:lnSpc>
            </a:pPr>
            <a:r>
              <a:rPr lang="en-US" altLang="zh-CN" sz="1800" dirty="0" smtClean="0">
                <a:solidFill>
                  <a:srgbClr val="0000FF"/>
                </a:solidFill>
                <a:highlight>
                  <a:srgbClr val="FFFFFF"/>
                </a:highlight>
              </a:rPr>
              <a:t>if</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localSettings.Containers.ContainsKey</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pPr>
              <a:lnSpc>
                <a:spcPct val="120000"/>
              </a:lnSpc>
            </a:pPr>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pPr>
              <a:lnSpc>
                <a:spcPct val="120000"/>
              </a:lnSpc>
            </a:pPr>
            <a:r>
              <a:rPr lang="en-US" altLang="zh-CN" sz="1800" dirty="0">
                <a:solidFill>
                  <a:srgbClr val="000000"/>
                </a:solidFill>
                <a:highlight>
                  <a:srgbClr val="FFFFFF"/>
                </a:highlight>
              </a:rPr>
              <a:t>   </a:t>
            </a:r>
            <a:r>
              <a:rPr lang="en-US" altLang="zh-CN" sz="1800" dirty="0" err="1" smtClean="0">
                <a:solidFill>
                  <a:srgbClr val="000000"/>
                </a:solidFill>
                <a:highlight>
                  <a:srgbClr val="FFFFFF"/>
                </a:highlight>
              </a:rPr>
              <a:t>localSettings.Containers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].Values[</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exampleSetting</a:t>
            </a:r>
            <a:r>
              <a:rPr lang="en-US" altLang="zh-CN" sz="1800" dirty="0">
                <a:solidFill>
                  <a:srgbClr val="A31515"/>
                </a:solidFill>
                <a:highlight>
                  <a:srgbClr val="FFFFFF"/>
                </a:highlight>
              </a:rPr>
              <a:t>"</a:t>
            </a:r>
            <a:r>
              <a:rPr lang="en-US" altLang="zh-CN" sz="1800" dirty="0">
                <a:solidFill>
                  <a:srgbClr val="000000"/>
                </a:solidFill>
                <a:highlight>
                  <a:srgbClr val="FFFFFF"/>
                </a:highlight>
              </a:rPr>
              <a:t>] = </a:t>
            </a:r>
            <a:r>
              <a:rPr lang="en-US" altLang="zh-CN" sz="1800" dirty="0">
                <a:solidFill>
                  <a:srgbClr val="A31515"/>
                </a:solidFill>
                <a:highlight>
                  <a:srgbClr val="FFFFFF"/>
                </a:highlight>
              </a:rPr>
              <a:t>"Hello Windows"</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pPr>
              <a:lnSpc>
                <a:spcPct val="120000"/>
              </a:lnSpc>
            </a:pPr>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将数据写入设</a:t>
            </a:r>
            <a:r>
              <a:rPr lang="zh-CN" altLang="en-US" b="1" dirty="0" smtClean="0"/>
              <a:t>置</a:t>
            </a:r>
            <a:r>
              <a:rPr lang="en-US" altLang="zh-CN" b="1" dirty="0" smtClean="0"/>
              <a:t>--</a:t>
            </a:r>
            <a:r>
              <a:rPr lang="zh-CN" altLang="en-US" b="1" dirty="0" smtClean="0"/>
              <a:t>漫游</a:t>
            </a:r>
            <a:endParaRPr lang="zh-CN" altLang="en-US" b="1" dirty="0"/>
          </a:p>
        </p:txBody>
      </p:sp>
      <p:sp>
        <p:nvSpPr>
          <p:cNvPr id="3" name="Text Placeholder 2"/>
          <p:cNvSpPr>
            <a:spLocks noGrp="1"/>
          </p:cNvSpPr>
          <p:nvPr>
            <p:ph type="body" sz="quarter" idx="10"/>
          </p:nvPr>
        </p:nvSpPr>
        <p:spPr>
          <a:xfrm>
            <a:off x="519112" y="1447800"/>
            <a:ext cx="11670507" cy="5181600"/>
          </a:xfrm>
        </p:spPr>
        <p:txBody>
          <a:bodyPr>
            <a:noAutofit/>
          </a:bodyPr>
          <a:lstStyle/>
          <a:p>
            <a:pPr>
              <a:lnSpc>
                <a:spcPct val="120000"/>
              </a:lnSpc>
            </a:pPr>
            <a:r>
              <a:rPr lang="en-US" altLang="zh-CN" sz="1800" dirty="0" smtClean="0">
                <a:solidFill>
                  <a:srgbClr val="008000"/>
                </a:solidFill>
                <a:highlight>
                  <a:srgbClr val="FFFFFF"/>
                </a:highlight>
              </a:rPr>
              <a:t>// </a:t>
            </a:r>
            <a:r>
              <a:rPr lang="zh-CN" altLang="en-US" sz="1800" dirty="0" smtClean="0">
                <a:solidFill>
                  <a:srgbClr val="008000"/>
                </a:solidFill>
                <a:highlight>
                  <a:srgbClr val="FFFFFF"/>
                </a:highlight>
              </a:rPr>
              <a:t>简单设置</a:t>
            </a:r>
            <a:endParaRPr lang="en-US" altLang="zh-CN" sz="1800" dirty="0" smtClean="0">
              <a:solidFill>
                <a:srgbClr val="008000"/>
              </a:solidFill>
              <a:highlight>
                <a:srgbClr val="FFFFFF"/>
              </a:highlight>
            </a:endParaRPr>
          </a:p>
          <a:p>
            <a:pPr>
              <a:lnSpc>
                <a:spcPct val="120000"/>
              </a:lnSpc>
            </a:pPr>
            <a:r>
              <a:rPr lang="en-US" altLang="zh-CN" sz="1800" dirty="0" err="1" smtClean="0">
                <a:solidFill>
                  <a:srgbClr val="000000"/>
                </a:solidFill>
                <a:highlight>
                  <a:srgbClr val="FFFFFF"/>
                </a:highlight>
              </a:rPr>
              <a:t>roamingSettings.Values</a:t>
            </a:r>
            <a:r>
              <a:rPr lang="en-US" altLang="zh-CN" sz="1800" dirty="0" smtClean="0">
                <a:solidFill>
                  <a:srgbClr val="000000"/>
                </a:solidFill>
                <a:highlight>
                  <a:srgbClr val="FFFFFF"/>
                </a:highlight>
              </a:rPr>
              <a:t>[</a:t>
            </a:r>
            <a:r>
              <a:rPr lang="en-US" altLang="zh-CN" sz="1800" dirty="0" smtClean="0">
                <a:solidFill>
                  <a:srgbClr val="A31515"/>
                </a:solidFill>
                <a:highlight>
                  <a:srgbClr val="FFFFFF"/>
                </a:highlight>
              </a:rPr>
              <a:t>"</a:t>
            </a:r>
            <a:r>
              <a:rPr lang="en-US" altLang="zh-CN" sz="1800" dirty="0" err="1" smtClean="0">
                <a:solidFill>
                  <a:srgbClr val="A31515"/>
                </a:solidFill>
                <a:highlight>
                  <a:srgbClr val="FFFFFF"/>
                </a:highlight>
              </a:rPr>
              <a:t>exampleSetting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 = </a:t>
            </a:r>
            <a:r>
              <a:rPr lang="en-US" altLang="zh-CN" sz="1800" dirty="0" smtClean="0">
                <a:solidFill>
                  <a:srgbClr val="A31515"/>
                </a:solidFill>
                <a:highlight>
                  <a:srgbClr val="FFFFFF"/>
                </a:highlight>
              </a:rPr>
              <a:t>"Hello World"</a:t>
            </a:r>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pPr>
              <a:lnSpc>
                <a:spcPct val="120000"/>
              </a:lnSpc>
            </a:pPr>
            <a:r>
              <a:rPr lang="en-US" altLang="zh-CN" sz="1800" dirty="0" smtClean="0">
                <a:solidFill>
                  <a:srgbClr val="008000"/>
                </a:solidFill>
                <a:highlight>
                  <a:srgbClr val="FFFFFF"/>
                </a:highlight>
              </a:rPr>
              <a:t>// </a:t>
            </a:r>
            <a:r>
              <a:rPr lang="zh-CN" altLang="en-US" sz="1800" dirty="0" smtClean="0">
                <a:solidFill>
                  <a:srgbClr val="008000"/>
                </a:solidFill>
                <a:highlight>
                  <a:srgbClr val="FFFFFF"/>
                </a:highlight>
              </a:rPr>
              <a:t>组合设置</a:t>
            </a:r>
            <a:endParaRPr lang="en-US" altLang="zh-CN" sz="1800" dirty="0" smtClean="0">
              <a:solidFill>
                <a:srgbClr val="000000"/>
              </a:solidFill>
              <a:highlight>
                <a:srgbClr val="FFFFFF"/>
              </a:highlight>
            </a:endParaRPr>
          </a:p>
          <a:p>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ApplicationDataCompositeValue</a:t>
            </a:r>
            <a:r>
              <a:rPr lang="en-US" altLang="zh-CN" sz="1800" dirty="0">
                <a:solidFill>
                  <a:srgbClr val="000000"/>
                </a:solidFill>
                <a:highlight>
                  <a:srgbClr val="FFFFFF"/>
                </a:highlight>
              </a:rPr>
              <a:t> composite = </a:t>
            </a:r>
            <a:r>
              <a:rPr lang="en-US" altLang="zh-CN" sz="1800" dirty="0">
                <a:solidFill>
                  <a:srgbClr val="0000FF"/>
                </a:solidFill>
                <a:highlight>
                  <a:srgbClr val="FFFFFF"/>
                </a:highlight>
              </a:rPr>
              <a:t>new</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ApplicationDataCompositeValue</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composite</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intVal</a:t>
            </a:r>
            <a:r>
              <a:rPr lang="en-US" altLang="zh-CN" sz="1800" dirty="0">
                <a:solidFill>
                  <a:srgbClr val="A31515"/>
                </a:solidFill>
                <a:highlight>
                  <a:srgbClr val="FFFFFF"/>
                </a:highlight>
              </a:rPr>
              <a:t>"</a:t>
            </a:r>
            <a:r>
              <a:rPr lang="en-US" altLang="zh-CN" sz="1800" dirty="0">
                <a:solidFill>
                  <a:srgbClr val="000000"/>
                </a:solidFill>
                <a:highlight>
                  <a:srgbClr val="FFFFFF"/>
                </a:highlight>
              </a:rPr>
              <a:t>] = 1;</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composite</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strVal</a:t>
            </a:r>
            <a:r>
              <a:rPr lang="en-US" altLang="zh-CN" sz="1800" dirty="0">
                <a:solidFill>
                  <a:srgbClr val="A31515"/>
                </a:solidFill>
                <a:highlight>
                  <a:srgbClr val="FFFFFF"/>
                </a:highlight>
              </a:rPr>
              <a:t>"</a:t>
            </a:r>
            <a:r>
              <a:rPr lang="en-US" altLang="zh-CN" sz="1800" dirty="0">
                <a:solidFill>
                  <a:srgbClr val="000000"/>
                </a:solidFill>
                <a:highlight>
                  <a:srgbClr val="FFFFFF"/>
                </a:highlight>
              </a:rPr>
              <a:t>] = </a:t>
            </a:r>
            <a:r>
              <a:rPr lang="en-US" altLang="zh-CN" sz="1800" dirty="0">
                <a:solidFill>
                  <a:srgbClr val="A31515"/>
                </a:solidFill>
                <a:highlight>
                  <a:srgbClr val="FFFFFF"/>
                </a:highlight>
              </a:rPr>
              <a:t>"string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a:t>
            </a:r>
            <a:endParaRPr lang="zh-CN" altLang="en-US" sz="1800" dirty="0">
              <a:solidFill>
                <a:srgbClr val="000000"/>
              </a:solidFill>
              <a:highlight>
                <a:srgbClr val="FFFFFF"/>
              </a:highlight>
            </a:endParaRPr>
          </a:p>
          <a:p>
            <a:r>
              <a:rPr lang="en-US" altLang="zh-CN" sz="1800" dirty="0" err="1" smtClean="0">
                <a:solidFill>
                  <a:srgbClr val="000000"/>
                </a:solidFill>
                <a:highlight>
                  <a:srgbClr val="FFFFFF"/>
                </a:highlight>
              </a:rPr>
              <a:t>roamingSettings.Values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exampleCompositeSetting</a:t>
            </a:r>
            <a:r>
              <a:rPr lang="en-US" altLang="zh-CN" sz="1800" dirty="0">
                <a:solidFill>
                  <a:srgbClr val="A31515"/>
                </a:solidFill>
                <a:highlight>
                  <a:srgbClr val="FFFFFF"/>
                </a:highlight>
              </a:rPr>
              <a:t>"</a:t>
            </a:r>
            <a:r>
              <a:rPr lang="en-US" altLang="zh-CN" sz="1800" dirty="0">
                <a:solidFill>
                  <a:srgbClr val="000000"/>
                </a:solidFill>
                <a:highlight>
                  <a:srgbClr val="FFFFFF"/>
                </a:highlight>
              </a:rPr>
              <a:t>] = composite;</a:t>
            </a:r>
            <a:endParaRPr lang="en-US" altLang="zh-CN" sz="1800" dirty="0" smtClean="0">
              <a:solidFill>
                <a:srgbClr val="008000"/>
              </a:solidFill>
              <a:highlight>
                <a:srgbClr val="FFFFFF"/>
              </a:highlight>
            </a:endParaRPr>
          </a:p>
          <a:p>
            <a:pPr>
              <a:lnSpc>
                <a:spcPct val="120000"/>
              </a:lnSpc>
            </a:pPr>
            <a:r>
              <a:rPr lang="en-US" altLang="zh-CN" sz="1800" dirty="0" smtClean="0">
                <a:solidFill>
                  <a:srgbClr val="008000"/>
                </a:solidFill>
                <a:highlight>
                  <a:srgbClr val="FFFFFF"/>
                </a:highlight>
              </a:rPr>
              <a:t>// </a:t>
            </a:r>
            <a:r>
              <a:rPr lang="zh-CN" altLang="en-US" sz="1800" dirty="0" smtClean="0">
                <a:solidFill>
                  <a:srgbClr val="008000"/>
                </a:solidFill>
                <a:highlight>
                  <a:srgbClr val="FFFFFF"/>
                </a:highlight>
              </a:rPr>
              <a:t>设置一个容器</a:t>
            </a:r>
            <a:endParaRPr lang="en-US" altLang="zh-CN" sz="1800" dirty="0" smtClean="0">
              <a:solidFill>
                <a:srgbClr val="008000"/>
              </a:solidFill>
              <a:highlight>
                <a:srgbClr val="FFFFFF"/>
              </a:highlight>
            </a:endParaRPr>
          </a:p>
          <a:p>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ApplicationDataContainer</a:t>
            </a:r>
            <a:r>
              <a:rPr lang="en-US" altLang="zh-CN" sz="1800" dirty="0">
                <a:solidFill>
                  <a:srgbClr val="000000"/>
                </a:solidFill>
                <a:highlight>
                  <a:srgbClr val="FFFFFF"/>
                </a:highlight>
              </a:rPr>
              <a:t> container </a:t>
            </a:r>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r>
              <a:rPr lang="en-US" altLang="zh-CN" sz="1800" dirty="0" err="1" smtClean="0">
                <a:solidFill>
                  <a:srgbClr val="000000"/>
                </a:solidFill>
                <a:highlight>
                  <a:srgbClr val="FFFFFF"/>
                </a:highlight>
              </a:rPr>
              <a:t>roamingSettings.CreateContainer</a:t>
            </a:r>
            <a:r>
              <a:rPr lang="en-US" altLang="zh-CN" sz="1800" dirty="0" smtClean="0">
                <a:solidFill>
                  <a:srgbClr val="000000"/>
                </a:solidFill>
                <a:highlight>
                  <a:srgbClr val="FFFFFF"/>
                </a:highlight>
              </a:rPr>
              <a:t>(</a:t>
            </a:r>
            <a:r>
              <a:rPr lang="en-US" altLang="zh-CN" sz="1800" dirty="0" smtClean="0">
                <a:solidFill>
                  <a:srgbClr val="A31515"/>
                </a:solidFill>
                <a:highlight>
                  <a:srgbClr val="FFFFFF"/>
                </a:highlight>
              </a:rPr>
              <a:t>"</a:t>
            </a:r>
            <a:r>
              <a:rPr lang="en-US" altLang="zh-CN" sz="1800" dirty="0" err="1" smtClean="0">
                <a:solidFill>
                  <a:srgbClr val="A31515"/>
                </a:solidFill>
                <a:highlight>
                  <a:srgbClr val="FFFFFF"/>
                </a:highlight>
              </a:rPr>
              <a:t>exampleContainer</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 </a:t>
            </a:r>
            <a:r>
              <a:rPr lang="en-US" altLang="zh-CN" sz="1800" dirty="0" err="1" smtClean="0">
                <a:solidFill>
                  <a:srgbClr val="000000"/>
                </a:solidFill>
                <a:highlight>
                  <a:srgbClr val="FFFFFF"/>
                </a:highlight>
              </a:rPr>
              <a:t>Windows.Storage.</a:t>
            </a:r>
            <a:r>
              <a:rPr lang="en-US" altLang="zh-CN" sz="1800" dirty="0" err="1" smtClean="0">
                <a:solidFill>
                  <a:srgbClr val="2B91AF"/>
                </a:solidFill>
                <a:highlight>
                  <a:srgbClr val="FFFFFF"/>
                </a:highlight>
              </a:rPr>
              <a:t>ApplicationDataCreateDisposition</a:t>
            </a:r>
            <a:r>
              <a:rPr lang="en-US" altLang="zh-CN" sz="1800" dirty="0" err="1" smtClean="0">
                <a:solidFill>
                  <a:srgbClr val="000000"/>
                </a:solidFill>
                <a:highlight>
                  <a:srgbClr val="FFFFFF"/>
                </a:highlight>
              </a:rPr>
              <a:t>.Always</a:t>
            </a:r>
            <a:r>
              <a:rPr lang="en-US" altLang="zh-CN" sz="1800" dirty="0" smtClean="0">
                <a:solidFill>
                  <a:srgbClr val="000000"/>
                </a:solidFill>
                <a:highlight>
                  <a:srgbClr val="FFFFFF"/>
                </a:highlight>
              </a:rPr>
              <a:t>);</a:t>
            </a:r>
            <a:endParaRPr lang="zh-CN" altLang="en-US" sz="1800" dirty="0" smtClean="0">
              <a:solidFill>
                <a:srgbClr val="000000"/>
              </a:solidFill>
              <a:highlight>
                <a:srgbClr val="FFFFFF"/>
              </a:highlight>
            </a:endParaRPr>
          </a:p>
          <a:p>
            <a:r>
              <a:rPr lang="en-US" altLang="zh-CN" sz="1800" dirty="0" smtClean="0">
                <a:solidFill>
                  <a:srgbClr val="0000FF"/>
                </a:solidFill>
                <a:highlight>
                  <a:srgbClr val="FFFFFF"/>
                </a:highlight>
              </a:rPr>
              <a:t>if</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roamingSettings.Containers.ContainsKey</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a:solidFill>
                  <a:srgbClr val="000000"/>
                </a:solidFill>
                <a:highlight>
                  <a:srgbClr val="FFFFFF"/>
                </a:highlight>
              </a:rPr>
              <a:t>   </a:t>
            </a:r>
            <a:r>
              <a:rPr lang="en-US" altLang="zh-CN" sz="1800" dirty="0" err="1" smtClean="0">
                <a:solidFill>
                  <a:srgbClr val="000000"/>
                </a:solidFill>
                <a:highlight>
                  <a:srgbClr val="FFFFFF"/>
                </a:highlight>
              </a:rPr>
              <a:t>roamingSettings.Containers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].Values[</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exampleSetting</a:t>
            </a:r>
            <a:r>
              <a:rPr lang="en-US" altLang="zh-CN" sz="1800" dirty="0">
                <a:solidFill>
                  <a:srgbClr val="A31515"/>
                </a:solidFill>
                <a:highlight>
                  <a:srgbClr val="FFFFFF"/>
                </a:highlight>
              </a:rPr>
              <a:t>"</a:t>
            </a:r>
            <a:r>
              <a:rPr lang="en-US" altLang="zh-CN" sz="1800" dirty="0">
                <a:solidFill>
                  <a:srgbClr val="000000"/>
                </a:solidFill>
                <a:highlight>
                  <a:srgbClr val="FFFFFF"/>
                </a:highlight>
              </a:rPr>
              <a:t>] = </a:t>
            </a:r>
            <a:r>
              <a:rPr lang="en-US" altLang="zh-CN" sz="1800" dirty="0">
                <a:solidFill>
                  <a:srgbClr val="A31515"/>
                </a:solidFill>
                <a:highlight>
                  <a:srgbClr val="FFFFFF"/>
                </a:highlight>
              </a:rPr>
              <a:t>"Hello World"</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smtClean="0">
              <a:solidFill>
                <a:srgbClr val="008000"/>
              </a:solidFill>
              <a:highlight>
                <a:srgbClr val="FFFFFF"/>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pPr algn="ctr"/>
            <a:r>
              <a:rPr lang="zh-CN" altLang="en-US" b="1" dirty="0" smtClean="0">
                <a:latin typeface="微软雅黑" panose="020B0503020204020204" pitchFamily="34" charset="-122"/>
                <a:ea typeface="微软雅黑" panose="020B0503020204020204" pitchFamily="34" charset="-122"/>
              </a:rPr>
              <a:t>指的是某一应用程序的数据，并且是可变的</a:t>
            </a:r>
            <a:endParaRPr 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从设置中读取数</a:t>
            </a:r>
            <a:r>
              <a:rPr lang="zh-CN" altLang="en-US" b="1" dirty="0" smtClean="0"/>
              <a:t>据</a:t>
            </a:r>
            <a:r>
              <a:rPr lang="en-US" altLang="zh-CN" b="1" dirty="0" smtClean="0"/>
              <a:t>--</a:t>
            </a:r>
            <a:r>
              <a:rPr lang="zh-CN" altLang="en-US" b="1" dirty="0" smtClean="0"/>
              <a:t>本地</a:t>
            </a:r>
            <a:endParaRPr lang="zh-CN" altLang="en-US" b="1" dirty="0"/>
          </a:p>
        </p:txBody>
      </p:sp>
      <p:sp>
        <p:nvSpPr>
          <p:cNvPr id="3" name="Text Placeholder 2"/>
          <p:cNvSpPr>
            <a:spLocks noGrp="1"/>
          </p:cNvSpPr>
          <p:nvPr>
            <p:ph type="body" sz="quarter" idx="10"/>
          </p:nvPr>
        </p:nvSpPr>
        <p:spPr>
          <a:xfrm>
            <a:off x="519112" y="1447800"/>
            <a:ext cx="11505069" cy="5181600"/>
          </a:xfrm>
        </p:spPr>
        <p:txBody>
          <a:bodyPr>
            <a:normAutofit lnSpcReduction="10000"/>
          </a:bodyPr>
          <a:lstStyle/>
          <a:p>
            <a:r>
              <a:rPr lang="en-US" altLang="zh-CN" sz="1800" dirty="0">
                <a:solidFill>
                  <a:srgbClr val="008000"/>
                </a:solidFill>
                <a:highlight>
                  <a:srgbClr val="FFFFFF"/>
                </a:highlight>
              </a:rPr>
              <a:t>// </a:t>
            </a:r>
            <a:r>
              <a:rPr lang="zh-CN" altLang="en-US" sz="1800" dirty="0">
                <a:solidFill>
                  <a:srgbClr val="008000"/>
                </a:solidFill>
                <a:highlight>
                  <a:srgbClr val="FFFFFF"/>
                </a:highlight>
              </a:rPr>
              <a:t>简单设</a:t>
            </a:r>
            <a:r>
              <a:rPr lang="zh-CN" altLang="en-US" sz="1800" dirty="0" smtClean="0">
                <a:solidFill>
                  <a:srgbClr val="008000"/>
                </a:solidFill>
                <a:highlight>
                  <a:srgbClr val="FFFFFF"/>
                </a:highlight>
              </a:rPr>
              <a:t>置</a:t>
            </a:r>
            <a:endParaRPr lang="en-US" altLang="zh-CN" sz="1800" dirty="0" smtClean="0">
              <a:solidFill>
                <a:srgbClr val="2B91AF"/>
              </a:solidFill>
              <a:highlight>
                <a:srgbClr val="FFFFFF"/>
              </a:highlight>
            </a:endParaRPr>
          </a:p>
          <a:p>
            <a:r>
              <a:rPr lang="en-US" altLang="zh-CN" sz="1800" dirty="0" smtClean="0">
                <a:solidFill>
                  <a:srgbClr val="2B91AF"/>
                </a:solidFill>
                <a:highlight>
                  <a:srgbClr val="FFFFFF"/>
                </a:highlight>
              </a:rPr>
              <a:t>Object</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value = </a:t>
            </a:r>
            <a:r>
              <a:rPr lang="en-US" altLang="zh-CN" sz="1800" dirty="0" err="1">
                <a:solidFill>
                  <a:srgbClr val="000000"/>
                </a:solidFill>
                <a:highlight>
                  <a:srgbClr val="FFFFFF"/>
                </a:highlight>
              </a:rPr>
              <a:t>localSettings.Values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exampleSetting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组合设置</a:t>
            </a:r>
            <a:endParaRPr lang="en-US" altLang="zh-CN" sz="1800" dirty="0">
              <a:solidFill>
                <a:srgbClr val="000000"/>
              </a:solidFill>
              <a:highlight>
                <a:srgbClr val="FFFFFF"/>
              </a:highlight>
            </a:endParaRPr>
          </a:p>
          <a:p>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ApplicationDataCompositeValue</a:t>
            </a:r>
            <a:r>
              <a:rPr lang="en-US" altLang="zh-CN" sz="1800" dirty="0">
                <a:solidFill>
                  <a:srgbClr val="000000"/>
                </a:solidFill>
                <a:highlight>
                  <a:srgbClr val="FFFFFF"/>
                </a:highlight>
              </a:rPr>
              <a:t> composite =</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ApplicationDataCompositeValue</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localSettings.Values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exampleCompositeSetting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a:t>
            </a:r>
            <a:endParaRPr lang="zh-CN" altLang="en-US" sz="1800" dirty="0">
              <a:solidFill>
                <a:srgbClr val="000000"/>
              </a:solidFill>
              <a:highlight>
                <a:srgbClr val="FFFFFF"/>
              </a:highlight>
            </a:endParaRPr>
          </a:p>
          <a:p>
            <a:r>
              <a:rPr lang="en-US" altLang="zh-CN" sz="1800" dirty="0" smtClean="0">
                <a:solidFill>
                  <a:srgbClr val="0000FF"/>
                </a:solidFill>
                <a:highlight>
                  <a:srgbClr val="FFFFFF"/>
                </a:highlight>
              </a:rPr>
              <a:t>if</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(composite == </a:t>
            </a:r>
            <a:r>
              <a:rPr lang="en-US" altLang="zh-CN" sz="1800" dirty="0">
                <a:solidFill>
                  <a:srgbClr val="0000FF"/>
                </a:solidFill>
                <a:highlight>
                  <a:srgbClr val="FFFFFF"/>
                </a:highlight>
              </a:rPr>
              <a:t>null</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FF"/>
                </a:solidFill>
                <a:highlight>
                  <a:srgbClr val="FFFFFF"/>
                </a:highlight>
              </a:rPr>
              <a:t>else</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r>
              <a:rPr lang="zh-CN" altLang="en-US" sz="1800" dirty="0" smtClean="0">
                <a:solidFill>
                  <a:srgbClr val="000000"/>
                </a:solidFill>
                <a:highlight>
                  <a:srgbClr val="FFFFFF"/>
                </a:highlight>
              </a:rPr>
              <a:t>               </a:t>
            </a:r>
            <a:endParaRPr lang="zh-CN" altLang="en-US"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设置一个容器</a:t>
            </a:r>
            <a:endParaRPr lang="en-US" altLang="zh-CN" sz="1800" dirty="0">
              <a:solidFill>
                <a:srgbClr val="008000"/>
              </a:solidFill>
              <a:highlight>
                <a:srgbClr val="FFFFFF"/>
              </a:highlight>
            </a:endParaRPr>
          </a:p>
          <a:p>
            <a:r>
              <a:rPr lang="en-US" altLang="zh-CN" sz="1800" dirty="0" err="1">
                <a:solidFill>
                  <a:srgbClr val="0000FF"/>
                </a:solidFill>
                <a:highlight>
                  <a:srgbClr val="FFFFFF"/>
                </a:highlight>
              </a:rPr>
              <a:t>bool</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hasContainer</a:t>
            </a:r>
            <a:r>
              <a:rPr lang="en-US" altLang="zh-CN" sz="1800" dirty="0">
                <a:solidFill>
                  <a:srgbClr val="000000"/>
                </a:solidFill>
                <a:highlight>
                  <a:srgbClr val="FFFFFF"/>
                </a:highlight>
              </a:rPr>
              <a:t> = </a:t>
            </a:r>
            <a:r>
              <a:rPr lang="en-US" altLang="zh-CN" sz="1800" dirty="0" err="1">
                <a:solidFill>
                  <a:srgbClr val="000000"/>
                </a:solidFill>
                <a:highlight>
                  <a:srgbClr val="FFFFFF"/>
                </a:highlight>
              </a:rPr>
              <a:t>localSettings.Containers.ContainsKey</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err="1" smtClean="0">
                <a:solidFill>
                  <a:srgbClr val="0000FF"/>
                </a:solidFill>
                <a:highlight>
                  <a:srgbClr val="FFFFFF"/>
                </a:highlight>
              </a:rPr>
              <a:t>bool</a:t>
            </a:r>
            <a:r>
              <a:rPr lang="en-US" altLang="zh-CN" sz="1800" dirty="0" smtClean="0">
                <a:solidFill>
                  <a:srgbClr val="000000"/>
                </a:solidFill>
                <a:highlight>
                  <a:srgbClr val="FFFFFF"/>
                </a:highlight>
              </a:rPr>
              <a:t> </a:t>
            </a:r>
            <a:r>
              <a:rPr lang="en-US" altLang="zh-CN" sz="1800" dirty="0" err="1">
                <a:solidFill>
                  <a:srgbClr val="000000"/>
                </a:solidFill>
                <a:highlight>
                  <a:srgbClr val="FFFFFF"/>
                </a:highlight>
              </a:rPr>
              <a:t>hasSetting</a:t>
            </a:r>
            <a:r>
              <a:rPr lang="en-US" altLang="zh-CN" sz="1800" dirty="0">
                <a:solidFill>
                  <a:srgbClr val="000000"/>
                </a:solidFill>
                <a:highlight>
                  <a:srgbClr val="FFFFFF"/>
                </a:highlight>
              </a:rPr>
              <a:t> = </a:t>
            </a:r>
            <a:r>
              <a:rPr lang="en-US" altLang="zh-CN" sz="1800" dirty="0">
                <a:solidFill>
                  <a:srgbClr val="0000FF"/>
                </a:solidFill>
                <a:highlight>
                  <a:srgbClr val="FFFFFF"/>
                </a:highlight>
              </a:rPr>
              <a:t>false</a:t>
            </a:r>
            <a:r>
              <a:rPr lang="en-US" altLang="zh-CN" sz="1800" dirty="0" smtClean="0">
                <a:solidFill>
                  <a:srgbClr val="000000"/>
                </a:solidFill>
                <a:highlight>
                  <a:srgbClr val="FFFFFF"/>
                </a:highlight>
              </a:rPr>
              <a:t>;</a:t>
            </a:r>
            <a:endParaRPr lang="zh-CN" altLang="en-US" sz="1800" dirty="0">
              <a:solidFill>
                <a:srgbClr val="000000"/>
              </a:solidFill>
              <a:highlight>
                <a:srgbClr val="FFFFFF"/>
              </a:highlight>
            </a:endParaRPr>
          </a:p>
          <a:p>
            <a:r>
              <a:rPr lang="en-US" altLang="zh-CN" sz="1800" dirty="0" smtClean="0">
                <a:solidFill>
                  <a:srgbClr val="0000FF"/>
                </a:solidFill>
                <a:highlight>
                  <a:srgbClr val="FFFFFF"/>
                </a:highlight>
              </a:rPr>
              <a:t>if</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hasContainer</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a:solidFill>
                  <a:srgbClr val="000000"/>
                </a:solidFill>
                <a:highlight>
                  <a:srgbClr val="FFFFFF"/>
                </a:highlight>
              </a:rPr>
              <a:t>   </a:t>
            </a:r>
            <a:r>
              <a:rPr lang="en-US" altLang="zh-CN" sz="1800" dirty="0" err="1" smtClean="0">
                <a:solidFill>
                  <a:srgbClr val="000000"/>
                </a:solidFill>
                <a:highlight>
                  <a:srgbClr val="FFFFFF"/>
                </a:highlight>
              </a:rPr>
              <a:t>hasSetting</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localSettings.Containers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Values.ContainsKey</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exampleSetting</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从设置中读取数</a:t>
            </a:r>
            <a:r>
              <a:rPr lang="zh-CN" altLang="en-US" b="1" dirty="0" smtClean="0"/>
              <a:t>据</a:t>
            </a:r>
            <a:r>
              <a:rPr lang="en-US" altLang="zh-CN" b="1" dirty="0" smtClean="0"/>
              <a:t>--</a:t>
            </a:r>
            <a:r>
              <a:rPr lang="zh-CN" altLang="en-US" b="1" dirty="0" smtClean="0"/>
              <a:t>漫游</a:t>
            </a:r>
            <a:endParaRPr lang="zh-CN" altLang="en-US" b="1" dirty="0"/>
          </a:p>
        </p:txBody>
      </p:sp>
      <p:sp>
        <p:nvSpPr>
          <p:cNvPr id="3" name="Text Placeholder 2"/>
          <p:cNvSpPr>
            <a:spLocks noGrp="1"/>
          </p:cNvSpPr>
          <p:nvPr>
            <p:ph type="body" sz="quarter" idx="10"/>
          </p:nvPr>
        </p:nvSpPr>
        <p:spPr>
          <a:xfrm>
            <a:off x="519112" y="1447800"/>
            <a:ext cx="11505069" cy="5181600"/>
          </a:xfrm>
        </p:spPr>
        <p:txBody>
          <a:bodyPr>
            <a:normAutofit lnSpcReduction="10000"/>
          </a:bodyPr>
          <a:lstStyle/>
          <a:p>
            <a:r>
              <a:rPr lang="en-US" altLang="zh-CN" sz="1800" dirty="0">
                <a:solidFill>
                  <a:srgbClr val="008000"/>
                </a:solidFill>
                <a:highlight>
                  <a:srgbClr val="FFFFFF"/>
                </a:highlight>
              </a:rPr>
              <a:t>// </a:t>
            </a:r>
            <a:r>
              <a:rPr lang="zh-CN" altLang="en-US" sz="1800" dirty="0">
                <a:solidFill>
                  <a:srgbClr val="008000"/>
                </a:solidFill>
                <a:highlight>
                  <a:srgbClr val="FFFFFF"/>
                </a:highlight>
              </a:rPr>
              <a:t>简单设</a:t>
            </a:r>
            <a:r>
              <a:rPr lang="zh-CN" altLang="en-US" sz="1800" dirty="0" smtClean="0">
                <a:solidFill>
                  <a:srgbClr val="008000"/>
                </a:solidFill>
                <a:highlight>
                  <a:srgbClr val="FFFFFF"/>
                </a:highlight>
              </a:rPr>
              <a:t>置</a:t>
            </a:r>
            <a:endParaRPr lang="en-US" altLang="zh-CN" sz="1800" dirty="0" smtClean="0">
              <a:solidFill>
                <a:srgbClr val="2B91AF"/>
              </a:solidFill>
              <a:highlight>
                <a:srgbClr val="FFFFFF"/>
              </a:highlight>
            </a:endParaRPr>
          </a:p>
          <a:p>
            <a:r>
              <a:rPr lang="en-US" altLang="zh-CN" sz="1800" dirty="0" smtClean="0">
                <a:solidFill>
                  <a:srgbClr val="2B91AF"/>
                </a:solidFill>
                <a:highlight>
                  <a:srgbClr val="FFFFFF"/>
                </a:highlight>
              </a:rPr>
              <a:t>Object</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value = </a:t>
            </a:r>
            <a:r>
              <a:rPr lang="en-US" altLang="zh-CN" sz="1800" dirty="0" err="1" smtClean="0">
                <a:solidFill>
                  <a:srgbClr val="000000"/>
                </a:solidFill>
                <a:highlight>
                  <a:srgbClr val="FFFFFF"/>
                </a:highlight>
              </a:rPr>
              <a:t>roamingSettings.Values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exampleSetting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组合设置</a:t>
            </a:r>
            <a:endParaRPr lang="en-US" altLang="zh-CN" sz="1800" dirty="0">
              <a:solidFill>
                <a:srgbClr val="000000"/>
              </a:solidFill>
              <a:highlight>
                <a:srgbClr val="FFFFFF"/>
              </a:highlight>
            </a:endParaRPr>
          </a:p>
          <a:p>
            <a:r>
              <a:rPr lang="en-US" altLang="zh-CN" sz="1800" dirty="0" err="1">
                <a:solidFill>
                  <a:srgbClr val="000000"/>
                </a:solidFill>
                <a:highlight>
                  <a:srgbClr val="FFFFFF"/>
                </a:highlight>
              </a:rPr>
              <a:t>Windows.Storage.</a:t>
            </a:r>
            <a:r>
              <a:rPr lang="en-US" altLang="zh-CN" sz="1800" dirty="0" err="1">
                <a:solidFill>
                  <a:srgbClr val="2B91AF"/>
                </a:solidFill>
                <a:highlight>
                  <a:srgbClr val="FFFFFF"/>
                </a:highlight>
              </a:rPr>
              <a:t>ApplicationDataCompositeValue</a:t>
            </a:r>
            <a:r>
              <a:rPr lang="en-US" altLang="zh-CN" sz="1800" dirty="0">
                <a:solidFill>
                  <a:srgbClr val="000000"/>
                </a:solidFill>
                <a:highlight>
                  <a:srgbClr val="FFFFFF"/>
                </a:highlight>
              </a:rPr>
              <a:t> composite =</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r>
              <a:rPr lang="en-US" altLang="zh-CN" sz="1800" dirty="0" err="1" smtClean="0">
                <a:solidFill>
                  <a:srgbClr val="000000"/>
                </a:solidFill>
                <a:highlight>
                  <a:srgbClr val="FFFFFF"/>
                </a:highlight>
              </a:rPr>
              <a:t>Windows.Storage.</a:t>
            </a:r>
            <a:r>
              <a:rPr lang="en-US" altLang="zh-CN" sz="1800" dirty="0" err="1" smtClean="0">
                <a:solidFill>
                  <a:srgbClr val="2B91AF"/>
                </a:solidFill>
                <a:highlight>
                  <a:srgbClr val="FFFFFF"/>
                </a:highlight>
              </a:rPr>
              <a:t>ApplicationDataCompositeValue</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roamingSettings.Values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exampleCompositeSetting</a:t>
            </a:r>
            <a:r>
              <a:rPr lang="en-US" altLang="zh-CN" sz="1800" dirty="0" smtClean="0">
                <a:solidFill>
                  <a:srgbClr val="A31515"/>
                </a:solidFill>
                <a:highlight>
                  <a:srgbClr val="FFFFFF"/>
                </a:highlight>
              </a:rPr>
              <a:t>"</a:t>
            </a:r>
            <a:r>
              <a:rPr lang="en-US" altLang="zh-CN" sz="1800" dirty="0" smtClean="0">
                <a:solidFill>
                  <a:srgbClr val="000000"/>
                </a:solidFill>
                <a:highlight>
                  <a:srgbClr val="FFFFFF"/>
                </a:highlight>
              </a:rPr>
              <a:t>];</a:t>
            </a:r>
            <a:endParaRPr lang="zh-CN" altLang="en-US" sz="1800" dirty="0">
              <a:solidFill>
                <a:srgbClr val="000000"/>
              </a:solidFill>
              <a:highlight>
                <a:srgbClr val="FFFFFF"/>
              </a:highlight>
            </a:endParaRPr>
          </a:p>
          <a:p>
            <a:r>
              <a:rPr lang="en-US" altLang="zh-CN" sz="1800" dirty="0" smtClean="0">
                <a:solidFill>
                  <a:srgbClr val="0000FF"/>
                </a:solidFill>
                <a:highlight>
                  <a:srgbClr val="FFFFFF"/>
                </a:highlight>
              </a:rPr>
              <a:t>if</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(composite == </a:t>
            </a:r>
            <a:r>
              <a:rPr lang="en-US" altLang="zh-CN" sz="1800" dirty="0">
                <a:solidFill>
                  <a:srgbClr val="0000FF"/>
                </a:solidFill>
                <a:highlight>
                  <a:srgbClr val="FFFFFF"/>
                </a:highlight>
              </a:rPr>
              <a:t>null</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FF"/>
                </a:solidFill>
                <a:highlight>
                  <a:srgbClr val="FFFFFF"/>
                </a:highlight>
              </a:rPr>
              <a:t>else</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r>
              <a:rPr lang="zh-CN" altLang="en-US" sz="1800" dirty="0" smtClean="0">
                <a:solidFill>
                  <a:srgbClr val="000000"/>
                </a:solidFill>
                <a:highlight>
                  <a:srgbClr val="FFFFFF"/>
                </a:highlight>
              </a:rPr>
              <a:t>               </a:t>
            </a:r>
            <a:endParaRPr lang="zh-CN" altLang="en-US"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smtClean="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设置一个容器</a:t>
            </a:r>
            <a:endParaRPr lang="en-US" altLang="zh-CN" sz="1800" dirty="0">
              <a:solidFill>
                <a:srgbClr val="008000"/>
              </a:solidFill>
              <a:highlight>
                <a:srgbClr val="FFFFFF"/>
              </a:highlight>
            </a:endParaRPr>
          </a:p>
          <a:p>
            <a:r>
              <a:rPr lang="en-US" altLang="zh-CN" sz="1800" dirty="0" err="1">
                <a:solidFill>
                  <a:srgbClr val="0000FF"/>
                </a:solidFill>
                <a:highlight>
                  <a:srgbClr val="FFFFFF"/>
                </a:highlight>
              </a:rPr>
              <a:t>bool</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hasContainer</a:t>
            </a:r>
            <a:r>
              <a:rPr lang="en-US" altLang="zh-CN" sz="1800" dirty="0">
                <a:solidFill>
                  <a:srgbClr val="000000"/>
                </a:solidFill>
                <a:highlight>
                  <a:srgbClr val="FFFFFF"/>
                </a:highlight>
              </a:rPr>
              <a:t> = </a:t>
            </a:r>
            <a:r>
              <a:rPr lang="en-US" altLang="zh-CN" sz="1800" dirty="0" err="1">
                <a:solidFill>
                  <a:srgbClr val="000000"/>
                </a:solidFill>
                <a:highlight>
                  <a:srgbClr val="FFFFFF"/>
                </a:highlight>
              </a:rPr>
              <a:t>roamingSettings.Containers.ContainsKey</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err="1" smtClean="0">
                <a:solidFill>
                  <a:srgbClr val="0000FF"/>
                </a:solidFill>
                <a:highlight>
                  <a:srgbClr val="FFFFFF"/>
                </a:highlight>
              </a:rPr>
              <a:t>bool</a:t>
            </a:r>
            <a:r>
              <a:rPr lang="en-US" altLang="zh-CN" sz="1800" dirty="0" smtClean="0">
                <a:solidFill>
                  <a:srgbClr val="000000"/>
                </a:solidFill>
                <a:highlight>
                  <a:srgbClr val="FFFFFF"/>
                </a:highlight>
              </a:rPr>
              <a:t> </a:t>
            </a:r>
            <a:r>
              <a:rPr lang="en-US" altLang="zh-CN" sz="1800" dirty="0" err="1">
                <a:solidFill>
                  <a:srgbClr val="000000"/>
                </a:solidFill>
                <a:highlight>
                  <a:srgbClr val="FFFFFF"/>
                </a:highlight>
              </a:rPr>
              <a:t>hasSetting</a:t>
            </a:r>
            <a:r>
              <a:rPr lang="en-US" altLang="zh-CN" sz="1800" dirty="0">
                <a:solidFill>
                  <a:srgbClr val="000000"/>
                </a:solidFill>
                <a:highlight>
                  <a:srgbClr val="FFFFFF"/>
                </a:highlight>
              </a:rPr>
              <a:t> = </a:t>
            </a:r>
            <a:r>
              <a:rPr lang="en-US" altLang="zh-CN" sz="1800" dirty="0">
                <a:solidFill>
                  <a:srgbClr val="0000FF"/>
                </a:solidFill>
                <a:highlight>
                  <a:srgbClr val="FFFFFF"/>
                </a:highlight>
              </a:rPr>
              <a:t>false</a:t>
            </a:r>
            <a:r>
              <a:rPr lang="en-US" altLang="zh-CN" sz="1800" dirty="0" smtClean="0">
                <a:solidFill>
                  <a:srgbClr val="000000"/>
                </a:solidFill>
                <a:highlight>
                  <a:srgbClr val="FFFFFF"/>
                </a:highlight>
              </a:rPr>
              <a:t>;</a:t>
            </a:r>
            <a:endParaRPr lang="zh-CN" altLang="en-US" sz="1800" dirty="0">
              <a:solidFill>
                <a:srgbClr val="000000"/>
              </a:solidFill>
              <a:highlight>
                <a:srgbClr val="FFFFFF"/>
              </a:highlight>
            </a:endParaRPr>
          </a:p>
          <a:p>
            <a:r>
              <a:rPr lang="en-US" altLang="zh-CN" sz="1800" dirty="0" smtClean="0">
                <a:solidFill>
                  <a:srgbClr val="0000FF"/>
                </a:solidFill>
                <a:highlight>
                  <a:srgbClr val="FFFFFF"/>
                </a:highlight>
              </a:rPr>
              <a:t>if</a:t>
            </a: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hasContainer</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a:solidFill>
                  <a:srgbClr val="000000"/>
                </a:solidFill>
                <a:highlight>
                  <a:srgbClr val="FFFFFF"/>
                </a:highlight>
              </a:rPr>
              <a:t>   </a:t>
            </a:r>
            <a:r>
              <a:rPr lang="en-US" altLang="zh-CN" sz="1800" dirty="0" err="1" smtClean="0">
                <a:solidFill>
                  <a:srgbClr val="000000"/>
                </a:solidFill>
                <a:highlight>
                  <a:srgbClr val="FFFFFF"/>
                </a:highlight>
              </a:rPr>
              <a:t>hasSetting</a:t>
            </a:r>
            <a:r>
              <a:rPr lang="en-US" altLang="zh-CN" sz="1800" dirty="0" smtClean="0">
                <a:solidFill>
                  <a:srgbClr val="000000"/>
                </a:solidFill>
                <a:highlight>
                  <a:srgbClr val="FFFFFF"/>
                </a:highlight>
              </a:rPr>
              <a:t> =</a:t>
            </a:r>
            <a:r>
              <a:rPr lang="en-US" altLang="zh-CN" sz="1800" dirty="0" err="1" smtClean="0">
                <a:solidFill>
                  <a:srgbClr val="000000"/>
                </a:solidFill>
                <a:highlight>
                  <a:srgbClr val="FFFFFF"/>
                </a:highlight>
              </a:rPr>
              <a:t>roamingSettings.Containers</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exampleContainer</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r>
              <a:rPr lang="en-US" altLang="zh-CN" sz="1800" dirty="0" err="1">
                <a:solidFill>
                  <a:srgbClr val="000000"/>
                </a:solidFill>
                <a:highlight>
                  <a:srgbClr val="FFFFFF"/>
                </a:highlight>
              </a:rPr>
              <a:t>Values.ContainsKey</a:t>
            </a:r>
            <a:r>
              <a:rPr lang="en-US" altLang="zh-CN" sz="1800" dirty="0">
                <a:solidFill>
                  <a:srgbClr val="000000"/>
                </a:solidFill>
                <a:highlight>
                  <a:srgbClr val="FFFFFF"/>
                </a:highlight>
              </a:rPr>
              <a:t>(</a:t>
            </a:r>
            <a:r>
              <a:rPr lang="en-US" altLang="zh-CN" sz="1800" dirty="0">
                <a:solidFill>
                  <a:srgbClr val="A31515"/>
                </a:solidFill>
                <a:highlight>
                  <a:srgbClr val="FFFFFF"/>
                </a:highlight>
              </a:rPr>
              <a:t>"</a:t>
            </a:r>
            <a:r>
              <a:rPr lang="en-US" altLang="zh-CN" sz="1800" dirty="0" err="1">
                <a:solidFill>
                  <a:srgbClr val="A31515"/>
                </a:solidFill>
                <a:highlight>
                  <a:srgbClr val="FFFFFF"/>
                </a:highlight>
              </a:rPr>
              <a:t>exampleSetting</a:t>
            </a:r>
            <a:r>
              <a:rPr lang="en-US" altLang="zh-CN" sz="1800" dirty="0">
                <a:solidFill>
                  <a:srgbClr val="A31515"/>
                </a:solidFill>
                <a:highlight>
                  <a:srgbClr val="FFFFFF"/>
                </a:highlight>
              </a:rPr>
              <a:t>"</a:t>
            </a:r>
            <a:r>
              <a:rPr lang="en-US" altLang="zh-CN" sz="1800" dirty="0">
                <a:solidFill>
                  <a:srgbClr val="000000"/>
                </a:solidFill>
                <a:highlight>
                  <a:srgbClr val="FFFFFF"/>
                </a:highlight>
              </a:rPr>
              <a:t>);</a:t>
            </a:r>
            <a:endParaRPr lang="en-US" altLang="zh-CN" sz="1800" dirty="0">
              <a:solidFill>
                <a:srgbClr val="000000"/>
              </a:solidFill>
              <a:highlight>
                <a:srgbClr val="FFFFFF"/>
              </a:highlight>
            </a:endParaRPr>
          </a:p>
          <a:p>
            <a:r>
              <a:rPr lang="en-US" altLang="zh-CN" sz="1800" dirty="0" smtClean="0">
                <a:solidFill>
                  <a:srgbClr val="000000"/>
                </a:solidFill>
                <a:highlight>
                  <a:srgbClr val="FFFFFF"/>
                </a:highlight>
              </a:rPr>
              <a:t>}</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将数据写入文</a:t>
            </a:r>
            <a:r>
              <a:rPr lang="zh-CN" altLang="en-US" b="1" dirty="0" smtClean="0"/>
              <a:t>件</a:t>
            </a:r>
            <a:r>
              <a:rPr lang="en-US" altLang="zh-CN" b="1" dirty="0" smtClean="0"/>
              <a:t>--</a:t>
            </a:r>
            <a:r>
              <a:rPr lang="zh-CN" altLang="en-US" b="1" dirty="0" smtClean="0"/>
              <a:t>本地</a:t>
            </a:r>
            <a:endParaRPr lang="zh-CN" altLang="en-US" b="1" dirty="0"/>
          </a:p>
        </p:txBody>
      </p:sp>
      <p:sp>
        <p:nvSpPr>
          <p:cNvPr id="3" name="Text Placeholder 2"/>
          <p:cNvSpPr>
            <a:spLocks noGrp="1"/>
          </p:cNvSpPr>
          <p:nvPr>
            <p:ph type="body" sz="quarter" idx="10"/>
          </p:nvPr>
        </p:nvSpPr>
        <p:spPr>
          <a:xfrm>
            <a:off x="519112" y="1447800"/>
            <a:ext cx="11845603" cy="5181600"/>
          </a:xfrm>
        </p:spPr>
        <p:txBody>
          <a:bodyPr>
            <a:noAutofit/>
          </a:bodyPr>
          <a:lstStyle/>
          <a:p>
            <a:pPr>
              <a:lnSpc>
                <a:spcPct val="100000"/>
              </a:lnSpc>
            </a:pPr>
            <a:r>
              <a:rPr lang="en-US" altLang="zh-CN" sz="2400" dirty="0" err="1">
                <a:solidFill>
                  <a:srgbClr val="0000FF"/>
                </a:solidFill>
                <a:highlight>
                  <a:srgbClr val="FFFFFF"/>
                </a:highlight>
              </a:rPr>
              <a:t>async</a:t>
            </a:r>
            <a:r>
              <a:rPr lang="en-US" altLang="zh-CN" sz="2400" dirty="0">
                <a:solidFill>
                  <a:srgbClr val="000000"/>
                </a:solidFill>
                <a:highlight>
                  <a:srgbClr val="FFFFFF"/>
                </a:highlight>
              </a:rPr>
              <a:t> </a:t>
            </a:r>
            <a:r>
              <a:rPr lang="en-US" altLang="zh-CN" sz="2400" dirty="0">
                <a:solidFill>
                  <a:srgbClr val="0000FF"/>
                </a:solidFill>
                <a:highlight>
                  <a:srgbClr val="FFFFFF"/>
                </a:highlight>
              </a:rPr>
              <a:t>void</a:t>
            </a:r>
            <a:r>
              <a:rPr lang="en-US" altLang="zh-CN" sz="2400" dirty="0">
                <a:solidFill>
                  <a:srgbClr val="000000"/>
                </a:solidFill>
                <a:highlight>
                  <a:srgbClr val="FFFFFF"/>
                </a:highlight>
              </a:rPr>
              <a:t> </a:t>
            </a:r>
            <a:r>
              <a:rPr lang="en-US" altLang="zh-CN" sz="2400" dirty="0" err="1">
                <a:solidFill>
                  <a:srgbClr val="000000"/>
                </a:solidFill>
                <a:highlight>
                  <a:srgbClr val="FFFFFF"/>
                </a:highlight>
              </a:rPr>
              <a:t>WriteTimestamp</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a:solidFill>
                  <a:srgbClr val="000000"/>
                </a:solidFill>
                <a:highlight>
                  <a:srgbClr val="FFFFFF"/>
                </a:highlight>
              </a:rPr>
              <a:t>  </a:t>
            </a:r>
            <a:r>
              <a:rPr lang="en-US" altLang="zh-CN" sz="2400" dirty="0" err="1" smtClean="0">
                <a:solidFill>
                  <a:srgbClr val="000000"/>
                </a:solidFill>
                <a:highlight>
                  <a:srgbClr val="FFFFFF"/>
                </a:highlight>
              </a:rPr>
              <a:t>Windows.Globalization.DateTimeFormatting.</a:t>
            </a:r>
            <a:r>
              <a:rPr lang="en-US" altLang="zh-CN" sz="2400" dirty="0" err="1" smtClean="0">
                <a:solidFill>
                  <a:srgbClr val="2B91AF"/>
                </a:solidFill>
                <a:highlight>
                  <a:srgbClr val="FFFFFF"/>
                </a:highlight>
              </a:rPr>
              <a:t>DateTimeFormatter</a:t>
            </a:r>
            <a:r>
              <a:rPr lang="en-US" altLang="zh-CN" sz="2400" dirty="0" smtClean="0">
                <a:solidFill>
                  <a:srgbClr val="000000"/>
                </a:solidFill>
                <a:highlight>
                  <a:srgbClr val="FFFFFF"/>
                </a:highlight>
              </a:rPr>
              <a:t> </a:t>
            </a:r>
            <a:r>
              <a:rPr lang="en-US" altLang="zh-CN" sz="2400" dirty="0">
                <a:solidFill>
                  <a:srgbClr val="000000"/>
                </a:solidFill>
                <a:highlight>
                  <a:srgbClr val="FFFFFF"/>
                </a:highlight>
              </a:rPr>
              <a:t>formatter </a:t>
            </a:r>
            <a:r>
              <a:rPr lang="en-US" altLang="zh-CN" sz="2400" dirty="0" smtClean="0">
                <a:solidFill>
                  <a:srgbClr val="000000"/>
                </a:solidFill>
                <a:highlight>
                  <a:srgbClr val="FFFFFF"/>
                </a:highlight>
              </a:rPr>
              <a:t>=</a:t>
            </a:r>
            <a:r>
              <a:rPr lang="en-US" altLang="zh-CN" sz="2400" dirty="0" smtClean="0">
                <a:solidFill>
                  <a:srgbClr val="0000FF"/>
                </a:solidFill>
                <a:highlight>
                  <a:srgbClr val="FFFFFF"/>
                </a:highlight>
              </a:rPr>
              <a:t>new</a:t>
            </a:r>
            <a:r>
              <a:rPr lang="en-US" altLang="zh-CN" sz="2400" dirty="0" smtClean="0">
                <a:solidFill>
                  <a:srgbClr val="000000"/>
                </a:solidFill>
                <a:highlight>
                  <a:srgbClr val="FFFFFF"/>
                </a:highlight>
              </a:rPr>
              <a:t>      </a:t>
            </a:r>
            <a:r>
              <a:rPr lang="en-US" altLang="zh-CN" sz="2400" dirty="0" err="1" smtClean="0">
                <a:solidFill>
                  <a:srgbClr val="000000"/>
                </a:solidFill>
                <a:highlight>
                  <a:srgbClr val="FFFFFF"/>
                </a:highlight>
              </a:rPr>
              <a:t>Windows.Globalization.DatetimeFormatting.DateTimeFormatter</a:t>
            </a:r>
            <a:r>
              <a:rPr lang="en-US" altLang="zh-CN" sz="2400" dirty="0">
                <a:solidFill>
                  <a:srgbClr val="000000"/>
                </a:solidFill>
                <a:highlight>
                  <a:srgbClr val="FFFFFF"/>
                </a:highlight>
              </a:rPr>
              <a:t>(</a:t>
            </a:r>
            <a:r>
              <a:rPr lang="en-US" altLang="zh-CN" sz="2400" dirty="0">
                <a:solidFill>
                  <a:srgbClr val="A31515"/>
                </a:solidFill>
                <a:highlight>
                  <a:srgbClr val="FFFFFF"/>
                </a:highlight>
              </a:rPr>
              <a:t>"longtime</a:t>
            </a:r>
            <a:r>
              <a:rPr lang="en-US" altLang="zh-CN" sz="2400" dirty="0" smtClean="0">
                <a:solidFill>
                  <a:srgbClr val="A31515"/>
                </a:solidFill>
                <a:highlight>
                  <a:srgbClr val="FFFFFF"/>
                </a:highlight>
              </a:rPr>
              <a:t>"</a:t>
            </a:r>
            <a:r>
              <a:rPr lang="en-US" altLang="zh-CN" sz="2400" dirty="0" smtClean="0">
                <a:solidFill>
                  <a:srgbClr val="000000"/>
                </a:solidFill>
                <a:highlight>
                  <a:srgbClr val="FFFFFF"/>
                </a:highlight>
              </a:rPr>
              <a:t>);</a:t>
            </a:r>
            <a:endParaRPr lang="zh-CN" altLang="en-US" sz="2400" dirty="0">
              <a:solidFill>
                <a:srgbClr val="000000"/>
              </a:solidFill>
              <a:highlight>
                <a:srgbClr val="FFFFFF"/>
              </a:highlight>
            </a:endParaRPr>
          </a:p>
          <a:p>
            <a:pPr>
              <a:lnSpc>
                <a:spcPct val="100000"/>
              </a:lnSpc>
            </a:pPr>
            <a:r>
              <a:rPr lang="en-US" altLang="zh-CN" sz="2400" dirty="0" smtClean="0">
                <a:solidFill>
                  <a:srgbClr val="2B91AF"/>
                </a:solidFill>
                <a:highlight>
                  <a:srgbClr val="FFFFFF"/>
                </a:highlight>
              </a:rPr>
              <a:t>  </a:t>
            </a:r>
            <a:r>
              <a:rPr lang="en-US" altLang="zh-CN" sz="2400" dirty="0" err="1" smtClean="0">
                <a:solidFill>
                  <a:srgbClr val="2B91AF"/>
                </a:solidFill>
                <a:highlight>
                  <a:srgbClr val="FFFFFF"/>
                </a:highlight>
              </a:rPr>
              <a:t>StorageFile</a:t>
            </a:r>
            <a:r>
              <a:rPr lang="en-US" altLang="zh-CN" sz="2400" dirty="0" smtClean="0">
                <a:solidFill>
                  <a:srgbClr val="000000"/>
                </a:solidFill>
                <a:highlight>
                  <a:srgbClr val="FFFFFF"/>
                </a:highlight>
              </a:rPr>
              <a:t> </a:t>
            </a:r>
            <a:r>
              <a:rPr lang="en-US" altLang="zh-CN" sz="2400" dirty="0" err="1">
                <a:solidFill>
                  <a:srgbClr val="000000"/>
                </a:solidFill>
                <a:highlight>
                  <a:srgbClr val="FFFFFF"/>
                </a:highlight>
              </a:rPr>
              <a:t>sampleFile</a:t>
            </a:r>
            <a:r>
              <a:rPr lang="en-US" altLang="zh-CN" sz="2400" dirty="0">
                <a:solidFill>
                  <a:srgbClr val="000000"/>
                </a:solidFill>
                <a:highlight>
                  <a:srgbClr val="FFFFFF"/>
                </a:highlight>
              </a:rPr>
              <a:t> = </a:t>
            </a:r>
            <a:r>
              <a:rPr lang="en-US" altLang="zh-CN" sz="2400" dirty="0" smtClean="0">
                <a:solidFill>
                  <a:srgbClr val="0000FF"/>
                </a:solidFill>
                <a:highlight>
                  <a:srgbClr val="FFFFFF"/>
                </a:highlight>
              </a:rPr>
              <a:t>await </a:t>
            </a:r>
            <a:r>
              <a:rPr lang="en-US" altLang="zh-CN" sz="2400" dirty="0" err="1" smtClean="0">
                <a:solidFill>
                  <a:srgbClr val="000000"/>
                </a:solidFill>
                <a:highlight>
                  <a:srgbClr val="FFFFFF"/>
                </a:highlight>
              </a:rPr>
              <a:t>localFolder.CreateFileAsync</a:t>
            </a:r>
            <a:r>
              <a:rPr lang="en-US" altLang="zh-CN" sz="2400" dirty="0">
                <a:solidFill>
                  <a:srgbClr val="000000"/>
                </a:solidFill>
                <a:highlight>
                  <a:srgbClr val="FFFFFF"/>
                </a:highlight>
              </a:rPr>
              <a:t>(</a:t>
            </a:r>
            <a:r>
              <a:rPr lang="en-US" altLang="zh-CN" sz="2400" dirty="0">
                <a:solidFill>
                  <a:srgbClr val="A31515"/>
                </a:solidFill>
                <a:highlight>
                  <a:srgbClr val="FFFFFF"/>
                </a:highlight>
              </a:rPr>
              <a:t>"dataFile.txt"</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  </a:t>
            </a:r>
            <a:r>
              <a:rPr lang="en-US" altLang="zh-CN" sz="2400" dirty="0" err="1" smtClean="0">
                <a:solidFill>
                  <a:srgbClr val="000000"/>
                </a:solidFill>
                <a:highlight>
                  <a:srgbClr val="FFFFFF"/>
                </a:highlight>
              </a:rPr>
              <a:t>CreateCollisionOption.ReplaceExisting</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FF"/>
                </a:solidFill>
                <a:highlight>
                  <a:srgbClr val="FFFFFF"/>
                </a:highlight>
              </a:rPr>
              <a:t>  await</a:t>
            </a:r>
            <a:r>
              <a:rPr lang="en-US" altLang="zh-CN" sz="2400" dirty="0" smtClean="0">
                <a:solidFill>
                  <a:srgbClr val="000000"/>
                </a:solidFill>
                <a:highlight>
                  <a:srgbClr val="FFFFFF"/>
                </a:highlight>
              </a:rPr>
              <a:t> </a:t>
            </a:r>
            <a:r>
              <a:rPr lang="en-US" altLang="zh-CN" sz="2400" dirty="0" err="1">
                <a:solidFill>
                  <a:srgbClr val="2B91AF"/>
                </a:solidFill>
                <a:highlight>
                  <a:srgbClr val="FFFFFF"/>
                </a:highlight>
              </a:rPr>
              <a:t>FileIO</a:t>
            </a:r>
            <a:r>
              <a:rPr lang="en-US" altLang="zh-CN" sz="2400" dirty="0" err="1">
                <a:solidFill>
                  <a:srgbClr val="000000"/>
                </a:solidFill>
                <a:highlight>
                  <a:srgbClr val="FFFFFF"/>
                </a:highlight>
              </a:rPr>
              <a:t>.WriteTextAsync</a:t>
            </a:r>
            <a:r>
              <a:rPr lang="en-US" altLang="zh-CN" sz="2400" dirty="0">
                <a:solidFill>
                  <a:srgbClr val="000000"/>
                </a:solidFill>
                <a:highlight>
                  <a:srgbClr val="FFFFFF"/>
                </a:highlight>
              </a:rPr>
              <a:t>(</a:t>
            </a:r>
            <a:r>
              <a:rPr lang="en-US" altLang="zh-CN" sz="2400" dirty="0" err="1">
                <a:solidFill>
                  <a:srgbClr val="000000"/>
                </a:solidFill>
                <a:highlight>
                  <a:srgbClr val="FFFFFF"/>
                </a:highlight>
              </a:rPr>
              <a:t>sampleFile</a:t>
            </a:r>
            <a:r>
              <a:rPr lang="en-US" altLang="zh-CN" sz="2400" dirty="0">
                <a:solidFill>
                  <a:srgbClr val="000000"/>
                </a:solidFill>
                <a:highlight>
                  <a:srgbClr val="FFFFFF"/>
                </a:highlight>
              </a:rPr>
              <a:t>, </a:t>
            </a:r>
            <a:r>
              <a:rPr lang="en-US" altLang="zh-CN" sz="2400" dirty="0" err="1">
                <a:solidFill>
                  <a:srgbClr val="000000"/>
                </a:solidFill>
                <a:highlight>
                  <a:srgbClr val="FFFFFF"/>
                </a:highlight>
              </a:rPr>
              <a:t>formatter.Format</a:t>
            </a:r>
            <a:r>
              <a:rPr lang="en-US" altLang="zh-CN" sz="2400" dirty="0">
                <a:solidFill>
                  <a:srgbClr val="000000"/>
                </a:solidFill>
                <a:highlight>
                  <a:srgbClr val="FFFFFF"/>
                </a:highlight>
              </a:rPr>
              <a:t>(</a:t>
            </a:r>
            <a:r>
              <a:rPr lang="en-US" altLang="zh-CN" sz="2400" dirty="0" err="1">
                <a:solidFill>
                  <a:srgbClr val="2B91AF"/>
                </a:solidFill>
                <a:highlight>
                  <a:srgbClr val="FFFFFF"/>
                </a:highlight>
              </a:rPr>
              <a:t>DateTime</a:t>
            </a:r>
            <a:r>
              <a:rPr lang="en-US" altLang="zh-CN" sz="2400" dirty="0" err="1">
                <a:solidFill>
                  <a:srgbClr val="000000"/>
                </a:solidFill>
                <a:highlight>
                  <a:srgbClr val="FFFFFF"/>
                </a:highlight>
              </a:rPr>
              <a:t>.Now</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将数据写入文</a:t>
            </a:r>
            <a:r>
              <a:rPr lang="zh-CN" altLang="en-US" b="1" dirty="0" smtClean="0"/>
              <a:t>件</a:t>
            </a:r>
            <a:r>
              <a:rPr lang="en-US" altLang="zh-CN" b="1" dirty="0" smtClean="0"/>
              <a:t>--</a:t>
            </a:r>
            <a:r>
              <a:rPr lang="zh-CN" altLang="en-US" b="1" dirty="0" smtClean="0"/>
              <a:t>漫游</a:t>
            </a:r>
            <a:endParaRPr lang="zh-CN" altLang="en-US" b="1" dirty="0"/>
          </a:p>
        </p:txBody>
      </p:sp>
      <p:sp>
        <p:nvSpPr>
          <p:cNvPr id="3" name="Text Placeholder 2"/>
          <p:cNvSpPr>
            <a:spLocks noGrp="1"/>
          </p:cNvSpPr>
          <p:nvPr>
            <p:ph type="body" sz="quarter" idx="10"/>
          </p:nvPr>
        </p:nvSpPr>
        <p:spPr>
          <a:xfrm>
            <a:off x="519112" y="1447800"/>
            <a:ext cx="11845603" cy="5181600"/>
          </a:xfrm>
        </p:spPr>
        <p:txBody>
          <a:bodyPr>
            <a:noAutofit/>
          </a:bodyPr>
          <a:lstStyle/>
          <a:p>
            <a:pPr>
              <a:lnSpc>
                <a:spcPct val="100000"/>
              </a:lnSpc>
            </a:pPr>
            <a:r>
              <a:rPr lang="en-US" altLang="zh-CN" sz="2400" dirty="0" err="1">
                <a:solidFill>
                  <a:srgbClr val="0000FF"/>
                </a:solidFill>
                <a:highlight>
                  <a:srgbClr val="FFFFFF"/>
                </a:highlight>
              </a:rPr>
              <a:t>async</a:t>
            </a:r>
            <a:r>
              <a:rPr lang="en-US" altLang="zh-CN" sz="2400" dirty="0">
                <a:solidFill>
                  <a:srgbClr val="000000"/>
                </a:solidFill>
                <a:highlight>
                  <a:srgbClr val="FFFFFF"/>
                </a:highlight>
              </a:rPr>
              <a:t> </a:t>
            </a:r>
            <a:r>
              <a:rPr lang="en-US" altLang="zh-CN" sz="2400" dirty="0">
                <a:solidFill>
                  <a:srgbClr val="0000FF"/>
                </a:solidFill>
                <a:highlight>
                  <a:srgbClr val="FFFFFF"/>
                </a:highlight>
              </a:rPr>
              <a:t>void</a:t>
            </a:r>
            <a:r>
              <a:rPr lang="en-US" altLang="zh-CN" sz="2400" dirty="0">
                <a:solidFill>
                  <a:srgbClr val="000000"/>
                </a:solidFill>
                <a:highlight>
                  <a:srgbClr val="FFFFFF"/>
                </a:highlight>
              </a:rPr>
              <a:t> </a:t>
            </a:r>
            <a:r>
              <a:rPr lang="en-US" altLang="zh-CN" sz="2400" dirty="0" err="1">
                <a:solidFill>
                  <a:srgbClr val="000000"/>
                </a:solidFill>
                <a:highlight>
                  <a:srgbClr val="FFFFFF"/>
                </a:highlight>
              </a:rPr>
              <a:t>WriteTimestamp</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a:solidFill>
                  <a:srgbClr val="000000"/>
                </a:solidFill>
                <a:highlight>
                  <a:srgbClr val="FFFFFF"/>
                </a:highlight>
              </a:rPr>
              <a:t>  </a:t>
            </a:r>
            <a:r>
              <a:rPr lang="en-US" altLang="zh-CN" sz="2400" dirty="0" err="1" smtClean="0">
                <a:solidFill>
                  <a:srgbClr val="000000"/>
                </a:solidFill>
                <a:highlight>
                  <a:srgbClr val="FFFFFF"/>
                </a:highlight>
              </a:rPr>
              <a:t>Windows.Globalization.DateTimeFormatting.</a:t>
            </a:r>
            <a:r>
              <a:rPr lang="en-US" altLang="zh-CN" sz="2400" dirty="0" err="1" smtClean="0">
                <a:solidFill>
                  <a:srgbClr val="2B91AF"/>
                </a:solidFill>
                <a:highlight>
                  <a:srgbClr val="FFFFFF"/>
                </a:highlight>
              </a:rPr>
              <a:t>DateTimeFormatter</a:t>
            </a:r>
            <a:r>
              <a:rPr lang="en-US" altLang="zh-CN" sz="2400" dirty="0" smtClean="0">
                <a:solidFill>
                  <a:srgbClr val="000000"/>
                </a:solidFill>
                <a:highlight>
                  <a:srgbClr val="FFFFFF"/>
                </a:highlight>
              </a:rPr>
              <a:t> </a:t>
            </a:r>
            <a:r>
              <a:rPr lang="en-US" altLang="zh-CN" sz="2400" dirty="0">
                <a:solidFill>
                  <a:srgbClr val="000000"/>
                </a:solidFill>
                <a:highlight>
                  <a:srgbClr val="FFFFFF"/>
                </a:highlight>
              </a:rPr>
              <a:t>formatter </a:t>
            </a:r>
            <a:r>
              <a:rPr lang="en-US" altLang="zh-CN" sz="2400" dirty="0" smtClean="0">
                <a:solidFill>
                  <a:srgbClr val="000000"/>
                </a:solidFill>
                <a:highlight>
                  <a:srgbClr val="FFFFFF"/>
                </a:highlight>
              </a:rPr>
              <a:t>=</a:t>
            </a:r>
            <a:r>
              <a:rPr lang="en-US" altLang="zh-CN" sz="2400" dirty="0" smtClean="0">
                <a:solidFill>
                  <a:srgbClr val="0000FF"/>
                </a:solidFill>
                <a:highlight>
                  <a:srgbClr val="FFFFFF"/>
                </a:highlight>
              </a:rPr>
              <a:t>new</a:t>
            </a:r>
            <a:r>
              <a:rPr lang="en-US" altLang="zh-CN" sz="2400" dirty="0" smtClean="0">
                <a:solidFill>
                  <a:srgbClr val="000000"/>
                </a:solidFill>
                <a:highlight>
                  <a:srgbClr val="FFFFFF"/>
                </a:highlight>
              </a:rPr>
              <a:t>      </a:t>
            </a:r>
            <a:r>
              <a:rPr lang="en-US" altLang="zh-CN" sz="2400" dirty="0" err="1" smtClean="0">
                <a:solidFill>
                  <a:srgbClr val="000000"/>
                </a:solidFill>
                <a:highlight>
                  <a:srgbClr val="FFFFFF"/>
                </a:highlight>
              </a:rPr>
              <a:t>Windows.Globalization.DatetimeFormatting.DateTimeFormatter</a:t>
            </a:r>
            <a:r>
              <a:rPr lang="en-US" altLang="zh-CN" sz="2400" dirty="0">
                <a:solidFill>
                  <a:srgbClr val="000000"/>
                </a:solidFill>
                <a:highlight>
                  <a:srgbClr val="FFFFFF"/>
                </a:highlight>
              </a:rPr>
              <a:t>(</a:t>
            </a:r>
            <a:r>
              <a:rPr lang="en-US" altLang="zh-CN" sz="2400" dirty="0">
                <a:solidFill>
                  <a:srgbClr val="A31515"/>
                </a:solidFill>
                <a:highlight>
                  <a:srgbClr val="FFFFFF"/>
                </a:highlight>
              </a:rPr>
              <a:t>"longtime</a:t>
            </a:r>
            <a:r>
              <a:rPr lang="en-US" altLang="zh-CN" sz="2400" dirty="0" smtClean="0">
                <a:solidFill>
                  <a:srgbClr val="A31515"/>
                </a:solidFill>
                <a:highlight>
                  <a:srgbClr val="FFFFFF"/>
                </a:highlight>
              </a:rPr>
              <a:t>"</a:t>
            </a:r>
            <a:r>
              <a:rPr lang="en-US" altLang="zh-CN" sz="2400" dirty="0" smtClean="0">
                <a:solidFill>
                  <a:srgbClr val="000000"/>
                </a:solidFill>
                <a:highlight>
                  <a:srgbClr val="FFFFFF"/>
                </a:highlight>
              </a:rPr>
              <a:t>);</a:t>
            </a:r>
            <a:endParaRPr lang="zh-CN" altLang="en-US" sz="2400" dirty="0">
              <a:solidFill>
                <a:srgbClr val="000000"/>
              </a:solidFill>
              <a:highlight>
                <a:srgbClr val="FFFFFF"/>
              </a:highlight>
            </a:endParaRPr>
          </a:p>
          <a:p>
            <a:pPr>
              <a:lnSpc>
                <a:spcPct val="100000"/>
              </a:lnSpc>
            </a:pPr>
            <a:r>
              <a:rPr lang="en-US" altLang="zh-CN" sz="2400" dirty="0" smtClean="0">
                <a:solidFill>
                  <a:srgbClr val="2B91AF"/>
                </a:solidFill>
                <a:highlight>
                  <a:srgbClr val="FFFFFF"/>
                </a:highlight>
              </a:rPr>
              <a:t>  </a:t>
            </a:r>
            <a:r>
              <a:rPr lang="en-US" altLang="zh-CN" sz="2400" dirty="0" err="1" smtClean="0">
                <a:solidFill>
                  <a:srgbClr val="2B91AF"/>
                </a:solidFill>
                <a:highlight>
                  <a:srgbClr val="FFFFFF"/>
                </a:highlight>
              </a:rPr>
              <a:t>StorageFile</a:t>
            </a:r>
            <a:r>
              <a:rPr lang="en-US" altLang="zh-CN" sz="2400" dirty="0" smtClean="0">
                <a:solidFill>
                  <a:srgbClr val="000000"/>
                </a:solidFill>
                <a:highlight>
                  <a:srgbClr val="FFFFFF"/>
                </a:highlight>
              </a:rPr>
              <a:t> </a:t>
            </a:r>
            <a:r>
              <a:rPr lang="en-US" altLang="zh-CN" sz="2400" dirty="0" err="1">
                <a:solidFill>
                  <a:srgbClr val="000000"/>
                </a:solidFill>
                <a:highlight>
                  <a:srgbClr val="FFFFFF"/>
                </a:highlight>
              </a:rPr>
              <a:t>sampleFile</a:t>
            </a:r>
            <a:r>
              <a:rPr lang="en-US" altLang="zh-CN" sz="2400" dirty="0">
                <a:solidFill>
                  <a:srgbClr val="000000"/>
                </a:solidFill>
                <a:highlight>
                  <a:srgbClr val="FFFFFF"/>
                </a:highlight>
              </a:rPr>
              <a:t> = </a:t>
            </a:r>
            <a:r>
              <a:rPr lang="en-US" altLang="zh-CN" sz="2400" dirty="0" smtClean="0">
                <a:solidFill>
                  <a:srgbClr val="0000FF"/>
                </a:solidFill>
                <a:highlight>
                  <a:srgbClr val="FFFFFF"/>
                </a:highlight>
              </a:rPr>
              <a:t>await </a:t>
            </a:r>
            <a:endParaRPr lang="en-US" altLang="zh-CN" sz="2400" dirty="0" smtClean="0">
              <a:solidFill>
                <a:srgbClr val="0000FF"/>
              </a:solidFill>
              <a:highlight>
                <a:srgbClr val="FFFFFF"/>
              </a:highlight>
            </a:endParaRPr>
          </a:p>
          <a:p>
            <a:pPr>
              <a:lnSpc>
                <a:spcPct val="100000"/>
              </a:lnSpc>
            </a:pPr>
            <a:r>
              <a:rPr lang="en-US" altLang="zh-CN" sz="2400" dirty="0" err="1" smtClean="0">
                <a:solidFill>
                  <a:srgbClr val="000000"/>
                </a:solidFill>
                <a:highlight>
                  <a:srgbClr val="FFFFFF"/>
                </a:highlight>
              </a:rPr>
              <a:t>roamingFolder.CreateFileAsync</a:t>
            </a:r>
            <a:r>
              <a:rPr lang="en-US" altLang="zh-CN" sz="2400" dirty="0" smtClean="0">
                <a:solidFill>
                  <a:srgbClr val="000000"/>
                </a:solidFill>
                <a:highlight>
                  <a:srgbClr val="FFFFFF"/>
                </a:highlight>
              </a:rPr>
              <a:t>(</a:t>
            </a:r>
            <a:r>
              <a:rPr lang="en-US" altLang="zh-CN" sz="2400" dirty="0" smtClean="0">
                <a:solidFill>
                  <a:srgbClr val="A31515"/>
                </a:solidFill>
                <a:highlight>
                  <a:srgbClr val="FFFFFF"/>
                </a:highlight>
              </a:rPr>
              <a:t>"dataFile.txt"</a:t>
            </a:r>
            <a:r>
              <a:rPr lang="en-US" altLang="zh-CN" sz="2400" dirty="0" smtClean="0">
                <a:solidFill>
                  <a:srgbClr val="000000"/>
                </a:solidFill>
                <a:highlight>
                  <a:srgbClr val="FFFFFF"/>
                </a:highlight>
              </a:rPr>
              <a:t>,</a:t>
            </a:r>
            <a:endParaRPr lang="en-US" altLang="zh-CN" sz="2400" dirty="0" smtClean="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  </a:t>
            </a:r>
            <a:r>
              <a:rPr lang="en-US" altLang="zh-CN" sz="2400" dirty="0" err="1" smtClean="0">
                <a:solidFill>
                  <a:srgbClr val="000000"/>
                </a:solidFill>
                <a:highlight>
                  <a:srgbClr val="FFFFFF"/>
                </a:highlight>
              </a:rPr>
              <a:t>CreateCollisionOption.ReplaceExisting</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FF"/>
                </a:solidFill>
                <a:highlight>
                  <a:srgbClr val="FFFFFF"/>
                </a:highlight>
              </a:rPr>
              <a:t>  await</a:t>
            </a:r>
            <a:r>
              <a:rPr lang="en-US" altLang="zh-CN" sz="2400" dirty="0" smtClean="0">
                <a:solidFill>
                  <a:srgbClr val="000000"/>
                </a:solidFill>
                <a:highlight>
                  <a:srgbClr val="FFFFFF"/>
                </a:highlight>
              </a:rPr>
              <a:t> </a:t>
            </a:r>
            <a:r>
              <a:rPr lang="en-US" altLang="zh-CN" sz="2400" dirty="0" err="1">
                <a:solidFill>
                  <a:srgbClr val="2B91AF"/>
                </a:solidFill>
                <a:highlight>
                  <a:srgbClr val="FFFFFF"/>
                </a:highlight>
              </a:rPr>
              <a:t>FileIO</a:t>
            </a:r>
            <a:r>
              <a:rPr lang="en-US" altLang="zh-CN" sz="2400" dirty="0" err="1">
                <a:solidFill>
                  <a:srgbClr val="000000"/>
                </a:solidFill>
                <a:highlight>
                  <a:srgbClr val="FFFFFF"/>
                </a:highlight>
              </a:rPr>
              <a:t>.WriteTextAsync</a:t>
            </a:r>
            <a:r>
              <a:rPr lang="en-US" altLang="zh-CN" sz="2400" dirty="0">
                <a:solidFill>
                  <a:srgbClr val="000000"/>
                </a:solidFill>
                <a:highlight>
                  <a:srgbClr val="FFFFFF"/>
                </a:highlight>
              </a:rPr>
              <a:t>(</a:t>
            </a:r>
            <a:r>
              <a:rPr lang="en-US" altLang="zh-CN" sz="2400" dirty="0" err="1">
                <a:solidFill>
                  <a:srgbClr val="000000"/>
                </a:solidFill>
                <a:highlight>
                  <a:srgbClr val="FFFFFF"/>
                </a:highlight>
              </a:rPr>
              <a:t>sampleFile</a:t>
            </a:r>
            <a:r>
              <a:rPr lang="en-US" altLang="zh-CN" sz="2400" dirty="0">
                <a:solidFill>
                  <a:srgbClr val="000000"/>
                </a:solidFill>
                <a:highlight>
                  <a:srgbClr val="FFFFFF"/>
                </a:highlight>
              </a:rPr>
              <a:t>, </a:t>
            </a:r>
            <a:r>
              <a:rPr lang="en-US" altLang="zh-CN" sz="2400" dirty="0" err="1">
                <a:solidFill>
                  <a:srgbClr val="000000"/>
                </a:solidFill>
                <a:highlight>
                  <a:srgbClr val="FFFFFF"/>
                </a:highlight>
              </a:rPr>
              <a:t>formatter.Format</a:t>
            </a:r>
            <a:r>
              <a:rPr lang="en-US" altLang="zh-CN" sz="2400" dirty="0">
                <a:solidFill>
                  <a:srgbClr val="000000"/>
                </a:solidFill>
                <a:highlight>
                  <a:srgbClr val="FFFFFF"/>
                </a:highlight>
              </a:rPr>
              <a:t>(</a:t>
            </a:r>
            <a:r>
              <a:rPr lang="en-US" altLang="zh-CN" sz="2400" dirty="0" err="1">
                <a:solidFill>
                  <a:srgbClr val="2B91AF"/>
                </a:solidFill>
                <a:highlight>
                  <a:srgbClr val="FFFFFF"/>
                </a:highlight>
              </a:rPr>
              <a:t>DateTime</a:t>
            </a:r>
            <a:r>
              <a:rPr lang="en-US" altLang="zh-CN" sz="2400" dirty="0" err="1">
                <a:solidFill>
                  <a:srgbClr val="000000"/>
                </a:solidFill>
                <a:highlight>
                  <a:srgbClr val="FFFFFF"/>
                </a:highlight>
              </a:rPr>
              <a:t>.Now</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将数据写入文</a:t>
            </a:r>
            <a:r>
              <a:rPr lang="zh-CN" altLang="en-US" b="1" dirty="0" smtClean="0"/>
              <a:t>件</a:t>
            </a:r>
            <a:r>
              <a:rPr lang="en-US" altLang="zh-CN" b="1" dirty="0" smtClean="0"/>
              <a:t>--</a:t>
            </a:r>
            <a:r>
              <a:rPr lang="zh-CN" altLang="en-US" b="1" dirty="0" smtClean="0"/>
              <a:t>临时</a:t>
            </a:r>
            <a:endParaRPr lang="zh-CN" altLang="en-US" b="1" dirty="0"/>
          </a:p>
        </p:txBody>
      </p:sp>
      <p:sp>
        <p:nvSpPr>
          <p:cNvPr id="3" name="Text Placeholder 2"/>
          <p:cNvSpPr>
            <a:spLocks noGrp="1"/>
          </p:cNvSpPr>
          <p:nvPr>
            <p:ph type="body" sz="quarter" idx="10"/>
          </p:nvPr>
        </p:nvSpPr>
        <p:spPr>
          <a:xfrm>
            <a:off x="519112" y="1447800"/>
            <a:ext cx="11845603" cy="5181600"/>
          </a:xfrm>
        </p:spPr>
        <p:txBody>
          <a:bodyPr>
            <a:noAutofit/>
          </a:bodyPr>
          <a:lstStyle/>
          <a:p>
            <a:pPr>
              <a:lnSpc>
                <a:spcPct val="100000"/>
              </a:lnSpc>
            </a:pPr>
            <a:r>
              <a:rPr lang="en-US" altLang="zh-CN" sz="2400" dirty="0" err="1">
                <a:solidFill>
                  <a:srgbClr val="0000FF"/>
                </a:solidFill>
                <a:highlight>
                  <a:srgbClr val="FFFFFF"/>
                </a:highlight>
              </a:rPr>
              <a:t>async</a:t>
            </a:r>
            <a:r>
              <a:rPr lang="en-US" altLang="zh-CN" sz="2400" dirty="0">
                <a:solidFill>
                  <a:srgbClr val="000000"/>
                </a:solidFill>
                <a:highlight>
                  <a:srgbClr val="FFFFFF"/>
                </a:highlight>
              </a:rPr>
              <a:t> </a:t>
            </a:r>
            <a:r>
              <a:rPr lang="en-US" altLang="zh-CN" sz="2400" dirty="0">
                <a:solidFill>
                  <a:srgbClr val="0000FF"/>
                </a:solidFill>
                <a:highlight>
                  <a:srgbClr val="FFFFFF"/>
                </a:highlight>
              </a:rPr>
              <a:t>void</a:t>
            </a:r>
            <a:r>
              <a:rPr lang="en-US" altLang="zh-CN" sz="2400" dirty="0">
                <a:solidFill>
                  <a:srgbClr val="000000"/>
                </a:solidFill>
                <a:highlight>
                  <a:srgbClr val="FFFFFF"/>
                </a:highlight>
              </a:rPr>
              <a:t> </a:t>
            </a:r>
            <a:r>
              <a:rPr lang="en-US" altLang="zh-CN" sz="2400" dirty="0" err="1">
                <a:solidFill>
                  <a:srgbClr val="000000"/>
                </a:solidFill>
                <a:highlight>
                  <a:srgbClr val="FFFFFF"/>
                </a:highlight>
              </a:rPr>
              <a:t>WriteTimestamp</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a:solidFill>
                  <a:srgbClr val="000000"/>
                </a:solidFill>
                <a:highlight>
                  <a:srgbClr val="FFFFFF"/>
                </a:highlight>
              </a:rPr>
              <a:t>  </a:t>
            </a:r>
            <a:r>
              <a:rPr lang="en-US" altLang="zh-CN" sz="2400" dirty="0" err="1" smtClean="0">
                <a:solidFill>
                  <a:srgbClr val="000000"/>
                </a:solidFill>
                <a:highlight>
                  <a:srgbClr val="FFFFFF"/>
                </a:highlight>
              </a:rPr>
              <a:t>Windows.Globalization.DateTimeFormatting.</a:t>
            </a:r>
            <a:r>
              <a:rPr lang="en-US" altLang="zh-CN" sz="2400" dirty="0" err="1" smtClean="0">
                <a:solidFill>
                  <a:srgbClr val="2B91AF"/>
                </a:solidFill>
                <a:highlight>
                  <a:srgbClr val="FFFFFF"/>
                </a:highlight>
              </a:rPr>
              <a:t>DateTimeFormatter</a:t>
            </a:r>
            <a:r>
              <a:rPr lang="en-US" altLang="zh-CN" sz="2400" dirty="0" smtClean="0">
                <a:solidFill>
                  <a:srgbClr val="000000"/>
                </a:solidFill>
                <a:highlight>
                  <a:srgbClr val="FFFFFF"/>
                </a:highlight>
              </a:rPr>
              <a:t> </a:t>
            </a:r>
            <a:r>
              <a:rPr lang="en-US" altLang="zh-CN" sz="2400" dirty="0">
                <a:solidFill>
                  <a:srgbClr val="000000"/>
                </a:solidFill>
                <a:highlight>
                  <a:srgbClr val="FFFFFF"/>
                </a:highlight>
              </a:rPr>
              <a:t>formatter </a:t>
            </a:r>
            <a:r>
              <a:rPr lang="en-US" altLang="zh-CN" sz="2400" dirty="0" smtClean="0">
                <a:solidFill>
                  <a:srgbClr val="000000"/>
                </a:solidFill>
                <a:highlight>
                  <a:srgbClr val="FFFFFF"/>
                </a:highlight>
              </a:rPr>
              <a:t>=</a:t>
            </a:r>
            <a:r>
              <a:rPr lang="en-US" altLang="zh-CN" sz="2400" dirty="0" smtClean="0">
                <a:solidFill>
                  <a:srgbClr val="0000FF"/>
                </a:solidFill>
                <a:highlight>
                  <a:srgbClr val="FFFFFF"/>
                </a:highlight>
              </a:rPr>
              <a:t>new</a:t>
            </a:r>
            <a:r>
              <a:rPr lang="en-US" altLang="zh-CN" sz="2400" dirty="0" smtClean="0">
                <a:solidFill>
                  <a:srgbClr val="000000"/>
                </a:solidFill>
                <a:highlight>
                  <a:srgbClr val="FFFFFF"/>
                </a:highlight>
              </a:rPr>
              <a:t>      </a:t>
            </a:r>
            <a:r>
              <a:rPr lang="en-US" altLang="zh-CN" sz="2400" dirty="0" err="1" smtClean="0">
                <a:solidFill>
                  <a:srgbClr val="000000"/>
                </a:solidFill>
                <a:highlight>
                  <a:srgbClr val="FFFFFF"/>
                </a:highlight>
              </a:rPr>
              <a:t>Windows.Globalization.DatetimeFormatting.DateTimeFormatter</a:t>
            </a:r>
            <a:r>
              <a:rPr lang="en-US" altLang="zh-CN" sz="2400" dirty="0">
                <a:solidFill>
                  <a:srgbClr val="000000"/>
                </a:solidFill>
                <a:highlight>
                  <a:srgbClr val="FFFFFF"/>
                </a:highlight>
              </a:rPr>
              <a:t>(</a:t>
            </a:r>
            <a:r>
              <a:rPr lang="en-US" altLang="zh-CN" sz="2400" dirty="0">
                <a:solidFill>
                  <a:srgbClr val="A31515"/>
                </a:solidFill>
                <a:highlight>
                  <a:srgbClr val="FFFFFF"/>
                </a:highlight>
              </a:rPr>
              <a:t>"longtime</a:t>
            </a:r>
            <a:r>
              <a:rPr lang="en-US" altLang="zh-CN" sz="2400" dirty="0" smtClean="0">
                <a:solidFill>
                  <a:srgbClr val="A31515"/>
                </a:solidFill>
                <a:highlight>
                  <a:srgbClr val="FFFFFF"/>
                </a:highlight>
              </a:rPr>
              <a:t>"</a:t>
            </a:r>
            <a:r>
              <a:rPr lang="en-US" altLang="zh-CN" sz="2400" dirty="0" smtClean="0">
                <a:solidFill>
                  <a:srgbClr val="000000"/>
                </a:solidFill>
                <a:highlight>
                  <a:srgbClr val="FFFFFF"/>
                </a:highlight>
              </a:rPr>
              <a:t>);</a:t>
            </a:r>
            <a:endParaRPr lang="zh-CN" altLang="en-US" sz="2400" dirty="0">
              <a:solidFill>
                <a:srgbClr val="000000"/>
              </a:solidFill>
              <a:highlight>
                <a:srgbClr val="FFFFFF"/>
              </a:highlight>
            </a:endParaRPr>
          </a:p>
          <a:p>
            <a:pPr>
              <a:lnSpc>
                <a:spcPct val="100000"/>
              </a:lnSpc>
            </a:pPr>
            <a:r>
              <a:rPr lang="en-US" altLang="zh-CN" sz="2400" dirty="0" smtClean="0">
                <a:solidFill>
                  <a:srgbClr val="2B91AF"/>
                </a:solidFill>
                <a:highlight>
                  <a:srgbClr val="FFFFFF"/>
                </a:highlight>
              </a:rPr>
              <a:t>  </a:t>
            </a:r>
            <a:r>
              <a:rPr lang="en-US" altLang="zh-CN" sz="2400" dirty="0" err="1" smtClean="0">
                <a:solidFill>
                  <a:srgbClr val="2B91AF"/>
                </a:solidFill>
                <a:highlight>
                  <a:srgbClr val="FFFFFF"/>
                </a:highlight>
              </a:rPr>
              <a:t>StorageFile</a:t>
            </a:r>
            <a:r>
              <a:rPr lang="en-US" altLang="zh-CN" sz="2400" dirty="0" smtClean="0">
                <a:solidFill>
                  <a:srgbClr val="000000"/>
                </a:solidFill>
                <a:highlight>
                  <a:srgbClr val="FFFFFF"/>
                </a:highlight>
              </a:rPr>
              <a:t> </a:t>
            </a:r>
            <a:r>
              <a:rPr lang="en-US" altLang="zh-CN" sz="2400" dirty="0" err="1">
                <a:solidFill>
                  <a:srgbClr val="000000"/>
                </a:solidFill>
                <a:highlight>
                  <a:srgbClr val="FFFFFF"/>
                </a:highlight>
              </a:rPr>
              <a:t>sampleFile</a:t>
            </a:r>
            <a:r>
              <a:rPr lang="en-US" altLang="zh-CN" sz="2400" dirty="0">
                <a:solidFill>
                  <a:srgbClr val="000000"/>
                </a:solidFill>
                <a:highlight>
                  <a:srgbClr val="FFFFFF"/>
                </a:highlight>
              </a:rPr>
              <a:t> = </a:t>
            </a:r>
            <a:r>
              <a:rPr lang="en-US" altLang="zh-CN" sz="2400" dirty="0" smtClean="0">
                <a:solidFill>
                  <a:srgbClr val="0000FF"/>
                </a:solidFill>
                <a:highlight>
                  <a:srgbClr val="FFFFFF"/>
                </a:highlight>
              </a:rPr>
              <a:t>await </a:t>
            </a:r>
            <a:r>
              <a:rPr lang="en-US" altLang="zh-CN" sz="2400" dirty="0" err="1">
                <a:solidFill>
                  <a:srgbClr val="000000"/>
                </a:solidFill>
                <a:highlight>
                  <a:srgbClr val="FFFFFF"/>
                </a:highlight>
              </a:rPr>
              <a:t>temporary</a:t>
            </a:r>
            <a:r>
              <a:rPr lang="en-US" altLang="zh-CN" sz="2400" dirty="0" err="1" smtClean="0">
                <a:solidFill>
                  <a:srgbClr val="000000"/>
                </a:solidFill>
                <a:highlight>
                  <a:srgbClr val="FFFFFF"/>
                </a:highlight>
              </a:rPr>
              <a:t>Folder.CreateFileAsync</a:t>
            </a:r>
            <a:r>
              <a:rPr lang="en-US" altLang="zh-CN" sz="2400" dirty="0">
                <a:solidFill>
                  <a:srgbClr val="000000"/>
                </a:solidFill>
                <a:highlight>
                  <a:srgbClr val="FFFFFF"/>
                </a:highlight>
              </a:rPr>
              <a:t>(</a:t>
            </a:r>
            <a:r>
              <a:rPr lang="en-US" altLang="zh-CN" sz="2400" dirty="0">
                <a:solidFill>
                  <a:srgbClr val="A31515"/>
                </a:solidFill>
                <a:highlight>
                  <a:srgbClr val="FFFFFF"/>
                </a:highlight>
              </a:rPr>
              <a:t>"dataFile.txt"</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  </a:t>
            </a:r>
            <a:r>
              <a:rPr lang="en-US" altLang="zh-CN" sz="2400" dirty="0" err="1" smtClean="0">
                <a:solidFill>
                  <a:srgbClr val="000000"/>
                </a:solidFill>
                <a:highlight>
                  <a:srgbClr val="FFFFFF"/>
                </a:highlight>
              </a:rPr>
              <a:t>CreateCollisionOption.ReplaceExisting</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FF"/>
                </a:solidFill>
                <a:highlight>
                  <a:srgbClr val="FFFFFF"/>
                </a:highlight>
              </a:rPr>
              <a:t>  await</a:t>
            </a:r>
            <a:r>
              <a:rPr lang="en-US" altLang="zh-CN" sz="2400" dirty="0" smtClean="0">
                <a:solidFill>
                  <a:srgbClr val="000000"/>
                </a:solidFill>
                <a:highlight>
                  <a:srgbClr val="FFFFFF"/>
                </a:highlight>
              </a:rPr>
              <a:t> </a:t>
            </a:r>
            <a:r>
              <a:rPr lang="en-US" altLang="zh-CN" sz="2400" dirty="0" err="1">
                <a:solidFill>
                  <a:srgbClr val="2B91AF"/>
                </a:solidFill>
                <a:highlight>
                  <a:srgbClr val="FFFFFF"/>
                </a:highlight>
              </a:rPr>
              <a:t>FileIO</a:t>
            </a:r>
            <a:r>
              <a:rPr lang="en-US" altLang="zh-CN" sz="2400" dirty="0" err="1">
                <a:solidFill>
                  <a:srgbClr val="000000"/>
                </a:solidFill>
                <a:highlight>
                  <a:srgbClr val="FFFFFF"/>
                </a:highlight>
              </a:rPr>
              <a:t>.WriteTextAsync</a:t>
            </a:r>
            <a:r>
              <a:rPr lang="en-US" altLang="zh-CN" sz="2400" dirty="0">
                <a:solidFill>
                  <a:srgbClr val="000000"/>
                </a:solidFill>
                <a:highlight>
                  <a:srgbClr val="FFFFFF"/>
                </a:highlight>
              </a:rPr>
              <a:t>(</a:t>
            </a:r>
            <a:r>
              <a:rPr lang="en-US" altLang="zh-CN" sz="2400" dirty="0" err="1">
                <a:solidFill>
                  <a:srgbClr val="000000"/>
                </a:solidFill>
                <a:highlight>
                  <a:srgbClr val="FFFFFF"/>
                </a:highlight>
              </a:rPr>
              <a:t>sampleFile</a:t>
            </a:r>
            <a:r>
              <a:rPr lang="en-US" altLang="zh-CN" sz="2400" dirty="0">
                <a:solidFill>
                  <a:srgbClr val="000000"/>
                </a:solidFill>
                <a:highlight>
                  <a:srgbClr val="FFFFFF"/>
                </a:highlight>
              </a:rPr>
              <a:t>, </a:t>
            </a:r>
            <a:r>
              <a:rPr lang="en-US" altLang="zh-CN" sz="2400" dirty="0" err="1">
                <a:solidFill>
                  <a:srgbClr val="000000"/>
                </a:solidFill>
                <a:highlight>
                  <a:srgbClr val="FFFFFF"/>
                </a:highlight>
              </a:rPr>
              <a:t>formatter.Format</a:t>
            </a:r>
            <a:r>
              <a:rPr lang="en-US" altLang="zh-CN" sz="2400" dirty="0">
                <a:solidFill>
                  <a:srgbClr val="000000"/>
                </a:solidFill>
                <a:highlight>
                  <a:srgbClr val="FFFFFF"/>
                </a:highlight>
              </a:rPr>
              <a:t>(</a:t>
            </a:r>
            <a:r>
              <a:rPr lang="en-US" altLang="zh-CN" sz="2400" dirty="0" err="1">
                <a:solidFill>
                  <a:srgbClr val="2B91AF"/>
                </a:solidFill>
                <a:highlight>
                  <a:srgbClr val="FFFFFF"/>
                </a:highlight>
              </a:rPr>
              <a:t>DateTime</a:t>
            </a:r>
            <a:r>
              <a:rPr lang="en-US" altLang="zh-CN" sz="2400" dirty="0" err="1">
                <a:solidFill>
                  <a:srgbClr val="000000"/>
                </a:solidFill>
                <a:highlight>
                  <a:srgbClr val="FFFFFF"/>
                </a:highlight>
              </a:rPr>
              <a:t>.Now</a:t>
            </a:r>
            <a:r>
              <a:rPr lang="en-US" altLang="zh-CN" sz="2400" dirty="0">
                <a:solidFill>
                  <a:srgbClr val="000000"/>
                </a:solidFill>
                <a:highlight>
                  <a:srgbClr val="FFFFFF"/>
                </a:highlight>
              </a:rPr>
              <a:t>));</a:t>
            </a:r>
            <a:endParaRPr lang="en-US" altLang="zh-CN" sz="2400" dirty="0">
              <a:solidFill>
                <a:srgbClr val="000000"/>
              </a:solidFill>
              <a:highlight>
                <a:srgbClr val="FFFFFF"/>
              </a:highlight>
            </a:endParaRPr>
          </a:p>
          <a:p>
            <a:pPr>
              <a:lnSpc>
                <a:spcPct val="100000"/>
              </a:lnSpc>
            </a:pPr>
            <a:r>
              <a:rPr lang="en-US" altLang="zh-CN" sz="2400" dirty="0" smtClean="0">
                <a:solidFill>
                  <a:srgbClr val="000000"/>
                </a:solidFill>
                <a:highlight>
                  <a:srgbClr val="FFFFFF"/>
                </a:highlight>
              </a:rPr>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从文件中读取数</a:t>
            </a:r>
            <a:r>
              <a:rPr lang="zh-CN" altLang="en-US" b="1" dirty="0" smtClean="0"/>
              <a:t>据</a:t>
            </a:r>
            <a:r>
              <a:rPr lang="en-US" altLang="zh-CN" b="1" dirty="0" smtClean="0"/>
              <a:t>--</a:t>
            </a:r>
            <a:r>
              <a:rPr lang="zh-CN" altLang="en-US" b="1" dirty="0" smtClean="0"/>
              <a:t>本地</a:t>
            </a:r>
            <a:endParaRPr lang="zh-CN" altLang="en-US" b="1" dirty="0"/>
          </a:p>
        </p:txBody>
      </p:sp>
      <p:sp>
        <p:nvSpPr>
          <p:cNvPr id="3" name="Text Placeholder 2"/>
          <p:cNvSpPr>
            <a:spLocks noGrp="1"/>
          </p:cNvSpPr>
          <p:nvPr>
            <p:ph type="body" sz="quarter" idx="10"/>
          </p:nvPr>
        </p:nvSpPr>
        <p:spPr>
          <a:xfrm>
            <a:off x="519112" y="1447800"/>
            <a:ext cx="11152188" cy="5181600"/>
          </a:xfrm>
        </p:spPr>
        <p:txBody>
          <a:bodyPr>
            <a:noAutofit/>
          </a:bodyPr>
          <a:lstStyle/>
          <a:p>
            <a:pPr>
              <a:lnSpc>
                <a:spcPct val="120000"/>
              </a:lnSpc>
            </a:pPr>
            <a:r>
              <a:rPr lang="en-US" altLang="zh-CN" sz="2000" dirty="0" err="1">
                <a:solidFill>
                  <a:srgbClr val="0000FF"/>
                </a:solidFill>
                <a:highlight>
                  <a:srgbClr val="FFFFFF"/>
                </a:highlight>
              </a:rPr>
              <a:t>async</a:t>
            </a:r>
            <a:r>
              <a:rPr lang="en-US" altLang="zh-CN" sz="2000" dirty="0">
                <a:solidFill>
                  <a:srgbClr val="000000"/>
                </a:solidFill>
                <a:highlight>
                  <a:srgbClr val="FFFFFF"/>
                </a:highlight>
              </a:rPr>
              <a:t> </a:t>
            </a:r>
            <a:r>
              <a:rPr lang="en-US" altLang="zh-CN" sz="2000" dirty="0">
                <a:solidFill>
                  <a:srgbClr val="0000FF"/>
                </a:solidFill>
                <a:highlight>
                  <a:srgbClr val="FFFFFF"/>
                </a:highlight>
              </a:rPr>
              <a:t>void</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ReadTimestamp</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0000FF"/>
                </a:solidFill>
                <a:highlight>
                  <a:srgbClr val="FFFFFF"/>
                </a:highlight>
              </a:rPr>
              <a:t>try</a:t>
            </a:r>
            <a:endParaRPr lang="en-US" altLang="zh-CN"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err="1" smtClean="0">
                <a:solidFill>
                  <a:srgbClr val="2B91AF"/>
                </a:solidFill>
                <a:highlight>
                  <a:srgbClr val="FFFFFF"/>
                </a:highlight>
              </a:rPr>
              <a:t>StorageFile</a:t>
            </a:r>
            <a:r>
              <a:rPr lang="en-US" altLang="zh-CN" sz="2000" dirty="0" smtClean="0">
                <a:solidFill>
                  <a:srgbClr val="000000"/>
                </a:solidFill>
                <a:highlight>
                  <a:srgbClr val="FFFFFF"/>
                </a:highlight>
              </a:rPr>
              <a:t> </a:t>
            </a:r>
            <a:r>
              <a:rPr lang="en-US" altLang="zh-CN" sz="2000" dirty="0" err="1">
                <a:solidFill>
                  <a:srgbClr val="000000"/>
                </a:solidFill>
                <a:highlight>
                  <a:srgbClr val="FFFFFF"/>
                </a:highlight>
              </a:rPr>
              <a:t>sampleFile</a:t>
            </a:r>
            <a:r>
              <a:rPr lang="en-US" altLang="zh-CN" sz="2000" dirty="0">
                <a:solidFill>
                  <a:srgbClr val="000000"/>
                </a:solidFill>
                <a:highlight>
                  <a:srgbClr val="FFFFFF"/>
                </a:highlight>
              </a:rPr>
              <a:t> = </a:t>
            </a:r>
            <a:r>
              <a:rPr lang="en-US" altLang="zh-CN" sz="2000" dirty="0">
                <a:solidFill>
                  <a:srgbClr val="0000FF"/>
                </a:solidFill>
                <a:highlight>
                  <a:srgbClr val="FFFFFF"/>
                </a:highlight>
              </a:rPr>
              <a:t>await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localFolder.GetFileAsync</a:t>
            </a:r>
            <a:r>
              <a:rPr lang="en-US" altLang="zh-CN" sz="2000" dirty="0">
                <a:solidFill>
                  <a:srgbClr val="000000"/>
                </a:solidFill>
                <a:highlight>
                  <a:srgbClr val="FFFFFF"/>
                </a:highlight>
              </a:rPr>
              <a:t>(</a:t>
            </a:r>
            <a:r>
              <a:rPr lang="en-US" altLang="zh-CN" sz="2000" dirty="0">
                <a:solidFill>
                  <a:srgbClr val="A31515"/>
                </a:solidFill>
                <a:highlight>
                  <a:srgbClr val="FFFFFF"/>
                </a:highlight>
              </a:rPr>
              <a:t>"dataFile.txt"</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2B91AF"/>
                </a:solidFill>
                <a:highlight>
                  <a:srgbClr val="FFFFFF"/>
                </a:highlight>
              </a:rPr>
              <a:t>String</a:t>
            </a:r>
            <a:r>
              <a:rPr lang="en-US" altLang="zh-CN" sz="2000" dirty="0" smtClean="0">
                <a:solidFill>
                  <a:srgbClr val="000000"/>
                </a:solidFill>
                <a:highlight>
                  <a:srgbClr val="FFFFFF"/>
                </a:highlight>
              </a:rPr>
              <a:t> </a:t>
            </a:r>
            <a:r>
              <a:rPr lang="en-US" altLang="zh-CN" sz="2000" dirty="0">
                <a:solidFill>
                  <a:srgbClr val="000000"/>
                </a:solidFill>
                <a:highlight>
                  <a:srgbClr val="FFFFFF"/>
                </a:highlight>
              </a:rPr>
              <a:t>timestamp = </a:t>
            </a:r>
            <a:r>
              <a:rPr lang="en-US" altLang="zh-CN" sz="2000" dirty="0">
                <a:solidFill>
                  <a:srgbClr val="0000FF"/>
                </a:solidFill>
                <a:highlight>
                  <a:srgbClr val="FFFFFF"/>
                </a:highlight>
              </a:rPr>
              <a:t>await</a:t>
            </a:r>
            <a:r>
              <a:rPr lang="en-US" altLang="zh-CN" sz="2000" dirty="0">
                <a:solidFill>
                  <a:srgbClr val="000000"/>
                </a:solidFill>
                <a:highlight>
                  <a:srgbClr val="FFFFFF"/>
                </a:highlight>
              </a:rPr>
              <a:t> </a:t>
            </a:r>
            <a:r>
              <a:rPr lang="en-US" altLang="zh-CN" sz="2000" dirty="0" err="1">
                <a:solidFill>
                  <a:srgbClr val="2B91AF"/>
                </a:solidFill>
                <a:highlight>
                  <a:srgbClr val="FFFFFF"/>
                </a:highlight>
              </a:rPr>
              <a:t>FileIO</a:t>
            </a:r>
            <a:r>
              <a:rPr lang="en-US" altLang="zh-CN" sz="2000" dirty="0" err="1">
                <a:solidFill>
                  <a:srgbClr val="000000"/>
                </a:solidFill>
                <a:highlight>
                  <a:srgbClr val="FFFFFF"/>
                </a:highlight>
              </a:rPr>
              <a:t>.ReadTextAsync</a:t>
            </a:r>
            <a:r>
              <a:rPr lang="en-US" altLang="zh-CN" sz="2000" dirty="0">
                <a:solidFill>
                  <a:srgbClr val="000000"/>
                </a:solidFill>
                <a:highlight>
                  <a:srgbClr val="FFFFFF"/>
                </a:highlight>
              </a:rPr>
              <a:t>(</a:t>
            </a:r>
            <a:r>
              <a:rPr lang="en-US" altLang="zh-CN" sz="2000" dirty="0" err="1">
                <a:solidFill>
                  <a:srgbClr val="000000"/>
                </a:solidFill>
                <a:highlight>
                  <a:srgbClr val="FFFFFF"/>
                </a:highlight>
              </a:rPr>
              <a:t>sampleFile</a:t>
            </a:r>
            <a:r>
              <a:rPr lang="en-US" altLang="zh-CN" sz="2000" dirty="0" smtClean="0">
                <a:solidFill>
                  <a:srgbClr val="000000"/>
                </a:solidFill>
                <a:highlight>
                  <a:srgbClr val="FFFFFF"/>
                </a:highlight>
              </a:rPr>
              <a:t>);</a:t>
            </a:r>
            <a:r>
              <a:rPr lang="zh-CN" altLang="en-US" sz="2000" dirty="0" smtClean="0">
                <a:solidFill>
                  <a:srgbClr val="000000"/>
                </a:solidFill>
                <a:highlight>
                  <a:srgbClr val="FFFFFF"/>
                </a:highlight>
              </a:rPr>
              <a:t>  </a:t>
            </a:r>
            <a:endParaRPr lang="zh-CN" altLang="en-US"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0000FF"/>
                </a:solidFill>
                <a:highlight>
                  <a:srgbClr val="FFFFFF"/>
                </a:highlight>
              </a:rPr>
              <a:t>catch</a:t>
            </a:r>
            <a:r>
              <a:rPr lang="en-US" altLang="zh-CN" sz="2000" dirty="0" smtClean="0">
                <a:solidFill>
                  <a:srgbClr val="000000"/>
                </a:solidFill>
                <a:highlight>
                  <a:srgbClr val="FFFFFF"/>
                </a:highlight>
              </a:rPr>
              <a:t> </a:t>
            </a:r>
            <a:r>
              <a:rPr lang="en-US" altLang="zh-CN" sz="2000" dirty="0">
                <a:solidFill>
                  <a:srgbClr val="000000"/>
                </a:solidFill>
                <a:highlight>
                  <a:srgbClr val="FFFFFF"/>
                </a:highlight>
              </a:rPr>
              <a:t>(</a:t>
            </a:r>
            <a:r>
              <a:rPr lang="en-US" altLang="zh-CN" sz="2000" dirty="0">
                <a:solidFill>
                  <a:srgbClr val="2B91AF"/>
                </a:solidFill>
                <a:highlight>
                  <a:srgbClr val="FFFFFF"/>
                </a:highlight>
              </a:rPr>
              <a:t>Exception</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r>
              <a:rPr lang="zh-CN" altLang="en-US" sz="2000" dirty="0" smtClean="0">
                <a:solidFill>
                  <a:srgbClr val="000000"/>
                </a:solidFill>
                <a:highlight>
                  <a:srgbClr val="FFFFFF"/>
                </a:highlight>
              </a:rPr>
              <a:t>               </a:t>
            </a:r>
            <a:endParaRPr lang="zh-CN" altLang="en-US" sz="2000" dirty="0">
              <a:solidFill>
                <a:srgbClr val="000000"/>
              </a:solidFill>
              <a:highlight>
                <a:srgbClr val="FFFFFF"/>
              </a:highlight>
            </a:endParaRPr>
          </a:p>
          <a:p>
            <a:pPr>
              <a:lnSpc>
                <a:spcPct val="120000"/>
              </a:lnSpc>
            </a:pPr>
            <a:r>
              <a:rPr lang="zh-CN" altLang="en-US" sz="2000" dirty="0" smtClean="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smtClean="0">
                <a:solidFill>
                  <a:srgbClr val="000000"/>
                </a:solidFill>
                <a:highlight>
                  <a:srgbClr val="FFFFFF"/>
                </a:highlight>
              </a:rPr>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从文件中读取数</a:t>
            </a:r>
            <a:r>
              <a:rPr lang="zh-CN" altLang="en-US" b="1" dirty="0" smtClean="0"/>
              <a:t>据</a:t>
            </a:r>
            <a:r>
              <a:rPr lang="en-US" altLang="zh-CN" b="1" dirty="0" smtClean="0"/>
              <a:t>--</a:t>
            </a:r>
            <a:r>
              <a:rPr lang="zh-CN" altLang="en-US" b="1" dirty="0" smtClean="0"/>
              <a:t>漫游</a:t>
            </a:r>
            <a:endParaRPr lang="zh-CN" altLang="en-US" b="1" dirty="0"/>
          </a:p>
        </p:txBody>
      </p:sp>
      <p:sp>
        <p:nvSpPr>
          <p:cNvPr id="3" name="Text Placeholder 2"/>
          <p:cNvSpPr>
            <a:spLocks noGrp="1"/>
          </p:cNvSpPr>
          <p:nvPr>
            <p:ph type="body" sz="quarter" idx="10"/>
          </p:nvPr>
        </p:nvSpPr>
        <p:spPr>
          <a:xfrm>
            <a:off x="519112" y="1415143"/>
            <a:ext cx="11152188" cy="5181600"/>
          </a:xfrm>
        </p:spPr>
        <p:txBody>
          <a:bodyPr>
            <a:noAutofit/>
          </a:bodyPr>
          <a:lstStyle/>
          <a:p>
            <a:pPr>
              <a:lnSpc>
                <a:spcPct val="120000"/>
              </a:lnSpc>
            </a:pPr>
            <a:r>
              <a:rPr lang="en-US" altLang="zh-CN" sz="2000" dirty="0" err="1">
                <a:solidFill>
                  <a:srgbClr val="0000FF"/>
                </a:solidFill>
                <a:highlight>
                  <a:srgbClr val="FFFFFF"/>
                </a:highlight>
              </a:rPr>
              <a:t>async</a:t>
            </a:r>
            <a:r>
              <a:rPr lang="en-US" altLang="zh-CN" sz="2000" dirty="0">
                <a:solidFill>
                  <a:srgbClr val="000000"/>
                </a:solidFill>
                <a:highlight>
                  <a:srgbClr val="FFFFFF"/>
                </a:highlight>
              </a:rPr>
              <a:t> </a:t>
            </a:r>
            <a:r>
              <a:rPr lang="en-US" altLang="zh-CN" sz="2000" dirty="0">
                <a:solidFill>
                  <a:srgbClr val="0000FF"/>
                </a:solidFill>
                <a:highlight>
                  <a:srgbClr val="FFFFFF"/>
                </a:highlight>
              </a:rPr>
              <a:t>void</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ReadTimestamp</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0000FF"/>
                </a:solidFill>
                <a:highlight>
                  <a:srgbClr val="FFFFFF"/>
                </a:highlight>
              </a:rPr>
              <a:t>try</a:t>
            </a:r>
            <a:endParaRPr lang="en-US" altLang="zh-CN"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err="1" smtClean="0">
                <a:solidFill>
                  <a:srgbClr val="2B91AF"/>
                </a:solidFill>
                <a:highlight>
                  <a:srgbClr val="FFFFFF"/>
                </a:highlight>
              </a:rPr>
              <a:t>StorageFile</a:t>
            </a:r>
            <a:r>
              <a:rPr lang="en-US" altLang="zh-CN" sz="2000" dirty="0" smtClean="0">
                <a:solidFill>
                  <a:srgbClr val="000000"/>
                </a:solidFill>
                <a:highlight>
                  <a:srgbClr val="FFFFFF"/>
                </a:highlight>
              </a:rPr>
              <a:t> </a:t>
            </a:r>
            <a:r>
              <a:rPr lang="en-US" altLang="zh-CN" sz="2000" dirty="0" err="1">
                <a:solidFill>
                  <a:srgbClr val="000000"/>
                </a:solidFill>
                <a:highlight>
                  <a:srgbClr val="FFFFFF"/>
                </a:highlight>
              </a:rPr>
              <a:t>sampleFile</a:t>
            </a:r>
            <a:r>
              <a:rPr lang="en-US" altLang="zh-CN" sz="2000" dirty="0">
                <a:solidFill>
                  <a:srgbClr val="000000"/>
                </a:solidFill>
                <a:highlight>
                  <a:srgbClr val="FFFFFF"/>
                </a:highlight>
              </a:rPr>
              <a:t> = </a:t>
            </a:r>
            <a:r>
              <a:rPr lang="en-US" altLang="zh-CN" sz="2000" dirty="0">
                <a:solidFill>
                  <a:srgbClr val="0000FF"/>
                </a:solidFill>
                <a:highlight>
                  <a:srgbClr val="FFFFFF"/>
                </a:highlight>
              </a:rPr>
              <a:t>await</a:t>
            </a:r>
            <a:r>
              <a:rPr lang="en-US" altLang="zh-CN" sz="2000" dirty="0">
                <a:solidFill>
                  <a:srgbClr val="000000"/>
                </a:solidFill>
                <a:highlight>
                  <a:srgbClr val="FFFFFF"/>
                </a:highlight>
              </a:rPr>
              <a:t> </a:t>
            </a:r>
            <a:r>
              <a:rPr lang="en-US" altLang="zh-CN" sz="2000" dirty="0" err="1" smtClean="0">
                <a:solidFill>
                  <a:srgbClr val="000000"/>
                </a:solidFill>
                <a:highlight>
                  <a:srgbClr val="FFFFFF"/>
                </a:highlight>
              </a:rPr>
              <a:t>roamingFolder.GetFileAsync</a:t>
            </a:r>
            <a:r>
              <a:rPr lang="en-US" altLang="zh-CN" sz="2000" dirty="0">
                <a:solidFill>
                  <a:srgbClr val="000000"/>
                </a:solidFill>
                <a:highlight>
                  <a:srgbClr val="FFFFFF"/>
                </a:highlight>
              </a:rPr>
              <a:t>(</a:t>
            </a:r>
            <a:r>
              <a:rPr lang="en-US" altLang="zh-CN" sz="2000" dirty="0">
                <a:solidFill>
                  <a:srgbClr val="A31515"/>
                </a:solidFill>
                <a:highlight>
                  <a:srgbClr val="FFFFFF"/>
                </a:highlight>
              </a:rPr>
              <a:t>"dataFile.txt"</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2B91AF"/>
                </a:solidFill>
                <a:highlight>
                  <a:srgbClr val="FFFFFF"/>
                </a:highlight>
              </a:rPr>
              <a:t>String</a:t>
            </a:r>
            <a:r>
              <a:rPr lang="en-US" altLang="zh-CN" sz="2000" dirty="0" smtClean="0">
                <a:solidFill>
                  <a:srgbClr val="000000"/>
                </a:solidFill>
                <a:highlight>
                  <a:srgbClr val="FFFFFF"/>
                </a:highlight>
              </a:rPr>
              <a:t> </a:t>
            </a:r>
            <a:r>
              <a:rPr lang="en-US" altLang="zh-CN" sz="2000" dirty="0">
                <a:solidFill>
                  <a:srgbClr val="000000"/>
                </a:solidFill>
                <a:highlight>
                  <a:srgbClr val="FFFFFF"/>
                </a:highlight>
              </a:rPr>
              <a:t>timestamp = </a:t>
            </a:r>
            <a:r>
              <a:rPr lang="en-US" altLang="zh-CN" sz="2000" dirty="0">
                <a:solidFill>
                  <a:srgbClr val="0000FF"/>
                </a:solidFill>
                <a:highlight>
                  <a:srgbClr val="FFFFFF"/>
                </a:highlight>
              </a:rPr>
              <a:t>await</a:t>
            </a:r>
            <a:r>
              <a:rPr lang="en-US" altLang="zh-CN" sz="2000" dirty="0">
                <a:solidFill>
                  <a:srgbClr val="000000"/>
                </a:solidFill>
                <a:highlight>
                  <a:srgbClr val="FFFFFF"/>
                </a:highlight>
              </a:rPr>
              <a:t> </a:t>
            </a:r>
            <a:r>
              <a:rPr lang="en-US" altLang="zh-CN" sz="2000" dirty="0" err="1">
                <a:solidFill>
                  <a:srgbClr val="2B91AF"/>
                </a:solidFill>
                <a:highlight>
                  <a:srgbClr val="FFFFFF"/>
                </a:highlight>
              </a:rPr>
              <a:t>FileIO</a:t>
            </a:r>
            <a:r>
              <a:rPr lang="en-US" altLang="zh-CN" sz="2000" dirty="0" err="1">
                <a:solidFill>
                  <a:srgbClr val="000000"/>
                </a:solidFill>
                <a:highlight>
                  <a:srgbClr val="FFFFFF"/>
                </a:highlight>
              </a:rPr>
              <a:t>.ReadTextAsync</a:t>
            </a:r>
            <a:r>
              <a:rPr lang="en-US" altLang="zh-CN" sz="2000" dirty="0">
                <a:solidFill>
                  <a:srgbClr val="000000"/>
                </a:solidFill>
                <a:highlight>
                  <a:srgbClr val="FFFFFF"/>
                </a:highlight>
              </a:rPr>
              <a:t>(</a:t>
            </a:r>
            <a:r>
              <a:rPr lang="en-US" altLang="zh-CN" sz="2000" dirty="0" err="1">
                <a:solidFill>
                  <a:srgbClr val="000000"/>
                </a:solidFill>
                <a:highlight>
                  <a:srgbClr val="FFFFFF"/>
                </a:highlight>
              </a:rPr>
              <a:t>sampleFile</a:t>
            </a:r>
            <a:r>
              <a:rPr lang="en-US" altLang="zh-CN" sz="2000" dirty="0" smtClean="0">
                <a:solidFill>
                  <a:srgbClr val="000000"/>
                </a:solidFill>
                <a:highlight>
                  <a:srgbClr val="FFFFFF"/>
                </a:highlight>
              </a:rPr>
              <a:t>);</a:t>
            </a:r>
            <a:r>
              <a:rPr lang="zh-CN" altLang="en-US" sz="2000" dirty="0" smtClean="0">
                <a:solidFill>
                  <a:srgbClr val="000000"/>
                </a:solidFill>
                <a:highlight>
                  <a:srgbClr val="FFFFFF"/>
                </a:highlight>
              </a:rPr>
              <a:t>  </a:t>
            </a:r>
            <a:endParaRPr lang="zh-CN" altLang="en-US"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0000FF"/>
                </a:solidFill>
                <a:highlight>
                  <a:srgbClr val="FFFFFF"/>
                </a:highlight>
              </a:rPr>
              <a:t>catch</a:t>
            </a:r>
            <a:r>
              <a:rPr lang="en-US" altLang="zh-CN" sz="2000" dirty="0" smtClean="0">
                <a:solidFill>
                  <a:srgbClr val="000000"/>
                </a:solidFill>
                <a:highlight>
                  <a:srgbClr val="FFFFFF"/>
                </a:highlight>
              </a:rPr>
              <a:t> </a:t>
            </a:r>
            <a:r>
              <a:rPr lang="en-US" altLang="zh-CN" sz="2000" dirty="0">
                <a:solidFill>
                  <a:srgbClr val="000000"/>
                </a:solidFill>
                <a:highlight>
                  <a:srgbClr val="FFFFFF"/>
                </a:highlight>
              </a:rPr>
              <a:t>(</a:t>
            </a:r>
            <a:r>
              <a:rPr lang="en-US" altLang="zh-CN" sz="2000" dirty="0">
                <a:solidFill>
                  <a:srgbClr val="2B91AF"/>
                </a:solidFill>
                <a:highlight>
                  <a:srgbClr val="FFFFFF"/>
                </a:highlight>
              </a:rPr>
              <a:t>Exception</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r>
              <a:rPr lang="zh-CN" altLang="en-US" sz="2000" dirty="0" smtClean="0">
                <a:solidFill>
                  <a:srgbClr val="000000"/>
                </a:solidFill>
                <a:highlight>
                  <a:srgbClr val="FFFFFF"/>
                </a:highlight>
              </a:rPr>
              <a:t>               </a:t>
            </a:r>
            <a:endParaRPr lang="zh-CN" altLang="en-US" sz="2000" dirty="0">
              <a:solidFill>
                <a:srgbClr val="000000"/>
              </a:solidFill>
              <a:highlight>
                <a:srgbClr val="FFFFFF"/>
              </a:highlight>
            </a:endParaRPr>
          </a:p>
          <a:p>
            <a:pPr>
              <a:lnSpc>
                <a:spcPct val="120000"/>
              </a:lnSpc>
            </a:pPr>
            <a:r>
              <a:rPr lang="zh-CN" altLang="en-US" sz="2000" dirty="0" smtClean="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smtClean="0">
                <a:solidFill>
                  <a:srgbClr val="000000"/>
                </a:solidFill>
                <a:highlight>
                  <a:srgbClr val="FFFFFF"/>
                </a:highlight>
              </a:rPr>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从文件中读取数</a:t>
            </a:r>
            <a:r>
              <a:rPr lang="zh-CN" altLang="en-US" b="1" dirty="0" smtClean="0"/>
              <a:t>据</a:t>
            </a:r>
            <a:r>
              <a:rPr lang="en-US" altLang="zh-CN" b="1" dirty="0" smtClean="0"/>
              <a:t>--</a:t>
            </a:r>
            <a:r>
              <a:rPr lang="zh-CN" altLang="en-US" b="1" dirty="0" smtClean="0"/>
              <a:t>临时</a:t>
            </a:r>
            <a:endParaRPr lang="zh-CN" altLang="en-US" b="1" dirty="0"/>
          </a:p>
        </p:txBody>
      </p:sp>
      <p:sp>
        <p:nvSpPr>
          <p:cNvPr id="3" name="Text Placeholder 2"/>
          <p:cNvSpPr>
            <a:spLocks noGrp="1"/>
          </p:cNvSpPr>
          <p:nvPr>
            <p:ph type="body" sz="quarter" idx="10"/>
          </p:nvPr>
        </p:nvSpPr>
        <p:spPr/>
        <p:txBody>
          <a:bodyPr>
            <a:noAutofit/>
          </a:bodyPr>
          <a:lstStyle/>
          <a:p>
            <a:pPr>
              <a:lnSpc>
                <a:spcPct val="120000"/>
              </a:lnSpc>
            </a:pPr>
            <a:r>
              <a:rPr lang="en-US" altLang="zh-CN" sz="2000" dirty="0" err="1">
                <a:solidFill>
                  <a:srgbClr val="0000FF"/>
                </a:solidFill>
                <a:highlight>
                  <a:srgbClr val="FFFFFF"/>
                </a:highlight>
              </a:rPr>
              <a:t>async</a:t>
            </a:r>
            <a:r>
              <a:rPr lang="en-US" altLang="zh-CN" sz="2000" dirty="0">
                <a:solidFill>
                  <a:srgbClr val="000000"/>
                </a:solidFill>
                <a:highlight>
                  <a:srgbClr val="FFFFFF"/>
                </a:highlight>
              </a:rPr>
              <a:t> </a:t>
            </a:r>
            <a:r>
              <a:rPr lang="en-US" altLang="zh-CN" sz="2000" dirty="0">
                <a:solidFill>
                  <a:srgbClr val="0000FF"/>
                </a:solidFill>
                <a:highlight>
                  <a:srgbClr val="FFFFFF"/>
                </a:highlight>
              </a:rPr>
              <a:t>void</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ReadTimestamp</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0000FF"/>
                </a:solidFill>
                <a:highlight>
                  <a:srgbClr val="FFFFFF"/>
                </a:highlight>
              </a:rPr>
              <a:t>try</a:t>
            </a:r>
            <a:endParaRPr lang="en-US" altLang="zh-CN"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err="1" smtClean="0">
                <a:solidFill>
                  <a:srgbClr val="2B91AF"/>
                </a:solidFill>
                <a:highlight>
                  <a:srgbClr val="FFFFFF"/>
                </a:highlight>
              </a:rPr>
              <a:t>StorageFile</a:t>
            </a:r>
            <a:r>
              <a:rPr lang="en-US" altLang="zh-CN" sz="2000" dirty="0" smtClean="0">
                <a:solidFill>
                  <a:srgbClr val="000000"/>
                </a:solidFill>
                <a:highlight>
                  <a:srgbClr val="FFFFFF"/>
                </a:highlight>
              </a:rPr>
              <a:t> </a:t>
            </a:r>
            <a:r>
              <a:rPr lang="en-US" altLang="zh-CN" sz="2000" dirty="0" err="1">
                <a:solidFill>
                  <a:srgbClr val="000000"/>
                </a:solidFill>
                <a:highlight>
                  <a:srgbClr val="FFFFFF"/>
                </a:highlight>
              </a:rPr>
              <a:t>sampleFile</a:t>
            </a:r>
            <a:r>
              <a:rPr lang="en-US" altLang="zh-CN" sz="2000" dirty="0">
                <a:solidFill>
                  <a:srgbClr val="000000"/>
                </a:solidFill>
                <a:highlight>
                  <a:srgbClr val="FFFFFF"/>
                </a:highlight>
              </a:rPr>
              <a:t> = </a:t>
            </a:r>
            <a:r>
              <a:rPr lang="en-US" altLang="zh-CN" sz="2000" dirty="0">
                <a:solidFill>
                  <a:srgbClr val="0000FF"/>
                </a:solidFill>
                <a:highlight>
                  <a:srgbClr val="FFFFFF"/>
                </a:highlight>
              </a:rPr>
              <a:t>await</a:t>
            </a:r>
            <a:r>
              <a:rPr lang="en-US" altLang="zh-CN" sz="2000" dirty="0">
                <a:solidFill>
                  <a:srgbClr val="000000"/>
                </a:solidFill>
                <a:highlight>
                  <a:srgbClr val="FFFFFF"/>
                </a:highlight>
              </a:rPr>
              <a:t> </a:t>
            </a:r>
            <a:r>
              <a:rPr lang="en-US" altLang="zh-CN" sz="2000" dirty="0" err="1" smtClean="0">
                <a:solidFill>
                  <a:srgbClr val="000000"/>
                </a:solidFill>
                <a:highlight>
                  <a:srgbClr val="FFFFFF"/>
                </a:highlight>
              </a:rPr>
              <a:t>temporaryFolder.GetFileAsync</a:t>
            </a:r>
            <a:r>
              <a:rPr lang="en-US" altLang="zh-CN" sz="2000" dirty="0">
                <a:solidFill>
                  <a:srgbClr val="000000"/>
                </a:solidFill>
                <a:highlight>
                  <a:srgbClr val="FFFFFF"/>
                </a:highlight>
              </a:rPr>
              <a:t>(</a:t>
            </a:r>
            <a:r>
              <a:rPr lang="en-US" altLang="zh-CN" sz="2000" dirty="0">
                <a:solidFill>
                  <a:srgbClr val="A31515"/>
                </a:solidFill>
                <a:highlight>
                  <a:srgbClr val="FFFFFF"/>
                </a:highlight>
              </a:rPr>
              <a:t>"dataFile.txt"</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2B91AF"/>
                </a:solidFill>
                <a:highlight>
                  <a:srgbClr val="FFFFFF"/>
                </a:highlight>
              </a:rPr>
              <a:t>String</a:t>
            </a:r>
            <a:r>
              <a:rPr lang="en-US" altLang="zh-CN" sz="2000" dirty="0" smtClean="0">
                <a:solidFill>
                  <a:srgbClr val="000000"/>
                </a:solidFill>
                <a:highlight>
                  <a:srgbClr val="FFFFFF"/>
                </a:highlight>
              </a:rPr>
              <a:t> </a:t>
            </a:r>
            <a:r>
              <a:rPr lang="en-US" altLang="zh-CN" sz="2000" dirty="0">
                <a:solidFill>
                  <a:srgbClr val="000000"/>
                </a:solidFill>
                <a:highlight>
                  <a:srgbClr val="FFFFFF"/>
                </a:highlight>
              </a:rPr>
              <a:t>timestamp = </a:t>
            </a:r>
            <a:r>
              <a:rPr lang="en-US" altLang="zh-CN" sz="2000" dirty="0">
                <a:solidFill>
                  <a:srgbClr val="0000FF"/>
                </a:solidFill>
                <a:highlight>
                  <a:srgbClr val="FFFFFF"/>
                </a:highlight>
              </a:rPr>
              <a:t>await</a:t>
            </a:r>
            <a:r>
              <a:rPr lang="en-US" altLang="zh-CN" sz="2000" dirty="0">
                <a:solidFill>
                  <a:srgbClr val="000000"/>
                </a:solidFill>
                <a:highlight>
                  <a:srgbClr val="FFFFFF"/>
                </a:highlight>
              </a:rPr>
              <a:t> </a:t>
            </a:r>
            <a:r>
              <a:rPr lang="en-US" altLang="zh-CN" sz="2000" dirty="0" err="1">
                <a:solidFill>
                  <a:srgbClr val="2B91AF"/>
                </a:solidFill>
                <a:highlight>
                  <a:srgbClr val="FFFFFF"/>
                </a:highlight>
              </a:rPr>
              <a:t>FileIO</a:t>
            </a:r>
            <a:r>
              <a:rPr lang="en-US" altLang="zh-CN" sz="2000" dirty="0" err="1">
                <a:solidFill>
                  <a:srgbClr val="000000"/>
                </a:solidFill>
                <a:highlight>
                  <a:srgbClr val="FFFFFF"/>
                </a:highlight>
              </a:rPr>
              <a:t>.ReadTextAsync</a:t>
            </a:r>
            <a:r>
              <a:rPr lang="en-US" altLang="zh-CN" sz="2000" dirty="0">
                <a:solidFill>
                  <a:srgbClr val="000000"/>
                </a:solidFill>
                <a:highlight>
                  <a:srgbClr val="FFFFFF"/>
                </a:highlight>
              </a:rPr>
              <a:t>(</a:t>
            </a:r>
            <a:r>
              <a:rPr lang="en-US" altLang="zh-CN" sz="2000" dirty="0" err="1">
                <a:solidFill>
                  <a:srgbClr val="000000"/>
                </a:solidFill>
                <a:highlight>
                  <a:srgbClr val="FFFFFF"/>
                </a:highlight>
              </a:rPr>
              <a:t>sampleFile</a:t>
            </a:r>
            <a:r>
              <a:rPr lang="en-US" altLang="zh-CN" sz="2000" dirty="0" smtClean="0">
                <a:solidFill>
                  <a:srgbClr val="000000"/>
                </a:solidFill>
                <a:highlight>
                  <a:srgbClr val="FFFFFF"/>
                </a:highlight>
              </a:rPr>
              <a:t>);</a:t>
            </a:r>
            <a:r>
              <a:rPr lang="zh-CN" altLang="en-US" sz="2000" dirty="0" smtClean="0">
                <a:solidFill>
                  <a:srgbClr val="000000"/>
                </a:solidFill>
                <a:highlight>
                  <a:srgbClr val="FFFFFF"/>
                </a:highlight>
              </a:rPr>
              <a:t>  </a:t>
            </a:r>
            <a:endParaRPr lang="zh-CN" altLang="en-US"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a:solidFill>
                  <a:srgbClr val="000000"/>
                </a:solidFill>
                <a:highlight>
                  <a:srgbClr val="FFFFFF"/>
                </a:highlight>
              </a:rPr>
              <a:t>   </a:t>
            </a:r>
            <a:r>
              <a:rPr lang="en-US" altLang="zh-CN" sz="2000" dirty="0" smtClean="0">
                <a:solidFill>
                  <a:srgbClr val="0000FF"/>
                </a:solidFill>
                <a:highlight>
                  <a:srgbClr val="FFFFFF"/>
                </a:highlight>
              </a:rPr>
              <a:t>catch</a:t>
            </a:r>
            <a:r>
              <a:rPr lang="en-US" altLang="zh-CN" sz="2000" dirty="0" smtClean="0">
                <a:solidFill>
                  <a:srgbClr val="000000"/>
                </a:solidFill>
                <a:highlight>
                  <a:srgbClr val="FFFFFF"/>
                </a:highlight>
              </a:rPr>
              <a:t> </a:t>
            </a:r>
            <a:r>
              <a:rPr lang="en-US" altLang="zh-CN" sz="2000" dirty="0">
                <a:solidFill>
                  <a:srgbClr val="000000"/>
                </a:solidFill>
                <a:highlight>
                  <a:srgbClr val="FFFFFF"/>
                </a:highlight>
              </a:rPr>
              <a:t>(</a:t>
            </a:r>
            <a:r>
              <a:rPr lang="en-US" altLang="zh-CN" sz="2000" dirty="0">
                <a:solidFill>
                  <a:srgbClr val="2B91AF"/>
                </a:solidFill>
                <a:highlight>
                  <a:srgbClr val="FFFFFF"/>
                </a:highlight>
              </a:rPr>
              <a:t>Exception</a:t>
            </a:r>
            <a:r>
              <a:rPr lang="en-US" altLang="zh-CN" sz="2000" dirty="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zh-CN" altLang="en-US" sz="2000" dirty="0">
                <a:solidFill>
                  <a:srgbClr val="000000"/>
                </a:solidFill>
                <a:highlight>
                  <a:srgbClr val="FFFFFF"/>
                </a:highlight>
              </a:rPr>
              <a:t>   </a:t>
            </a:r>
            <a:r>
              <a:rPr lang="en-US" altLang="zh-CN" sz="2000" dirty="0" smtClean="0">
                <a:solidFill>
                  <a:srgbClr val="000000"/>
                </a:solidFill>
                <a:highlight>
                  <a:srgbClr val="FFFFFF"/>
                </a:highlight>
              </a:rPr>
              <a:t>{</a:t>
            </a:r>
            <a:r>
              <a:rPr lang="zh-CN" altLang="en-US" sz="2000" dirty="0" smtClean="0">
                <a:solidFill>
                  <a:srgbClr val="000000"/>
                </a:solidFill>
                <a:highlight>
                  <a:srgbClr val="FFFFFF"/>
                </a:highlight>
              </a:rPr>
              <a:t>               </a:t>
            </a:r>
            <a:endParaRPr lang="zh-CN" altLang="en-US" sz="2000" dirty="0">
              <a:solidFill>
                <a:srgbClr val="000000"/>
              </a:solidFill>
              <a:highlight>
                <a:srgbClr val="FFFFFF"/>
              </a:highlight>
            </a:endParaRPr>
          </a:p>
          <a:p>
            <a:pPr>
              <a:lnSpc>
                <a:spcPct val="120000"/>
              </a:lnSpc>
            </a:pPr>
            <a:r>
              <a:rPr lang="zh-CN" altLang="en-US" sz="2000" dirty="0" smtClean="0">
                <a:solidFill>
                  <a:srgbClr val="000000"/>
                </a:solidFill>
                <a:highlight>
                  <a:srgbClr val="FFFFFF"/>
                </a:highlight>
              </a:rPr>
              <a:t>   </a:t>
            </a:r>
            <a:r>
              <a:rPr lang="en-US" altLang="zh-CN" sz="2000" dirty="0" smtClean="0">
                <a:solidFill>
                  <a:srgbClr val="000000"/>
                </a:solidFill>
                <a:highlight>
                  <a:srgbClr val="FFFFFF"/>
                </a:highlight>
              </a:rPr>
              <a:t>}</a:t>
            </a:r>
            <a:endParaRPr lang="en-US" altLang="zh-CN" sz="2000" dirty="0">
              <a:solidFill>
                <a:srgbClr val="000000"/>
              </a:solidFill>
              <a:highlight>
                <a:srgbClr val="FFFFFF"/>
              </a:highlight>
            </a:endParaRPr>
          </a:p>
          <a:p>
            <a:pPr>
              <a:lnSpc>
                <a:spcPct val="120000"/>
              </a:lnSpc>
            </a:pPr>
            <a:r>
              <a:rPr lang="en-US" altLang="zh-CN" sz="2000" dirty="0" smtClean="0">
                <a:solidFill>
                  <a:srgbClr val="000000"/>
                </a:solidFill>
                <a:highlight>
                  <a:srgbClr val="FFFFFF"/>
                </a:highlight>
              </a:rPr>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删除已完成使用的设</a:t>
            </a:r>
            <a:r>
              <a:rPr lang="zh-CN" altLang="en-US" b="1" dirty="0" smtClean="0"/>
              <a:t>置</a:t>
            </a:r>
            <a:r>
              <a:rPr lang="en-US" altLang="zh-CN" b="1" dirty="0" smtClean="0"/>
              <a:t>--</a:t>
            </a:r>
            <a:r>
              <a:rPr lang="zh-CN" altLang="en-US" b="1" dirty="0" smtClean="0"/>
              <a:t>本地</a:t>
            </a:r>
            <a:endParaRPr lang="zh-CN" altLang="en-US" b="1" dirty="0"/>
          </a:p>
        </p:txBody>
      </p:sp>
      <p:sp>
        <p:nvSpPr>
          <p:cNvPr id="3" name="Text Placeholder 2"/>
          <p:cNvSpPr>
            <a:spLocks noGrp="1"/>
          </p:cNvSpPr>
          <p:nvPr>
            <p:ph type="body" sz="quarter" idx="10"/>
          </p:nvPr>
        </p:nvSpPr>
        <p:spPr>
          <a:xfrm>
            <a:off x="515937" y="2166257"/>
            <a:ext cx="11152188" cy="5181600"/>
          </a:xfrm>
        </p:spPr>
        <p:txBody>
          <a:bodyPr>
            <a:normAutofit/>
          </a:bodyPr>
          <a:lstStyle/>
          <a:p>
            <a:r>
              <a:rPr lang="en-US" altLang="zh-CN" sz="2800" dirty="0">
                <a:solidFill>
                  <a:srgbClr val="008000"/>
                </a:solidFill>
                <a:highlight>
                  <a:srgbClr val="FFFFFF"/>
                </a:highlight>
              </a:rPr>
              <a:t>// </a:t>
            </a:r>
            <a:r>
              <a:rPr lang="zh-CN" altLang="en-US" sz="2800" dirty="0" smtClean="0">
                <a:solidFill>
                  <a:srgbClr val="008000"/>
                </a:solidFill>
                <a:highlight>
                  <a:srgbClr val="FFFFFF"/>
                </a:highlight>
              </a:rPr>
              <a:t>删除简</a:t>
            </a:r>
            <a:r>
              <a:rPr lang="zh-CN" altLang="en-US" sz="2800" dirty="0">
                <a:solidFill>
                  <a:srgbClr val="008000"/>
                </a:solidFill>
                <a:highlight>
                  <a:srgbClr val="FFFFFF"/>
                </a:highlight>
              </a:rPr>
              <a:t>单设</a:t>
            </a:r>
            <a:r>
              <a:rPr lang="zh-CN" altLang="en-US" sz="2800" dirty="0" smtClean="0">
                <a:solidFill>
                  <a:srgbClr val="008000"/>
                </a:solidFill>
                <a:highlight>
                  <a:srgbClr val="FFFFFF"/>
                </a:highlight>
              </a:rPr>
              <a:t>置</a:t>
            </a:r>
            <a:endParaRPr lang="en-US" altLang="zh-CN" sz="2800" dirty="0" smtClean="0">
              <a:solidFill>
                <a:srgbClr val="000000"/>
              </a:solidFill>
              <a:highlight>
                <a:srgbClr val="FFFFFF"/>
              </a:highlight>
            </a:endParaRPr>
          </a:p>
          <a:p>
            <a:r>
              <a:rPr lang="en-US" altLang="zh-CN" sz="2800" dirty="0" err="1" smtClean="0">
                <a:solidFill>
                  <a:srgbClr val="000000"/>
                </a:solidFill>
                <a:highlight>
                  <a:srgbClr val="FFFFFF"/>
                </a:highlight>
              </a:rPr>
              <a:t>localSettings.Values.Remove</a:t>
            </a:r>
            <a:r>
              <a:rPr lang="en-US" altLang="zh-CN" sz="2800" dirty="0">
                <a:solidFill>
                  <a:srgbClr val="000000"/>
                </a:solidFill>
                <a:highlight>
                  <a:srgbClr val="FFFFFF"/>
                </a:highlight>
              </a:rPr>
              <a:t>(</a:t>
            </a:r>
            <a:r>
              <a:rPr lang="en-US" altLang="zh-CN" sz="2800" dirty="0">
                <a:solidFill>
                  <a:srgbClr val="A31515"/>
                </a:solidFill>
                <a:highlight>
                  <a:srgbClr val="FFFFFF"/>
                </a:highlight>
              </a:rPr>
              <a:t>"</a:t>
            </a:r>
            <a:r>
              <a:rPr lang="en-US" altLang="zh-CN" sz="2800" dirty="0" err="1">
                <a:solidFill>
                  <a:srgbClr val="A31515"/>
                </a:solidFill>
                <a:highlight>
                  <a:srgbClr val="FFFFFF"/>
                </a:highlight>
              </a:rPr>
              <a:t>exampleSetting</a:t>
            </a:r>
            <a:r>
              <a:rPr lang="en-US" altLang="zh-CN" sz="2800" dirty="0" smtClean="0">
                <a:solidFill>
                  <a:srgbClr val="A31515"/>
                </a:solidFill>
                <a:highlight>
                  <a:srgbClr val="FFFFFF"/>
                </a:highlight>
              </a:rPr>
              <a:t>"</a:t>
            </a:r>
            <a:r>
              <a:rPr lang="en-US" altLang="zh-CN" sz="2800" dirty="0" smtClean="0">
                <a:solidFill>
                  <a:srgbClr val="000000"/>
                </a:solidFill>
                <a:highlight>
                  <a:srgbClr val="FFFFFF"/>
                </a:highlight>
              </a:rPr>
              <a:t>);</a:t>
            </a:r>
            <a:endParaRPr lang="en-US" altLang="zh-CN" sz="2800" dirty="0" smtClean="0">
              <a:solidFill>
                <a:srgbClr val="000000"/>
              </a:solidFill>
              <a:highlight>
                <a:srgbClr val="FFFFFF"/>
              </a:highlight>
            </a:endParaRPr>
          </a:p>
          <a:p>
            <a:r>
              <a:rPr lang="en-US" altLang="zh-CN" sz="2800" dirty="0">
                <a:solidFill>
                  <a:srgbClr val="008000"/>
                </a:solidFill>
                <a:highlight>
                  <a:srgbClr val="FFFFFF"/>
                </a:highlight>
              </a:rPr>
              <a:t>// </a:t>
            </a:r>
            <a:r>
              <a:rPr lang="zh-CN" altLang="en-US" sz="2800" dirty="0" smtClean="0">
                <a:solidFill>
                  <a:srgbClr val="008000"/>
                </a:solidFill>
                <a:highlight>
                  <a:srgbClr val="FFFFFF"/>
                </a:highlight>
              </a:rPr>
              <a:t>删除组</a:t>
            </a:r>
            <a:r>
              <a:rPr lang="zh-CN" altLang="en-US" sz="2800" dirty="0">
                <a:solidFill>
                  <a:srgbClr val="008000"/>
                </a:solidFill>
                <a:highlight>
                  <a:srgbClr val="FFFFFF"/>
                </a:highlight>
              </a:rPr>
              <a:t>合设</a:t>
            </a:r>
            <a:r>
              <a:rPr lang="zh-CN" altLang="en-US" sz="2800" dirty="0" smtClean="0">
                <a:solidFill>
                  <a:srgbClr val="008000"/>
                </a:solidFill>
                <a:highlight>
                  <a:srgbClr val="FFFFFF"/>
                </a:highlight>
              </a:rPr>
              <a:t>置</a:t>
            </a:r>
            <a:endParaRPr lang="en-US" altLang="zh-CN" sz="2800" dirty="0" smtClean="0">
              <a:solidFill>
                <a:srgbClr val="008000"/>
              </a:solidFill>
              <a:highlight>
                <a:srgbClr val="FFFFFF"/>
              </a:highlight>
            </a:endParaRPr>
          </a:p>
          <a:p>
            <a:r>
              <a:rPr lang="en-US" altLang="zh-CN" sz="2800" dirty="0" err="1">
                <a:solidFill>
                  <a:srgbClr val="000000"/>
                </a:solidFill>
                <a:highlight>
                  <a:srgbClr val="FFFFFF"/>
                </a:highlight>
              </a:rPr>
              <a:t>localSettings.Values.Remove</a:t>
            </a:r>
            <a:r>
              <a:rPr lang="en-US" altLang="zh-CN" sz="2800" dirty="0">
                <a:solidFill>
                  <a:srgbClr val="000000"/>
                </a:solidFill>
                <a:highlight>
                  <a:srgbClr val="FFFFFF"/>
                </a:highlight>
              </a:rPr>
              <a:t>(</a:t>
            </a:r>
            <a:r>
              <a:rPr lang="en-US" altLang="zh-CN" sz="2800" dirty="0">
                <a:solidFill>
                  <a:srgbClr val="A31515"/>
                </a:solidFill>
                <a:highlight>
                  <a:srgbClr val="FFFFFF"/>
                </a:highlight>
              </a:rPr>
              <a:t>"</a:t>
            </a:r>
            <a:r>
              <a:rPr lang="en-US" altLang="zh-CN" sz="2800" dirty="0" err="1">
                <a:solidFill>
                  <a:srgbClr val="A31515"/>
                </a:solidFill>
                <a:highlight>
                  <a:srgbClr val="FFFFFF"/>
                </a:highlight>
              </a:rPr>
              <a:t>exampleCompositeSetting</a:t>
            </a:r>
            <a:r>
              <a:rPr lang="en-US" altLang="zh-CN" sz="2800" dirty="0">
                <a:solidFill>
                  <a:srgbClr val="A31515"/>
                </a:solidFill>
                <a:highlight>
                  <a:srgbClr val="FFFFFF"/>
                </a:highlight>
              </a:rPr>
              <a:t>"</a:t>
            </a:r>
            <a:r>
              <a:rPr lang="en-US" altLang="zh-CN" sz="2800" dirty="0">
                <a:solidFill>
                  <a:srgbClr val="000000"/>
                </a:solidFill>
                <a:highlight>
                  <a:srgbClr val="FFFFFF"/>
                </a:highlight>
              </a:rPr>
              <a:t>);</a:t>
            </a:r>
            <a:endParaRPr lang="en-US" altLang="zh-CN" sz="2800" dirty="0" smtClean="0">
              <a:solidFill>
                <a:srgbClr val="008000"/>
              </a:solidFill>
              <a:highlight>
                <a:srgbClr val="FFFFFF"/>
              </a:highlight>
            </a:endParaRPr>
          </a:p>
          <a:p>
            <a:r>
              <a:rPr lang="en-US" altLang="zh-CN" sz="2800" dirty="0" smtClean="0">
                <a:solidFill>
                  <a:srgbClr val="008000"/>
                </a:solidFill>
                <a:highlight>
                  <a:srgbClr val="FFFFFF"/>
                </a:highlight>
              </a:rPr>
              <a:t>// </a:t>
            </a:r>
            <a:r>
              <a:rPr lang="zh-CN" altLang="en-US" sz="2800" dirty="0" smtClean="0">
                <a:solidFill>
                  <a:srgbClr val="008000"/>
                </a:solidFill>
                <a:highlight>
                  <a:srgbClr val="FFFFFF"/>
                </a:highlight>
              </a:rPr>
              <a:t>删除容器</a:t>
            </a:r>
            <a:endParaRPr lang="en-US" altLang="zh-CN" sz="2800" dirty="0" smtClean="0">
              <a:solidFill>
                <a:srgbClr val="008000"/>
              </a:solidFill>
              <a:highlight>
                <a:srgbClr val="FFFFFF"/>
              </a:highlight>
            </a:endParaRPr>
          </a:p>
          <a:p>
            <a:r>
              <a:rPr lang="en-US" altLang="zh-CN" sz="2800" dirty="0" err="1">
                <a:solidFill>
                  <a:srgbClr val="000000"/>
                </a:solidFill>
                <a:highlight>
                  <a:srgbClr val="FFFFFF"/>
                </a:highlight>
              </a:rPr>
              <a:t>localSettings.DeleteContainer</a:t>
            </a:r>
            <a:r>
              <a:rPr lang="en-US" altLang="zh-CN" sz="2800" dirty="0">
                <a:solidFill>
                  <a:srgbClr val="000000"/>
                </a:solidFill>
                <a:highlight>
                  <a:srgbClr val="FFFFFF"/>
                </a:highlight>
              </a:rPr>
              <a:t>(</a:t>
            </a:r>
            <a:r>
              <a:rPr lang="en-US" altLang="zh-CN" sz="2800" dirty="0">
                <a:solidFill>
                  <a:srgbClr val="A31515"/>
                </a:solidFill>
                <a:highlight>
                  <a:srgbClr val="FFFFFF"/>
                </a:highlight>
              </a:rPr>
              <a:t>"</a:t>
            </a:r>
            <a:r>
              <a:rPr lang="en-US" altLang="zh-CN" sz="2800" dirty="0" err="1">
                <a:solidFill>
                  <a:srgbClr val="A31515"/>
                </a:solidFill>
                <a:highlight>
                  <a:srgbClr val="FFFFFF"/>
                </a:highlight>
              </a:rPr>
              <a:t>exampleContainer</a:t>
            </a:r>
            <a:r>
              <a:rPr lang="en-US" altLang="zh-CN" sz="2800" dirty="0">
                <a:solidFill>
                  <a:srgbClr val="A31515"/>
                </a:solidFill>
                <a:highlight>
                  <a:srgbClr val="FFFFFF"/>
                </a:highlight>
              </a:rPr>
              <a:t>"</a:t>
            </a:r>
            <a:r>
              <a:rPr lang="en-US" altLang="zh-CN" sz="2800" dirty="0">
                <a:solidFill>
                  <a:srgbClr val="000000"/>
                </a:solidFill>
                <a:highlight>
                  <a:srgbClr val="FFFFFF"/>
                </a:highlight>
              </a:rPr>
              <a:t>);</a:t>
            </a:r>
            <a:endParaRPr lang="en-US" altLang="zh-CN" sz="2800" dirty="0">
              <a:solidFill>
                <a:srgbClr val="008000"/>
              </a:solidFill>
              <a:highlight>
                <a:srgbClr val="FFFFFF"/>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b="1" dirty="0"/>
              <a:t>删除已完成使用的设</a:t>
            </a:r>
            <a:r>
              <a:rPr lang="zh-CN" altLang="en-US" b="1" dirty="0" smtClean="0"/>
              <a:t>置</a:t>
            </a:r>
            <a:r>
              <a:rPr lang="en-US" altLang="zh-CN" b="1" dirty="0" smtClean="0"/>
              <a:t>--</a:t>
            </a:r>
            <a:r>
              <a:rPr lang="zh-CN" altLang="en-US" b="1" dirty="0" smtClean="0"/>
              <a:t>漫游</a:t>
            </a:r>
            <a:endParaRPr lang="zh-CN" altLang="en-US" b="1" dirty="0"/>
          </a:p>
        </p:txBody>
      </p:sp>
      <p:sp>
        <p:nvSpPr>
          <p:cNvPr id="3" name="Text Placeholder 2"/>
          <p:cNvSpPr>
            <a:spLocks noGrp="1"/>
          </p:cNvSpPr>
          <p:nvPr>
            <p:ph type="body" sz="quarter" idx="10"/>
          </p:nvPr>
        </p:nvSpPr>
        <p:spPr>
          <a:xfrm>
            <a:off x="515937" y="2383971"/>
            <a:ext cx="11152188" cy="5181600"/>
          </a:xfrm>
        </p:spPr>
        <p:txBody>
          <a:bodyPr>
            <a:normAutofit/>
          </a:bodyPr>
          <a:lstStyle/>
          <a:p>
            <a:r>
              <a:rPr lang="en-US" altLang="zh-CN" sz="2800" dirty="0">
                <a:solidFill>
                  <a:srgbClr val="008000"/>
                </a:solidFill>
                <a:highlight>
                  <a:srgbClr val="FFFFFF"/>
                </a:highlight>
              </a:rPr>
              <a:t>// </a:t>
            </a:r>
            <a:r>
              <a:rPr lang="zh-CN" altLang="en-US" sz="2800" dirty="0" smtClean="0">
                <a:solidFill>
                  <a:srgbClr val="008000"/>
                </a:solidFill>
                <a:highlight>
                  <a:srgbClr val="FFFFFF"/>
                </a:highlight>
              </a:rPr>
              <a:t>删除简</a:t>
            </a:r>
            <a:r>
              <a:rPr lang="zh-CN" altLang="en-US" sz="2800" dirty="0">
                <a:solidFill>
                  <a:srgbClr val="008000"/>
                </a:solidFill>
                <a:highlight>
                  <a:srgbClr val="FFFFFF"/>
                </a:highlight>
              </a:rPr>
              <a:t>单设</a:t>
            </a:r>
            <a:r>
              <a:rPr lang="zh-CN" altLang="en-US" sz="2800" dirty="0" smtClean="0">
                <a:solidFill>
                  <a:srgbClr val="008000"/>
                </a:solidFill>
                <a:highlight>
                  <a:srgbClr val="FFFFFF"/>
                </a:highlight>
              </a:rPr>
              <a:t>置</a:t>
            </a:r>
            <a:endParaRPr lang="en-US" altLang="zh-CN" sz="2800" dirty="0" smtClean="0">
              <a:solidFill>
                <a:srgbClr val="000000"/>
              </a:solidFill>
              <a:highlight>
                <a:srgbClr val="FFFFFF"/>
              </a:highlight>
            </a:endParaRPr>
          </a:p>
          <a:p>
            <a:r>
              <a:rPr lang="en-US" altLang="zh-CN" sz="2800" dirty="0" err="1" smtClean="0">
                <a:solidFill>
                  <a:srgbClr val="000000"/>
                </a:solidFill>
                <a:highlight>
                  <a:srgbClr val="FFFFFF"/>
                </a:highlight>
              </a:rPr>
              <a:t>roamingSettings.Values.Remove</a:t>
            </a:r>
            <a:r>
              <a:rPr lang="en-US" altLang="zh-CN" sz="2800" dirty="0">
                <a:solidFill>
                  <a:srgbClr val="000000"/>
                </a:solidFill>
                <a:highlight>
                  <a:srgbClr val="FFFFFF"/>
                </a:highlight>
              </a:rPr>
              <a:t>(</a:t>
            </a:r>
            <a:r>
              <a:rPr lang="en-US" altLang="zh-CN" sz="2800" dirty="0">
                <a:solidFill>
                  <a:srgbClr val="A31515"/>
                </a:solidFill>
                <a:highlight>
                  <a:srgbClr val="FFFFFF"/>
                </a:highlight>
              </a:rPr>
              <a:t>"</a:t>
            </a:r>
            <a:r>
              <a:rPr lang="en-US" altLang="zh-CN" sz="2800" dirty="0" err="1">
                <a:solidFill>
                  <a:srgbClr val="A31515"/>
                </a:solidFill>
                <a:highlight>
                  <a:srgbClr val="FFFFFF"/>
                </a:highlight>
              </a:rPr>
              <a:t>exampleSetting</a:t>
            </a:r>
            <a:r>
              <a:rPr lang="en-US" altLang="zh-CN" sz="2800" dirty="0" smtClean="0">
                <a:solidFill>
                  <a:srgbClr val="A31515"/>
                </a:solidFill>
                <a:highlight>
                  <a:srgbClr val="FFFFFF"/>
                </a:highlight>
              </a:rPr>
              <a:t>"</a:t>
            </a:r>
            <a:r>
              <a:rPr lang="en-US" altLang="zh-CN" sz="2800" dirty="0" smtClean="0">
                <a:solidFill>
                  <a:srgbClr val="000000"/>
                </a:solidFill>
                <a:highlight>
                  <a:srgbClr val="FFFFFF"/>
                </a:highlight>
              </a:rPr>
              <a:t>);</a:t>
            </a:r>
            <a:endParaRPr lang="en-US" altLang="zh-CN" sz="2800" dirty="0" smtClean="0">
              <a:solidFill>
                <a:srgbClr val="000000"/>
              </a:solidFill>
              <a:highlight>
                <a:srgbClr val="FFFFFF"/>
              </a:highlight>
            </a:endParaRPr>
          </a:p>
          <a:p>
            <a:r>
              <a:rPr lang="en-US" altLang="zh-CN" sz="2800" dirty="0">
                <a:solidFill>
                  <a:srgbClr val="008000"/>
                </a:solidFill>
                <a:highlight>
                  <a:srgbClr val="FFFFFF"/>
                </a:highlight>
              </a:rPr>
              <a:t>// </a:t>
            </a:r>
            <a:r>
              <a:rPr lang="zh-CN" altLang="en-US" sz="2800" dirty="0" smtClean="0">
                <a:solidFill>
                  <a:srgbClr val="008000"/>
                </a:solidFill>
                <a:highlight>
                  <a:srgbClr val="FFFFFF"/>
                </a:highlight>
              </a:rPr>
              <a:t>删除组</a:t>
            </a:r>
            <a:r>
              <a:rPr lang="zh-CN" altLang="en-US" sz="2800" dirty="0">
                <a:solidFill>
                  <a:srgbClr val="008000"/>
                </a:solidFill>
                <a:highlight>
                  <a:srgbClr val="FFFFFF"/>
                </a:highlight>
              </a:rPr>
              <a:t>合设</a:t>
            </a:r>
            <a:r>
              <a:rPr lang="zh-CN" altLang="en-US" sz="2800" dirty="0" smtClean="0">
                <a:solidFill>
                  <a:srgbClr val="008000"/>
                </a:solidFill>
                <a:highlight>
                  <a:srgbClr val="FFFFFF"/>
                </a:highlight>
              </a:rPr>
              <a:t>置</a:t>
            </a:r>
            <a:endParaRPr lang="en-US" altLang="zh-CN" sz="2800" dirty="0" smtClean="0">
              <a:solidFill>
                <a:srgbClr val="008000"/>
              </a:solidFill>
              <a:highlight>
                <a:srgbClr val="FFFFFF"/>
              </a:highlight>
            </a:endParaRPr>
          </a:p>
          <a:p>
            <a:r>
              <a:rPr lang="en-US" altLang="zh-CN" sz="2800" dirty="0" err="1">
                <a:solidFill>
                  <a:srgbClr val="000000"/>
                </a:solidFill>
                <a:highlight>
                  <a:srgbClr val="FFFFFF"/>
                </a:highlight>
              </a:rPr>
              <a:t>roamingSettings.Values.Remove</a:t>
            </a:r>
            <a:r>
              <a:rPr lang="en-US" altLang="zh-CN" sz="2800" dirty="0">
                <a:solidFill>
                  <a:srgbClr val="000000"/>
                </a:solidFill>
                <a:highlight>
                  <a:srgbClr val="FFFFFF"/>
                </a:highlight>
              </a:rPr>
              <a:t>(</a:t>
            </a:r>
            <a:r>
              <a:rPr lang="en-US" altLang="zh-CN" sz="2800" dirty="0">
                <a:solidFill>
                  <a:srgbClr val="A31515"/>
                </a:solidFill>
                <a:highlight>
                  <a:srgbClr val="FFFFFF"/>
                </a:highlight>
              </a:rPr>
              <a:t>"</a:t>
            </a:r>
            <a:r>
              <a:rPr lang="en-US" altLang="zh-CN" sz="2800" dirty="0" err="1">
                <a:solidFill>
                  <a:srgbClr val="A31515"/>
                </a:solidFill>
                <a:highlight>
                  <a:srgbClr val="FFFFFF"/>
                </a:highlight>
              </a:rPr>
              <a:t>exampleCompositeSetting</a:t>
            </a:r>
            <a:r>
              <a:rPr lang="en-US" altLang="zh-CN" sz="2800" dirty="0">
                <a:solidFill>
                  <a:srgbClr val="A31515"/>
                </a:solidFill>
                <a:highlight>
                  <a:srgbClr val="FFFFFF"/>
                </a:highlight>
              </a:rPr>
              <a:t>"</a:t>
            </a:r>
            <a:r>
              <a:rPr lang="en-US" altLang="zh-CN" sz="2800" dirty="0">
                <a:solidFill>
                  <a:srgbClr val="000000"/>
                </a:solidFill>
                <a:highlight>
                  <a:srgbClr val="FFFFFF"/>
                </a:highlight>
              </a:rPr>
              <a:t>);</a:t>
            </a:r>
            <a:endParaRPr lang="en-US" altLang="zh-CN" sz="2800" dirty="0" smtClean="0">
              <a:solidFill>
                <a:srgbClr val="008000"/>
              </a:solidFill>
              <a:highlight>
                <a:srgbClr val="FFFFFF"/>
              </a:highlight>
            </a:endParaRPr>
          </a:p>
          <a:p>
            <a:r>
              <a:rPr lang="en-US" altLang="zh-CN" sz="2800" dirty="0" smtClean="0">
                <a:solidFill>
                  <a:srgbClr val="008000"/>
                </a:solidFill>
                <a:highlight>
                  <a:srgbClr val="FFFFFF"/>
                </a:highlight>
              </a:rPr>
              <a:t>// </a:t>
            </a:r>
            <a:r>
              <a:rPr lang="zh-CN" altLang="en-US" sz="2800" dirty="0" smtClean="0">
                <a:solidFill>
                  <a:srgbClr val="008000"/>
                </a:solidFill>
                <a:highlight>
                  <a:srgbClr val="FFFFFF"/>
                </a:highlight>
              </a:rPr>
              <a:t>删除容器</a:t>
            </a:r>
            <a:endParaRPr lang="en-US" altLang="zh-CN" sz="2800" dirty="0" smtClean="0">
              <a:solidFill>
                <a:srgbClr val="008000"/>
              </a:solidFill>
              <a:highlight>
                <a:srgbClr val="FFFFFF"/>
              </a:highlight>
            </a:endParaRPr>
          </a:p>
          <a:p>
            <a:r>
              <a:rPr lang="en-US" altLang="zh-CN" sz="2800" dirty="0" err="1">
                <a:solidFill>
                  <a:srgbClr val="000000"/>
                </a:solidFill>
                <a:highlight>
                  <a:srgbClr val="FFFFFF"/>
                </a:highlight>
              </a:rPr>
              <a:t>roamingSettings.DeleteContainer</a:t>
            </a:r>
            <a:r>
              <a:rPr lang="en-US" altLang="zh-CN" sz="2800" dirty="0">
                <a:solidFill>
                  <a:srgbClr val="000000"/>
                </a:solidFill>
                <a:highlight>
                  <a:srgbClr val="FFFFFF"/>
                </a:highlight>
              </a:rPr>
              <a:t>(</a:t>
            </a:r>
            <a:r>
              <a:rPr lang="en-US" altLang="zh-CN" sz="2800" dirty="0">
                <a:solidFill>
                  <a:srgbClr val="A31515"/>
                </a:solidFill>
                <a:highlight>
                  <a:srgbClr val="FFFFFF"/>
                </a:highlight>
              </a:rPr>
              <a:t>"</a:t>
            </a:r>
            <a:r>
              <a:rPr lang="en-US" altLang="zh-CN" sz="2800" dirty="0" err="1">
                <a:solidFill>
                  <a:srgbClr val="A31515"/>
                </a:solidFill>
                <a:highlight>
                  <a:srgbClr val="FFFFFF"/>
                </a:highlight>
              </a:rPr>
              <a:t>exampleContainer</a:t>
            </a:r>
            <a:r>
              <a:rPr lang="en-US" altLang="zh-CN" sz="2800" dirty="0">
                <a:solidFill>
                  <a:srgbClr val="A31515"/>
                </a:solidFill>
                <a:highlight>
                  <a:srgbClr val="FFFFFF"/>
                </a:highlight>
              </a:rPr>
              <a:t>"</a:t>
            </a:r>
            <a:r>
              <a:rPr lang="en-US" altLang="zh-CN" sz="2800" dirty="0">
                <a:solidFill>
                  <a:srgbClr val="000000"/>
                </a:solidFill>
                <a:highlight>
                  <a:srgbClr val="FFFFFF"/>
                </a:highlight>
              </a:rPr>
              <a:t>);</a:t>
            </a:r>
            <a:endParaRPr lang="en-US" altLang="zh-CN" sz="2800" dirty="0">
              <a:solidFill>
                <a:srgbClr val="008000"/>
              </a:solidFill>
              <a:highlight>
                <a:srgbClr val="FFFFFF"/>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307155"/>
            <a:ext cx="11149013" cy="2243691"/>
          </a:xfrm>
        </p:spPr>
        <p:txBody>
          <a:bodyPr/>
          <a:lstStyle/>
          <a:p>
            <a:r>
              <a:rPr lang="zh-CN" altLang="en-US" b="1" dirty="0" smtClean="0"/>
              <a:t>桌面应用程序</a:t>
            </a:r>
            <a:r>
              <a:rPr lang="zh-CN" altLang="en-US" b="1" dirty="0"/>
              <a:t>使用注册</a:t>
            </a:r>
            <a:r>
              <a:rPr lang="zh-CN" altLang="en-US" b="1" dirty="0" smtClean="0"/>
              <a:t>表存储设</a:t>
            </a:r>
            <a:r>
              <a:rPr lang="zh-CN" altLang="en-US" b="1" dirty="0"/>
              <a:t>置和</a:t>
            </a:r>
            <a:r>
              <a:rPr lang="en-US" altLang="zh-CN" b="1" dirty="0"/>
              <a:t>Program Files</a:t>
            </a:r>
            <a:r>
              <a:rPr lang="zh-CN" altLang="en-US" b="1" dirty="0"/>
              <a:t>文件夹来存</a:t>
            </a:r>
            <a:r>
              <a:rPr lang="zh-CN" altLang="en-US" b="1" dirty="0" smtClean="0"/>
              <a:t>储应用程序文</a:t>
            </a:r>
            <a:r>
              <a:rPr lang="zh-CN" altLang="en-US" b="1" dirty="0"/>
              <a:t>件</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sz="2800" dirty="0" smtClean="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smtClean="0"/>
          </a:p>
          <a:p>
            <a:endParaRPr lang="en-US" sz="2800" dirty="0"/>
          </a:p>
        </p:txBody>
      </p:sp>
      <p:sp>
        <p:nvSpPr>
          <p:cNvPr id="4" name="Text Placeholder 3"/>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演示</a:t>
            </a:r>
            <a:endParaRPr lang="en-US" dirty="0">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sz="quarter" idx="11"/>
          </p:nvPr>
        </p:nvSpPr>
        <p:spPr/>
        <p:txBody>
          <a:bodyPr/>
          <a:lstStyle/>
          <a:p>
            <a:r>
              <a:rPr lang="zh-CN" altLang="en-US" b="1" dirty="0"/>
              <a:t>应用程序数</a:t>
            </a:r>
            <a:r>
              <a:rPr lang="zh-CN" altLang="en-US" b="1" dirty="0" smtClean="0"/>
              <a:t>据处理</a:t>
            </a:r>
            <a:endParaRPr 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endPar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a:p>
            <a:pPr algn="ctr" defTabSz="913765" eaLnBrk="0" hangingPunct="0"/>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
        <p:nvSpPr>
          <p:cNvPr id="5" name="TextBox 1"/>
          <p:cNvSpPr txBox="1"/>
          <p:nvPr/>
        </p:nvSpPr>
        <p:spPr>
          <a:xfrm flipH="1">
            <a:off x="4373709" y="2544142"/>
            <a:ext cx="3670695" cy="1769715"/>
          </a:xfrm>
          <a:prstGeom prst="rect">
            <a:avLst/>
          </a:prstGeom>
          <a:noFill/>
        </p:spPr>
        <p:txBody>
          <a:bodyPr wrap="square" lIns="0" tIns="0" rIns="0" bIns="0" rtlCol="0">
            <a:spAutoFit/>
          </a:bodyPr>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US" altLang="zh-CN" sz="11500" dirty="0" smtClean="0">
                <a:gradFill>
                  <a:gsLst>
                    <a:gs pos="2917">
                      <a:schemeClr val="tx1"/>
                    </a:gs>
                    <a:gs pos="30000">
                      <a:schemeClr val="tx1"/>
                    </a:gs>
                  </a:gsLst>
                  <a:lin ang="5400000" scaled="0"/>
                </a:gradFill>
              </a:rPr>
              <a:t>Q&amp;A</a:t>
            </a:r>
            <a:endParaRPr lang="zh-CN" altLang="en-US" sz="115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681103"/>
            <a:ext cx="11149013" cy="1495794"/>
          </a:xfrm>
        </p:spPr>
        <p:txBody>
          <a:bodyPr/>
          <a:lstStyle/>
          <a:p>
            <a:r>
              <a:rPr lang="zh-CN" altLang="en-US" b="1" dirty="0" smtClean="0"/>
              <a:t>应用程序使用应用程序数据来存储配置和文件</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681103"/>
            <a:ext cx="11149013" cy="1495794"/>
          </a:xfrm>
        </p:spPr>
        <p:txBody>
          <a:bodyPr/>
          <a:lstStyle/>
          <a:p>
            <a:r>
              <a:rPr lang="zh-CN" altLang="en-US" b="1" dirty="0" smtClean="0"/>
              <a:t>应用程序数据存储是与其他应用程序和其他用户隔离的</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smtClean="0"/>
              <a:t>应用程序数据注意事项</a:t>
            </a:r>
            <a:endParaRPr lang="zh-CN" altLang="en-US" b="1" dirty="0"/>
          </a:p>
        </p:txBody>
      </p:sp>
      <p:sp>
        <p:nvSpPr>
          <p:cNvPr id="3" name="Text Placeholder 2"/>
          <p:cNvSpPr>
            <a:spLocks noGrp="1"/>
          </p:cNvSpPr>
          <p:nvPr>
            <p:ph type="body" sz="quarter" idx="10"/>
          </p:nvPr>
        </p:nvSpPr>
        <p:spPr>
          <a:xfrm>
            <a:off x="519111" y="1447798"/>
            <a:ext cx="11149013" cy="5181601"/>
          </a:xfrm>
        </p:spPr>
        <p:txBody>
          <a:bodyPr/>
          <a:lstStyle/>
          <a:p>
            <a:r>
              <a:rPr lang="zh-CN" altLang="en-US" sz="3200" dirty="0">
                <a:solidFill>
                  <a:schemeClr val="bg1">
                    <a:lumMod val="50000"/>
                    <a:lumOff val="50000"/>
                    <a:alpha val="99000"/>
                  </a:schemeClr>
                </a:solidFill>
              </a:rPr>
              <a:t>应用程序数据的生命周期与应用程序的生命周</a:t>
            </a:r>
            <a:r>
              <a:rPr lang="zh-CN" altLang="en-US" sz="3200" dirty="0" smtClean="0">
                <a:solidFill>
                  <a:schemeClr val="bg1">
                    <a:lumMod val="50000"/>
                    <a:lumOff val="50000"/>
                    <a:alpha val="99000"/>
                  </a:schemeClr>
                </a:solidFill>
              </a:rPr>
              <a:t>期一样</a:t>
            </a:r>
            <a:endParaRPr lang="en-US" altLang="zh-CN" sz="3200" dirty="0" smtClean="0">
              <a:solidFill>
                <a:schemeClr val="bg1">
                  <a:lumMod val="50000"/>
                  <a:lumOff val="50000"/>
                  <a:alpha val="99000"/>
                </a:schemeClr>
              </a:solidFill>
            </a:endParaRPr>
          </a:p>
          <a:p>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若应用程序被删除，所有应用程序的数据也会被删除</a:t>
            </a:r>
            <a:endParaRPr lang="en-US" altLang="zh-CN" sz="3200" dirty="0" smtClean="0">
              <a:solidFill>
                <a:schemeClr val="bg1">
                  <a:lumMod val="50000"/>
                  <a:lumOff val="50000"/>
                  <a:alpha val="99000"/>
                </a:schemeClr>
              </a:solidFill>
            </a:endParaRPr>
          </a:p>
          <a:p>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应用程序数据不应该来存储用户数据或者其他重要信息</a:t>
            </a:r>
            <a:endParaRPr lang="en-US" altLang="zh-CN" sz="3200" dirty="0" smtClean="0">
              <a:solidFill>
                <a:schemeClr val="bg1">
                  <a:lumMod val="50000"/>
                  <a:lumOff val="50000"/>
                  <a:alpha val="99000"/>
                </a:schemeClr>
              </a:solidFill>
            </a:endParaRPr>
          </a:p>
          <a:p>
            <a:endParaRPr lang="en-US" altLang="zh-CN" sz="3200" dirty="0" smtClean="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应用程序数据最理想的是用于存储应用程序的特定用户的喜好，设置</a:t>
            </a:r>
            <a:endParaRPr lang="zh-CN" altLang="en-US" sz="3200" dirty="0">
              <a:solidFill>
                <a:schemeClr val="bg1">
                  <a:lumMod val="50000"/>
                  <a:lumOff val="50000"/>
                  <a:alpha val="99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应用程序数</a:t>
            </a:r>
            <a:r>
              <a:rPr lang="zh-CN" altLang="en-US" b="1" dirty="0" smtClean="0"/>
              <a:t>据存储</a:t>
            </a:r>
            <a:endParaRPr lang="zh-CN" altLang="en-US" b="1" dirty="0"/>
          </a:p>
        </p:txBody>
      </p:sp>
      <p:sp>
        <p:nvSpPr>
          <p:cNvPr id="3" name="Text Placeholder 2"/>
          <p:cNvSpPr>
            <a:spLocks noGrp="1"/>
          </p:cNvSpPr>
          <p:nvPr>
            <p:ph type="body" sz="quarter" idx="10"/>
          </p:nvPr>
        </p:nvSpPr>
        <p:spPr>
          <a:xfrm>
            <a:off x="519111" y="1447798"/>
            <a:ext cx="11149013" cy="5181601"/>
          </a:xfrm>
        </p:spPr>
        <p:txBody>
          <a:bodyPr/>
          <a:lstStyle/>
          <a:p>
            <a:r>
              <a:rPr lang="zh-CN" altLang="en-US" sz="3200" dirty="0" smtClean="0">
                <a:solidFill>
                  <a:schemeClr val="bg1">
                    <a:lumMod val="50000"/>
                    <a:lumOff val="50000"/>
                    <a:alpha val="99000"/>
                  </a:schemeClr>
                </a:solidFill>
                <a:latin typeface="+mn-ea"/>
              </a:rPr>
              <a:t>应用程序安装成功后，系统会自动创建一个文件夹来存储应用程序设置和文件信息</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系统负责管理数据物理存储，开发者不需要关心数据存储在哪里和如何存储，</a:t>
            </a:r>
            <a:r>
              <a:rPr lang="zh-CN" altLang="en-US" sz="3200" dirty="0">
                <a:solidFill>
                  <a:schemeClr val="bg1">
                    <a:lumMod val="50000"/>
                    <a:lumOff val="50000"/>
                    <a:alpha val="99000"/>
                  </a:schemeClr>
                </a:solidFill>
                <a:latin typeface="+mn-ea"/>
              </a:rPr>
              <a:t>只</a:t>
            </a:r>
            <a:r>
              <a:rPr lang="zh-CN" altLang="en-US" sz="3200" dirty="0" smtClean="0">
                <a:solidFill>
                  <a:schemeClr val="bg1">
                    <a:lumMod val="50000"/>
                    <a:lumOff val="50000"/>
                    <a:alpha val="99000"/>
                  </a:schemeClr>
                </a:solidFill>
                <a:latin typeface="+mn-ea"/>
              </a:rPr>
              <a:t>需要关心如何调</a:t>
            </a:r>
            <a:r>
              <a:rPr lang="zh-CN" altLang="en-US" sz="3200" dirty="0">
                <a:solidFill>
                  <a:schemeClr val="bg1">
                    <a:lumMod val="50000"/>
                    <a:lumOff val="50000"/>
                    <a:alpha val="99000"/>
                  </a:schemeClr>
                </a:solidFill>
                <a:latin typeface="+mn-ea"/>
              </a:rPr>
              <a:t>用应用程序数据</a:t>
            </a:r>
            <a:r>
              <a:rPr lang="en-US" altLang="zh-CN" sz="3200" dirty="0" smtClean="0">
                <a:solidFill>
                  <a:schemeClr val="bg1">
                    <a:lumMod val="50000"/>
                    <a:lumOff val="50000"/>
                    <a:alpha val="99000"/>
                  </a:schemeClr>
                </a:solidFill>
                <a:latin typeface="+mn-ea"/>
              </a:rPr>
              <a:t>API</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应用程序数据存储即使在应用程序更新以后也不会丢失</a:t>
            </a:r>
            <a:endParaRPr lang="en-US" altLang="zh-CN" sz="3200" dirty="0" smtClean="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latin typeface="+mn-ea"/>
              </a:rPr>
              <a:t>应用程序数据存</a:t>
            </a:r>
            <a:r>
              <a:rPr lang="zh-CN" altLang="en-US" b="1" dirty="0" smtClean="0">
                <a:latin typeface="+mn-ea"/>
              </a:rPr>
              <a:t>储分类</a:t>
            </a:r>
            <a:endParaRPr lang="zh-CN" altLang="en-US" b="1" dirty="0">
              <a:latin typeface="+mn-ea"/>
            </a:endParaRPr>
          </a:p>
        </p:txBody>
      </p:sp>
      <p:sp>
        <p:nvSpPr>
          <p:cNvPr id="3" name="Text Placeholder 2"/>
          <p:cNvSpPr>
            <a:spLocks noGrp="1"/>
          </p:cNvSpPr>
          <p:nvPr>
            <p:ph type="body" sz="quarter" idx="10"/>
          </p:nvPr>
        </p:nvSpPr>
        <p:spPr>
          <a:xfrm>
            <a:off x="519112" y="1447798"/>
            <a:ext cx="5356394" cy="5181601"/>
          </a:xfrm>
        </p:spPr>
        <p:txBody>
          <a:bodyPr/>
          <a:lstStyle/>
          <a:p>
            <a:r>
              <a:rPr lang="zh-CN" altLang="en-US" dirty="0">
                <a:solidFill>
                  <a:schemeClr val="bg1">
                    <a:lumMod val="50000"/>
                    <a:lumOff val="50000"/>
                    <a:alpha val="99000"/>
                  </a:schemeClr>
                </a:solidFill>
                <a:latin typeface="+mn-ea"/>
              </a:rPr>
              <a:t>按用途分类：</a:t>
            </a:r>
            <a:endParaRPr lang="en-US" altLang="zh-CN" dirty="0">
              <a:solidFill>
                <a:schemeClr val="bg1">
                  <a:lumMod val="50000"/>
                  <a:lumOff val="50000"/>
                  <a:alpha val="99000"/>
                </a:schemeClr>
              </a:solidFill>
              <a:latin typeface="+mn-ea"/>
            </a:endParaRPr>
          </a:p>
          <a:p>
            <a:pPr lvl="1"/>
            <a:r>
              <a:rPr lang="zh-CN" altLang="en-US" b="1" dirty="0">
                <a:solidFill>
                  <a:schemeClr val="bg1">
                    <a:lumMod val="50000"/>
                    <a:lumOff val="50000"/>
                    <a:alpha val="99000"/>
                  </a:schemeClr>
                </a:solidFill>
                <a:latin typeface="+mn-ea"/>
              </a:rPr>
              <a:t>本地应用程序数据：</a:t>
            </a:r>
            <a:r>
              <a:rPr lang="zh-CN" altLang="en-US" dirty="0">
                <a:solidFill>
                  <a:schemeClr val="bg1">
                    <a:lumMod val="50000"/>
                    <a:lumOff val="50000"/>
                    <a:alpha val="99000"/>
                  </a:schemeClr>
                </a:solidFill>
                <a:latin typeface="+mn-ea"/>
              </a:rPr>
              <a:t>只保存当前设备中持久性数据</a:t>
            </a:r>
            <a:endParaRPr lang="en-US" altLang="zh-CN" dirty="0">
              <a:solidFill>
                <a:schemeClr val="bg1">
                  <a:lumMod val="50000"/>
                  <a:lumOff val="50000"/>
                  <a:alpha val="99000"/>
                </a:schemeClr>
              </a:solidFill>
              <a:latin typeface="+mn-ea"/>
            </a:endParaRPr>
          </a:p>
          <a:p>
            <a:pPr lvl="1"/>
            <a:r>
              <a:rPr lang="zh-CN" altLang="en-US" b="1" dirty="0">
                <a:solidFill>
                  <a:schemeClr val="bg1">
                    <a:lumMod val="50000"/>
                    <a:lumOff val="50000"/>
                    <a:alpha val="99000"/>
                  </a:schemeClr>
                </a:solidFill>
                <a:latin typeface="+mn-ea"/>
              </a:rPr>
              <a:t>漫游应用数据：</a:t>
            </a:r>
            <a:r>
              <a:rPr lang="zh-CN" altLang="en-US" dirty="0">
                <a:solidFill>
                  <a:schemeClr val="bg1">
                    <a:lumMod val="50000"/>
                    <a:lumOff val="50000"/>
                    <a:alpha val="99000"/>
                  </a:schemeClr>
                </a:solidFill>
                <a:latin typeface="+mn-ea"/>
              </a:rPr>
              <a:t>在用户不同的安装此应用设备中进行同步数据。系统会帮你自动同步数据到微软云服务器，但会限制大小。若用户</a:t>
            </a:r>
            <a:r>
              <a:rPr lang="en-US" altLang="zh-CN" dirty="0">
                <a:solidFill>
                  <a:schemeClr val="bg1">
                    <a:lumMod val="50000"/>
                    <a:lumOff val="50000"/>
                    <a:alpha val="99000"/>
                  </a:schemeClr>
                </a:solidFill>
                <a:latin typeface="+mn-ea"/>
              </a:rPr>
              <a:t>30</a:t>
            </a:r>
            <a:r>
              <a:rPr lang="zh-CN" altLang="en-US" dirty="0">
                <a:solidFill>
                  <a:schemeClr val="bg1">
                    <a:lumMod val="50000"/>
                    <a:lumOff val="50000"/>
                    <a:alpha val="99000"/>
                  </a:schemeClr>
                </a:solidFill>
                <a:latin typeface="+mn-ea"/>
              </a:rPr>
              <a:t>天内不用这些数据（例如程序卸载），会被云服务器删除</a:t>
            </a:r>
            <a:endParaRPr lang="en-US" altLang="zh-CN" dirty="0">
              <a:solidFill>
                <a:schemeClr val="bg1">
                  <a:lumMod val="50000"/>
                  <a:lumOff val="50000"/>
                  <a:alpha val="99000"/>
                </a:schemeClr>
              </a:solidFill>
              <a:latin typeface="+mn-ea"/>
            </a:endParaRPr>
          </a:p>
          <a:p>
            <a:pPr lvl="1"/>
            <a:r>
              <a:rPr lang="zh-CN" altLang="en-US" b="1" dirty="0">
                <a:solidFill>
                  <a:schemeClr val="bg1">
                    <a:lumMod val="50000"/>
                    <a:lumOff val="50000"/>
                    <a:alpha val="99000"/>
                  </a:schemeClr>
                </a:solidFill>
                <a:latin typeface="+mn-ea"/>
              </a:rPr>
              <a:t>临时应用程序数据：</a:t>
            </a:r>
            <a:r>
              <a:rPr lang="zh-CN" altLang="en-US" dirty="0">
                <a:solidFill>
                  <a:schemeClr val="bg1">
                    <a:lumMod val="50000"/>
                    <a:lumOff val="50000"/>
                    <a:alpha val="99000"/>
                  </a:schemeClr>
                </a:solidFill>
                <a:latin typeface="+mn-ea"/>
              </a:rPr>
              <a:t>随时都可能被系统删除的数据</a:t>
            </a:r>
            <a:endParaRPr lang="en-US" altLang="zh-CN" dirty="0">
              <a:solidFill>
                <a:schemeClr val="bg1">
                  <a:lumMod val="50000"/>
                  <a:lumOff val="50000"/>
                  <a:alpha val="99000"/>
                </a:schemeClr>
              </a:solidFill>
              <a:latin typeface="+mn-ea"/>
            </a:endParaRPr>
          </a:p>
          <a:p>
            <a:endParaRPr lang="zh-CN" altLang="en-US" dirty="0">
              <a:solidFill>
                <a:schemeClr val="bg1">
                  <a:lumMod val="50000"/>
                  <a:lumOff val="50000"/>
                  <a:alpha val="99000"/>
                </a:schemeClr>
              </a:solidFill>
              <a:latin typeface="+mn-ea"/>
            </a:endParaRPr>
          </a:p>
        </p:txBody>
      </p:sp>
      <p:sp>
        <p:nvSpPr>
          <p:cNvPr id="4" name="Text Placeholder 2"/>
          <p:cNvSpPr txBox="1"/>
          <p:nvPr/>
        </p:nvSpPr>
        <p:spPr>
          <a:xfrm>
            <a:off x="6311731" y="1447797"/>
            <a:ext cx="5356394" cy="5181601"/>
          </a:xfrm>
          <a:prstGeom prst="rect">
            <a:avLst/>
          </a:prstGeom>
        </p:spPr>
        <p:txBody>
          <a:bodyPr vert="horz" lIns="0" tIns="0" rIns="0" bIns="0" rtlCol="0">
            <a:noAutofit/>
          </a:bodyPr>
          <a:lstStyle>
            <a:lvl1pPr marL="284480" marR="0" indent="-2844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4000" kern="1200" spc="-70" baseline="0">
                <a:solidFill>
                  <a:schemeClr val="bg1">
                    <a:lumMod val="75000"/>
                    <a:lumOff val="25000"/>
                    <a:alpha val="99000"/>
                  </a:schemeClr>
                </a:solidFill>
                <a:latin typeface="+mn-lt"/>
                <a:ea typeface="+mn-ea"/>
                <a:cs typeface="+mn-cs"/>
              </a:defRPr>
            </a:lvl1pPr>
            <a:lvl2pPr marL="517525" marR="0" indent="-2336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2pPr>
            <a:lvl3pPr marL="7416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3pPr>
            <a:lvl4pPr marL="914400" marR="0" indent="-1733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4pPr>
            <a:lvl5pPr marL="1087755" marR="0" indent="-1733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solidFill>
                  <a:schemeClr val="bg1">
                    <a:lumMod val="50000"/>
                    <a:lumOff val="50000"/>
                    <a:alpha val="99000"/>
                  </a:schemeClr>
                </a:solidFill>
                <a:latin typeface="+mn-ea"/>
              </a:rPr>
              <a:t>按存储方式分类</a:t>
            </a:r>
            <a:r>
              <a:rPr lang="zh-CN" altLang="en-US" dirty="0" smtClean="0">
                <a:solidFill>
                  <a:schemeClr val="bg1">
                    <a:lumMod val="50000"/>
                    <a:lumOff val="50000"/>
                    <a:alpha val="99000"/>
                  </a:schemeClr>
                </a:solidFill>
                <a:latin typeface="+mn-ea"/>
              </a:rPr>
              <a:t>：</a:t>
            </a:r>
            <a:endParaRPr lang="en-US" altLang="zh-CN" dirty="0" smtClean="0">
              <a:solidFill>
                <a:schemeClr val="bg1">
                  <a:lumMod val="50000"/>
                  <a:lumOff val="50000"/>
                  <a:alpha val="99000"/>
                </a:schemeClr>
              </a:solidFill>
              <a:latin typeface="+mn-ea"/>
            </a:endParaRPr>
          </a:p>
          <a:p>
            <a:pPr lvl="1"/>
            <a:r>
              <a:rPr lang="zh-CN" altLang="en-US" b="1" dirty="0" smtClean="0">
                <a:solidFill>
                  <a:schemeClr val="bg1">
                    <a:lumMod val="50000"/>
                    <a:lumOff val="50000"/>
                    <a:alpha val="99000"/>
                  </a:schemeClr>
                </a:solidFill>
                <a:latin typeface="+mn-ea"/>
              </a:rPr>
              <a:t>应用程序设置</a:t>
            </a:r>
            <a:r>
              <a:rPr lang="zh-CN" altLang="en-US" dirty="0" smtClean="0">
                <a:solidFill>
                  <a:schemeClr val="bg1">
                    <a:lumMod val="50000"/>
                    <a:lumOff val="50000"/>
                    <a:alpha val="99000"/>
                  </a:schemeClr>
                </a:solidFill>
                <a:latin typeface="+mn-ea"/>
              </a:rPr>
              <a:t>：</a:t>
            </a:r>
            <a:endParaRPr lang="en-US" altLang="zh-CN" dirty="0" smtClean="0">
              <a:solidFill>
                <a:schemeClr val="bg1">
                  <a:lumMod val="50000"/>
                  <a:lumOff val="50000"/>
                  <a:alpha val="99000"/>
                </a:schemeClr>
              </a:solidFill>
              <a:latin typeface="+mn-ea"/>
            </a:endParaRPr>
          </a:p>
          <a:p>
            <a:pPr lvl="2"/>
            <a:r>
              <a:rPr lang="zh-CN" altLang="en-US" sz="2000" dirty="0">
                <a:solidFill>
                  <a:schemeClr val="bg1">
                    <a:lumMod val="50000"/>
                    <a:lumOff val="50000"/>
                    <a:alpha val="99000"/>
                  </a:schemeClr>
                </a:solidFill>
                <a:latin typeface="+mn-ea"/>
              </a:rPr>
              <a:t>用来保存配置数据，最深</a:t>
            </a:r>
            <a:r>
              <a:rPr lang="en-US" altLang="zh-CN" sz="2000" dirty="0">
                <a:solidFill>
                  <a:schemeClr val="bg1">
                    <a:lumMod val="50000"/>
                    <a:lumOff val="50000"/>
                    <a:alpha val="99000"/>
                  </a:schemeClr>
                </a:solidFill>
                <a:latin typeface="+mn-ea"/>
              </a:rPr>
              <a:t>32</a:t>
            </a:r>
            <a:r>
              <a:rPr lang="zh-CN" altLang="en-US" sz="2000" dirty="0">
                <a:solidFill>
                  <a:schemeClr val="bg1">
                    <a:lumMod val="50000"/>
                    <a:lumOff val="50000"/>
                    <a:alpha val="99000"/>
                  </a:schemeClr>
                </a:solidFill>
                <a:latin typeface="+mn-ea"/>
              </a:rPr>
              <a:t>层，不限数量，可以保存在本</a:t>
            </a:r>
            <a:r>
              <a:rPr lang="zh-CN" altLang="en-US" sz="2000" dirty="0" smtClean="0">
                <a:solidFill>
                  <a:schemeClr val="bg1">
                    <a:lumMod val="50000"/>
                    <a:lumOff val="50000"/>
                    <a:alpha val="99000"/>
                  </a:schemeClr>
                </a:solidFill>
                <a:latin typeface="+mn-ea"/>
              </a:rPr>
              <a:t>地应用程序数据，也可以在漫游应用数据</a:t>
            </a:r>
            <a:endParaRPr lang="en-US" altLang="zh-CN" sz="2000" dirty="0" smtClean="0">
              <a:solidFill>
                <a:schemeClr val="bg1">
                  <a:lumMod val="50000"/>
                  <a:lumOff val="50000"/>
                  <a:alpha val="99000"/>
                </a:schemeClr>
              </a:solidFill>
              <a:latin typeface="+mn-ea"/>
            </a:endParaRPr>
          </a:p>
          <a:p>
            <a:pPr lvl="2"/>
            <a:r>
              <a:rPr lang="zh-CN" altLang="en-US" sz="2000" dirty="0">
                <a:solidFill>
                  <a:schemeClr val="bg1">
                    <a:lumMod val="50000"/>
                    <a:lumOff val="50000"/>
                    <a:alpha val="99000"/>
                  </a:schemeClr>
                </a:solidFill>
                <a:latin typeface="+mn-ea"/>
              </a:rPr>
              <a:t>应用程序设置支持除二进制外的所有</a:t>
            </a:r>
            <a:r>
              <a:rPr lang="en-US" altLang="zh-CN" sz="2000" dirty="0" err="1">
                <a:solidFill>
                  <a:schemeClr val="bg1">
                    <a:lumMod val="50000"/>
                    <a:lumOff val="50000"/>
                    <a:alpha val="99000"/>
                  </a:schemeClr>
                </a:solidFill>
                <a:latin typeface="+mn-ea"/>
              </a:rPr>
              <a:t>WinRT</a:t>
            </a:r>
            <a:r>
              <a:rPr lang="zh-CN" altLang="en-US" sz="2000" dirty="0">
                <a:solidFill>
                  <a:schemeClr val="bg1">
                    <a:lumMod val="50000"/>
                    <a:lumOff val="50000"/>
                    <a:alpha val="99000"/>
                  </a:schemeClr>
                </a:solidFill>
                <a:latin typeface="+mn-ea"/>
              </a:rPr>
              <a:t>数据格式，如果存储二进制数</a:t>
            </a:r>
            <a:r>
              <a:rPr lang="zh-CN" altLang="en-US" sz="2000" dirty="0" smtClean="0">
                <a:solidFill>
                  <a:schemeClr val="bg1">
                    <a:lumMod val="50000"/>
                    <a:lumOff val="50000"/>
                    <a:alpha val="99000"/>
                  </a:schemeClr>
                </a:solidFill>
                <a:latin typeface="+mn-ea"/>
              </a:rPr>
              <a:t>据需要使用用</a:t>
            </a:r>
            <a:r>
              <a:rPr lang="zh-CN" altLang="en-US" sz="2000" dirty="0">
                <a:solidFill>
                  <a:schemeClr val="bg1">
                    <a:lumMod val="50000"/>
                    <a:lumOff val="50000"/>
                    <a:alpha val="99000"/>
                  </a:schemeClr>
                </a:solidFill>
                <a:latin typeface="+mn-ea"/>
              </a:rPr>
              <a:t>应用程序文</a:t>
            </a:r>
            <a:r>
              <a:rPr lang="zh-CN" altLang="en-US" sz="2000" dirty="0" smtClean="0">
                <a:solidFill>
                  <a:schemeClr val="bg1">
                    <a:lumMod val="50000"/>
                    <a:lumOff val="50000"/>
                    <a:alpha val="99000"/>
                  </a:schemeClr>
                </a:solidFill>
                <a:latin typeface="+mn-ea"/>
              </a:rPr>
              <a:t>件</a:t>
            </a:r>
            <a:endParaRPr lang="en-US" altLang="zh-CN" sz="2000" dirty="0" smtClean="0">
              <a:solidFill>
                <a:schemeClr val="bg1">
                  <a:lumMod val="50000"/>
                  <a:lumOff val="50000"/>
                  <a:alpha val="99000"/>
                </a:schemeClr>
              </a:solidFill>
              <a:latin typeface="+mn-ea"/>
            </a:endParaRPr>
          </a:p>
          <a:p>
            <a:pPr lvl="2"/>
            <a:r>
              <a:rPr lang="zh-CN" altLang="en-US" sz="2000" dirty="0">
                <a:solidFill>
                  <a:schemeClr val="bg1">
                    <a:lumMod val="50000"/>
                    <a:lumOff val="50000"/>
                    <a:alpha val="99000"/>
                  </a:schemeClr>
                </a:solidFill>
                <a:latin typeface="+mn-ea"/>
              </a:rPr>
              <a:t>系统只验证数据格式和长度，不验证数据是否正确</a:t>
            </a:r>
            <a:endParaRPr lang="en-US" altLang="zh-CN" sz="2000" dirty="0" smtClean="0">
              <a:solidFill>
                <a:schemeClr val="bg1">
                  <a:lumMod val="50000"/>
                  <a:lumOff val="50000"/>
                  <a:alpha val="99000"/>
                </a:schemeClr>
              </a:solidFill>
              <a:latin typeface="+mn-ea"/>
            </a:endParaRPr>
          </a:p>
          <a:p>
            <a:pPr lvl="1"/>
            <a:r>
              <a:rPr lang="zh-CN" altLang="en-US" b="1" dirty="0" smtClean="0">
                <a:solidFill>
                  <a:schemeClr val="bg1">
                    <a:lumMod val="50000"/>
                    <a:lumOff val="50000"/>
                    <a:alpha val="99000"/>
                  </a:schemeClr>
                </a:solidFill>
                <a:latin typeface="+mn-ea"/>
              </a:rPr>
              <a:t>应用程序文件</a:t>
            </a:r>
            <a:r>
              <a:rPr lang="zh-CN" altLang="en-US" dirty="0" smtClean="0">
                <a:solidFill>
                  <a:schemeClr val="bg1">
                    <a:lumMod val="50000"/>
                    <a:lumOff val="50000"/>
                    <a:alpha val="99000"/>
                  </a:schemeClr>
                </a:solidFill>
                <a:latin typeface="+mn-ea"/>
              </a:rPr>
              <a:t>：</a:t>
            </a:r>
            <a:endParaRPr lang="en-US" altLang="zh-CN" dirty="0" smtClean="0">
              <a:solidFill>
                <a:schemeClr val="bg1">
                  <a:lumMod val="50000"/>
                  <a:lumOff val="50000"/>
                  <a:alpha val="99000"/>
                </a:schemeClr>
              </a:solidFill>
              <a:latin typeface="+mn-ea"/>
            </a:endParaRPr>
          </a:p>
          <a:p>
            <a:pPr lvl="2"/>
            <a:r>
              <a:rPr lang="zh-CN" altLang="en-US" sz="2000" dirty="0">
                <a:solidFill>
                  <a:schemeClr val="bg1">
                    <a:lumMod val="50000"/>
                    <a:lumOff val="50000"/>
                    <a:alpha val="99000"/>
                  </a:schemeClr>
                </a:solidFill>
                <a:latin typeface="+mn-ea"/>
              </a:rPr>
              <a:t>根目录下有三个系统自定义的文件夹：本地，漫游，临</a:t>
            </a:r>
            <a:r>
              <a:rPr lang="zh-CN" altLang="en-US" sz="2000" dirty="0" smtClean="0">
                <a:solidFill>
                  <a:schemeClr val="bg1">
                    <a:lumMod val="50000"/>
                    <a:lumOff val="50000"/>
                    <a:alpha val="99000"/>
                  </a:schemeClr>
                </a:solidFill>
                <a:latin typeface="+mn-ea"/>
              </a:rPr>
              <a:t>时</a:t>
            </a:r>
            <a:endParaRPr lang="en-US" altLang="zh-CN" sz="2000" dirty="0" smtClean="0">
              <a:solidFill>
                <a:schemeClr val="bg1">
                  <a:lumMod val="50000"/>
                  <a:lumOff val="50000"/>
                  <a:alpha val="99000"/>
                </a:schemeClr>
              </a:solidFill>
              <a:latin typeface="+mn-ea"/>
            </a:endParaRPr>
          </a:p>
          <a:p>
            <a:pPr lvl="2"/>
            <a:r>
              <a:rPr lang="zh-CN" altLang="en-US" sz="2000" dirty="0">
                <a:solidFill>
                  <a:schemeClr val="bg1">
                    <a:lumMod val="50000"/>
                    <a:lumOff val="50000"/>
                    <a:alpha val="99000"/>
                  </a:schemeClr>
                </a:solidFill>
                <a:latin typeface="+mn-ea"/>
              </a:rPr>
              <a:t>可以自己建文件夹，但是最多不超过</a:t>
            </a:r>
            <a:r>
              <a:rPr lang="en-US" altLang="zh-CN" sz="2000" dirty="0">
                <a:solidFill>
                  <a:schemeClr val="bg1">
                    <a:lumMod val="50000"/>
                    <a:lumOff val="50000"/>
                    <a:alpha val="99000"/>
                  </a:schemeClr>
                </a:solidFill>
                <a:latin typeface="+mn-ea"/>
              </a:rPr>
              <a:t>32</a:t>
            </a:r>
            <a:r>
              <a:rPr lang="zh-CN" altLang="en-US" sz="2000" dirty="0">
                <a:solidFill>
                  <a:schemeClr val="bg1">
                    <a:lumMod val="50000"/>
                    <a:lumOff val="50000"/>
                    <a:alpha val="99000"/>
                  </a:schemeClr>
                </a:solidFill>
                <a:latin typeface="+mn-ea"/>
              </a:rPr>
              <a:t>层，同样不限数量</a:t>
            </a:r>
            <a:endParaRPr lang="zh-CN" altLang="en-US" sz="20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本地应用程序数据</a:t>
            </a:r>
            <a:endParaRPr lang="zh-CN" altLang="en-US" b="1" dirty="0"/>
          </a:p>
        </p:txBody>
      </p:sp>
      <p:sp>
        <p:nvSpPr>
          <p:cNvPr id="3" name="Text Placeholder 2"/>
          <p:cNvSpPr>
            <a:spLocks noGrp="1"/>
          </p:cNvSpPr>
          <p:nvPr>
            <p:ph type="body" sz="quarter" idx="10"/>
          </p:nvPr>
        </p:nvSpPr>
        <p:spPr>
          <a:xfrm>
            <a:off x="519111" y="1730826"/>
            <a:ext cx="11149013" cy="5181601"/>
          </a:xfrm>
        </p:spPr>
        <p:txBody>
          <a:bodyPr/>
          <a:lstStyle/>
          <a:p>
            <a:r>
              <a:rPr lang="zh-CN" altLang="en-US" sz="3200" dirty="0" smtClean="0">
                <a:solidFill>
                  <a:schemeClr val="bg1">
                    <a:lumMod val="50000"/>
                    <a:lumOff val="50000"/>
                    <a:alpha val="99000"/>
                  </a:schemeClr>
                </a:solidFill>
                <a:latin typeface="+mn-ea"/>
              </a:rPr>
              <a:t>用于保存应用程序会话之间所需要的任何信息</a:t>
            </a:r>
            <a:endParaRPr lang="en-US" altLang="zh-CN" sz="3200" dirty="0" smtClean="0">
              <a:solidFill>
                <a:schemeClr val="bg1">
                  <a:lumMod val="50000"/>
                  <a:lumOff val="50000"/>
                  <a:alpha val="99000"/>
                </a:schemeClr>
              </a:solidFill>
              <a:latin typeface="+mn-ea"/>
            </a:endParaRPr>
          </a:p>
          <a:p>
            <a:endParaRPr lang="en-US" altLang="zh-CN" sz="3200" dirty="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不适用于其他设备</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存储不限制容量大小</a:t>
            </a:r>
            <a:endParaRPr lang="en-US" altLang="zh-CN" sz="3200" dirty="0" smtClean="0">
              <a:solidFill>
                <a:schemeClr val="bg1">
                  <a:lumMod val="50000"/>
                  <a:lumOff val="50000"/>
                  <a:alpha val="99000"/>
                </a:schemeClr>
              </a:solidFill>
              <a:latin typeface="+mn-ea"/>
            </a:endParaRPr>
          </a:p>
          <a:p>
            <a:endParaRPr lang="en-US" altLang="zh-CN" sz="3200" dirty="0" smtClean="0">
              <a:solidFill>
                <a:schemeClr val="bg1">
                  <a:lumMod val="50000"/>
                  <a:lumOff val="50000"/>
                  <a:alpha val="99000"/>
                </a:schemeClr>
              </a:solidFill>
              <a:latin typeface="+mn-ea"/>
            </a:endParaRPr>
          </a:p>
          <a:p>
            <a:r>
              <a:rPr lang="zh-CN" altLang="en-US" sz="3200" dirty="0" smtClean="0">
                <a:solidFill>
                  <a:schemeClr val="bg1">
                    <a:lumMod val="50000"/>
                    <a:lumOff val="50000"/>
                    <a:alpha val="99000"/>
                  </a:schemeClr>
                </a:solidFill>
                <a:latin typeface="+mn-ea"/>
              </a:rPr>
              <a:t>不推荐存储大数据</a:t>
            </a:r>
            <a:endParaRPr lang="en-US" altLang="zh-CN" sz="3200" dirty="0" smtClean="0">
              <a:solidFill>
                <a:schemeClr val="bg1">
                  <a:lumMod val="50000"/>
                  <a:lumOff val="50000"/>
                  <a:alpha val="99000"/>
                </a:schemeClr>
              </a:solidFill>
              <a:latin typeface="+mn-ea"/>
            </a:endParaRPr>
          </a:p>
          <a:p>
            <a:endParaRPr lang="zh-CN" altLang="en-US" sz="3200" dirty="0">
              <a:solidFill>
                <a:schemeClr val="bg1">
                  <a:lumMod val="50000"/>
                  <a:lumOff val="50000"/>
                  <a:alpha val="99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自定义 1">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45720" tIns="45720" rIns="45720" bIns="45720" numCol="1" spcCol="0" rtlCol="0" fromWordArt="0" anchor="ctr" anchorCtr="0" forceAA="0" compatLnSpc="1">
        <a:noAutofit/>
      </a:bodyPr>
      <a:lstStyle>
        <a:defPPr algn="ctr" defTabSz="913765" fontAlgn="base">
          <a:spcBef>
            <a:spcPct val="0"/>
          </a:spcBef>
          <a:spcAft>
            <a:spcPct val="0"/>
          </a:spcAft>
          <a:defRPr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Metro_TT_Blue_16x9_02-12</Template>
  <TotalTime>0</TotalTime>
  <Words>7612</Words>
  <Application>WPS 演示</Application>
  <PresentationFormat>自定义</PresentationFormat>
  <Paragraphs>311</Paragraphs>
  <Slides>32</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Segoe UI</vt:lpstr>
      <vt:lpstr>Consolas</vt:lpstr>
      <vt:lpstr>Segoe Light</vt:lpstr>
      <vt:lpstr>Segoe UI Light</vt:lpstr>
      <vt:lpstr>微软雅黑</vt:lpstr>
      <vt:lpstr>Calibri</vt:lpstr>
      <vt:lpstr>Segoe Print</vt:lpstr>
      <vt:lpstr>Metro_TT_Blue_16x9_02-12</vt:lpstr>
      <vt:lpstr>应用数据处理</vt:lpstr>
      <vt:lpstr>指的是某一应用程序的数据，并且是可变的</vt:lpstr>
      <vt:lpstr>桌面应用程序使用注册表存储设置和Program Files文件夹来存储应用程序文件</vt:lpstr>
      <vt:lpstr>应用程序使用应用程序数据来存储配置和文件</vt:lpstr>
      <vt:lpstr>应用程序数据存储是与其他应用程序和其他用户隔离的</vt:lpstr>
      <vt:lpstr>应用程序数据注意事项</vt:lpstr>
      <vt:lpstr>应用程序数据存储</vt:lpstr>
      <vt:lpstr>应用程序数据存储分类</vt:lpstr>
      <vt:lpstr>本地应用程序数据</vt:lpstr>
      <vt:lpstr>漫游应用数据</vt:lpstr>
      <vt:lpstr>漫游数据发生更改时收到通知</vt:lpstr>
      <vt:lpstr>注意</vt:lpstr>
      <vt:lpstr>漫游应用数据最佳实践</vt:lpstr>
      <vt:lpstr>临时应用程序数据</vt:lpstr>
      <vt:lpstr>获取应用的设置和文件容器--本地</vt:lpstr>
      <vt:lpstr>获取应用的设置和文件容器--漫游</vt:lpstr>
      <vt:lpstr>获取应用的设置和文件容器--临时</vt:lpstr>
      <vt:lpstr>将数据写入设置--本地</vt:lpstr>
      <vt:lpstr>将数据写入设置--漫游</vt:lpstr>
      <vt:lpstr>从设置中读取数据--本地</vt:lpstr>
      <vt:lpstr>从设置中读取数据--漫游</vt:lpstr>
      <vt:lpstr>将数据写入文件--本地</vt:lpstr>
      <vt:lpstr>将数据写入文件--漫游</vt:lpstr>
      <vt:lpstr>将数据写入文件--临时</vt:lpstr>
      <vt:lpstr>从文件中读取数据--本地</vt:lpstr>
      <vt:lpstr>从文件中读取数据--漫游</vt:lpstr>
      <vt:lpstr>从文件中读取数据--临时</vt:lpstr>
      <vt:lpstr>删除已完成使用的设置--本地</vt:lpstr>
      <vt:lpstr>删除已完成使用的设置--漫游</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14.0000</AppVersion>
  <Manager>&lt;Content Manager Name Here&gt;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creator>zhangmeng_2k@hotmail.com</dc:creator>
  <cp:keywords>&lt;Any Related Keywords&gt;</cp:keywords>
  <dc:description>Template: 
Formatting: 
Event Date: 
Event Location: 
Audience Type:</dc:description>
  <dc:subject>&lt;Event Name&gt;</dc:subject>
  <cp:lastModifiedBy>Think</cp:lastModifiedBy>
  <cp:revision>454</cp:revision>
  <dcterms:created xsi:type="dcterms:W3CDTF">2012-02-15T23:39:00Z</dcterms:created>
  <dcterms:modified xsi:type="dcterms:W3CDTF">2017-03-15T06:37:33Z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KSOProductBuildVer">
    <vt:lpwstr>2052-10.1.0.6260</vt:lpwstr>
  </property>
</Properties>
</file>