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32"/>
  </p:notesMasterIdLst>
  <p:handoutMasterIdLst>
    <p:handoutMasterId r:id="rId33"/>
  </p:handoutMasterIdLst>
  <p:sldIdLst>
    <p:sldId id="256" r:id="rId5"/>
    <p:sldId id="300" r:id="rId6"/>
    <p:sldId id="304" r:id="rId7"/>
    <p:sldId id="322" r:id="rId8"/>
    <p:sldId id="303" r:id="rId9"/>
    <p:sldId id="305" r:id="rId10"/>
    <p:sldId id="306" r:id="rId11"/>
    <p:sldId id="307" r:id="rId12"/>
    <p:sldId id="308" r:id="rId13"/>
    <p:sldId id="309" r:id="rId14"/>
    <p:sldId id="310" r:id="rId15"/>
    <p:sldId id="311" r:id="rId16"/>
    <p:sldId id="313" r:id="rId17"/>
    <p:sldId id="314" r:id="rId18"/>
    <p:sldId id="321" r:id="rId19"/>
    <p:sldId id="316" r:id="rId20"/>
    <p:sldId id="317" r:id="rId21"/>
    <p:sldId id="318" r:id="rId22"/>
    <p:sldId id="319" r:id="rId23"/>
    <p:sldId id="323" r:id="rId24"/>
    <p:sldId id="324" r:id="rId25"/>
    <p:sldId id="302" r:id="rId26"/>
    <p:sldId id="326" r:id="rId27"/>
    <p:sldId id="327" r:id="rId28"/>
    <p:sldId id="329" r:id="rId29"/>
    <p:sldId id="328" r:id="rId30"/>
    <p:sldId id="298"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124"/>
    <a:srgbClr val="2F5994"/>
    <a:srgbClr val="0B5A99"/>
    <a:srgbClr val="216398"/>
    <a:srgbClr val="0078D7"/>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8" autoAdjust="0"/>
    <p:restoredTop sz="95394" autoAdjust="0"/>
  </p:normalViewPr>
  <p:slideViewPr>
    <p:cSldViewPr snapToGrid="0">
      <p:cViewPr varScale="1">
        <p:scale>
          <a:sx n="82" d="100"/>
          <a:sy n="82" d="100"/>
        </p:scale>
        <p:origin x="48" y="192"/>
      </p:cViewPr>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3/16/2017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3/16/2017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867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3922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167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must subscribe to the </a:t>
            </a:r>
            <a:r>
              <a:rPr lang="en-GB" dirty="0" err="1" smtClean="0"/>
              <a:t>DataRequested</a:t>
            </a:r>
            <a:r>
              <a:rPr lang="en-GB" dirty="0" smtClean="0"/>
              <a:t> event so that the shell Share UI component can call you back to find out what your </a:t>
            </a:r>
            <a:r>
              <a:rPr lang="en-GB" dirty="0" err="1" smtClean="0"/>
              <a:t>DataPackage</a:t>
            </a:r>
            <a:r>
              <a:rPr lang="en-GB" dirty="0" smtClean="0"/>
              <a:t> contains. </a:t>
            </a:r>
          </a:p>
          <a:p>
            <a:r>
              <a:rPr lang="en-GB" dirty="0" smtClean="0"/>
              <a:t>Then call </a:t>
            </a:r>
            <a:r>
              <a:rPr lang="en-GB" dirty="0" err="1" smtClean="0"/>
              <a:t>DataTransferManager.ShowShareUI</a:t>
            </a:r>
            <a:r>
              <a:rPr lang="en-GB" dirty="0" smtClean="0"/>
              <a:t>() when the user requests</a:t>
            </a:r>
            <a:r>
              <a:rPr lang="en-GB" baseline="0" dirty="0" smtClean="0"/>
              <a:t> sharing</a:t>
            </a:r>
            <a:r>
              <a:rPr lang="en-GB" dirty="0" smtClean="0"/>
              <a:t>.</a:t>
            </a:r>
          </a:p>
          <a:p>
            <a:r>
              <a:rPr lang="en-GB" dirty="0" smtClean="0"/>
              <a:t>Note</a:t>
            </a:r>
            <a:r>
              <a:rPr lang="en-GB" baseline="0" dirty="0" smtClean="0"/>
              <a:t> that the </a:t>
            </a:r>
            <a:r>
              <a:rPr lang="en-GB" baseline="0" dirty="0" err="1" smtClean="0"/>
              <a:t>DataRequested</a:t>
            </a:r>
            <a:r>
              <a:rPr lang="en-GB" baseline="0" dirty="0" smtClean="0"/>
              <a:t> event fires before the Share picker UI displays. This is because the shell needs to know what your </a:t>
            </a:r>
            <a:r>
              <a:rPr lang="en-GB" baseline="0" dirty="0" err="1" smtClean="0"/>
              <a:t>DataPackage</a:t>
            </a:r>
            <a:r>
              <a:rPr lang="en-GB" baseline="0" dirty="0" smtClean="0"/>
              <a:t> contains (in other words what kinds of content your app has to share) so that it can display an appropriate list of Share targets.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3/16/2017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914826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in the event handler, your source app builds a </a:t>
            </a:r>
            <a:r>
              <a:rPr lang="en-GB" dirty="0" err="1" smtClean="0"/>
              <a:t>DataPackage</a:t>
            </a:r>
            <a:r>
              <a:rPr lang="en-GB" dirty="0" smtClean="0"/>
              <a:t> object. There are many </a:t>
            </a:r>
            <a:r>
              <a:rPr lang="en-GB" dirty="0" err="1" smtClean="0"/>
              <a:t>DataPackage.SetXXX</a:t>
            </a:r>
            <a:r>
              <a:rPr lang="en-GB" dirty="0" smtClean="0"/>
              <a:t>() methods, for setting content in differing formats. You should try to support as many formats as possible, e.g. Text and HTML. That way the potential number of share targets increases,</a:t>
            </a:r>
            <a:r>
              <a:rPr lang="en-GB" baseline="0" dirty="0" smtClean="0"/>
              <a:t> and the share target will be able to use the richest possible data formats when reading the content and sharing it.</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3/16/2017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87670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previous slide showed how to define simple text in the </a:t>
            </a:r>
            <a:r>
              <a:rPr lang="en-GB" dirty="0" err="1" smtClean="0"/>
              <a:t>DataPackage</a:t>
            </a:r>
            <a:r>
              <a:rPr lang="en-GB" dirty="0" smtClean="0"/>
              <a:t>. This slide shows how to include a file in the data package.</a:t>
            </a:r>
          </a:p>
          <a:p>
            <a:r>
              <a:rPr lang="en-GB" dirty="0" smtClean="0"/>
              <a:t>Notice</a:t>
            </a:r>
            <a:r>
              <a:rPr lang="en-GB" baseline="0" dirty="0" smtClean="0"/>
              <a:t> that you should call </a:t>
            </a:r>
            <a:r>
              <a:rPr lang="en-GB" baseline="0" dirty="0" err="1" smtClean="0"/>
              <a:t>GetDeferral</a:t>
            </a:r>
            <a:r>
              <a:rPr lang="en-GB" baseline="0" dirty="0" smtClean="0"/>
              <a:t>() if you must call any </a:t>
            </a:r>
            <a:r>
              <a:rPr lang="en-GB" baseline="0" dirty="0" err="1" smtClean="0"/>
              <a:t>asu</a:t>
            </a:r>
            <a:r>
              <a:rPr lang="en-GB" baseline="0" dirty="0" smtClean="0"/>
              <a:t>=</a:t>
            </a:r>
            <a:r>
              <a:rPr lang="en-GB" baseline="0" dirty="0" err="1" smtClean="0"/>
              <a:t>ync</a:t>
            </a:r>
            <a:r>
              <a:rPr lang="en-GB" baseline="0" dirty="0" smtClean="0"/>
              <a:t> methods while constructing the data package, and then call </a:t>
            </a:r>
            <a:r>
              <a:rPr lang="en-GB" baseline="0" dirty="0" err="1" smtClean="0"/>
              <a:t>deferral.Complete</a:t>
            </a:r>
            <a:r>
              <a:rPr lang="en-GB" baseline="0" dirty="0" smtClean="0"/>
              <a:t>() when you are done.</a:t>
            </a:r>
            <a:endParaRPr lang="en-GB" dirty="0" smtClean="0"/>
          </a:p>
          <a:p>
            <a:r>
              <a:rPr lang="en-GB" dirty="0" smtClean="0"/>
              <a:t>General rule of thumb – write code to take the referral regardless</a:t>
            </a:r>
            <a:r>
              <a:rPr lang="en-GB" baseline="0" dirty="0" smtClean="0"/>
              <a:t> of whether you currently have any </a:t>
            </a:r>
            <a:r>
              <a:rPr lang="en-GB" baseline="0" dirty="0" err="1" smtClean="0"/>
              <a:t>async</a:t>
            </a:r>
            <a:r>
              <a:rPr lang="en-GB" baseline="0" dirty="0" smtClean="0"/>
              <a:t> code – just to future-proof it in case you add </a:t>
            </a:r>
            <a:r>
              <a:rPr lang="en-GB" baseline="0" dirty="0" err="1" smtClean="0"/>
              <a:t>async</a:t>
            </a:r>
            <a:r>
              <a:rPr lang="en-GB" baseline="0" dirty="0" smtClean="0"/>
              <a:t> code in a future update</a:t>
            </a:r>
            <a:r>
              <a:rPr lang="en-GB" dirty="0" smtClean="0"/>
              <a:t>. And make sure you call </a:t>
            </a:r>
            <a:r>
              <a:rPr lang="en-GB" dirty="0" err="1" smtClean="0"/>
              <a:t>deferral.Complete</a:t>
            </a:r>
            <a:r>
              <a:rPr lang="en-GB" dirty="0" smtClean="0"/>
              <a:t>(). You could perhaps add try-finally to enforce this?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3/16/2017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083485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2356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9550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710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32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10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5E471-B041-4A82-BDD0-4857ECB4FDD4}" type="slidenum">
              <a:rPr lang="en-US" smtClean="0"/>
              <a:t>13</a:t>
            </a:fld>
            <a:endParaRPr lang="en-US"/>
          </a:p>
        </p:txBody>
      </p:sp>
    </p:spTree>
    <p:extLst>
      <p:ext uri="{BB962C8B-B14F-4D97-AF65-F5344CB8AC3E}">
        <p14:creationId xmlns:p14="http://schemas.microsoft.com/office/powerpoint/2010/main" val="618097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85B5AA-DC9E-4F3D-BD10-ACC33DF79789}" type="slidenum">
              <a:rPr lang="en-US" smtClean="0"/>
              <a:t>16</a:t>
            </a:fld>
            <a:endParaRPr lang="en-US"/>
          </a:p>
        </p:txBody>
      </p:sp>
    </p:spTree>
    <p:extLst>
      <p:ext uri="{BB962C8B-B14F-4D97-AF65-F5344CB8AC3E}">
        <p14:creationId xmlns:p14="http://schemas.microsoft.com/office/powerpoint/2010/main" val="1861706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85B5AA-DC9E-4F3D-BD10-ACC33DF79789}" type="slidenum">
              <a:rPr lang="en-US" smtClean="0"/>
              <a:t>17</a:t>
            </a:fld>
            <a:endParaRPr lang="en-US"/>
          </a:p>
        </p:txBody>
      </p:sp>
    </p:spTree>
    <p:extLst>
      <p:ext uri="{BB962C8B-B14F-4D97-AF65-F5344CB8AC3E}">
        <p14:creationId xmlns:p14="http://schemas.microsoft.com/office/powerpoint/2010/main" val="2513747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2"/>
                </a:solidFill>
                <a:effectLst/>
              </a:defRPr>
            </a:lvl1pPr>
          </a:lstStyle>
          <a:p>
            <a:r>
              <a:rPr lang="en-US" dirty="0" smtClean="0"/>
              <a:t>Agenda</a:t>
            </a:r>
            <a:endParaRPr lang="en-US" dirty="0"/>
          </a:p>
        </p:txBody>
      </p:sp>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a:lvl2pPr>
            <a:lvl3pPr marL="692150" indent="-227013">
              <a:defRPr/>
            </a:lvl3pPr>
            <a:lvl4pPr marL="1149350" indent="-227013">
              <a:defRPr/>
            </a:lvl4pPr>
            <a:lvl5pPr marL="1606550" indent="-22701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46380860"/>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19825184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SubSection Header">
    <p:spTree>
      <p:nvGrpSpPr>
        <p:cNvPr id="1" name=""/>
        <p:cNvGrpSpPr/>
        <p:nvPr/>
      </p:nvGrpSpPr>
      <p:grpSpPr>
        <a:xfrm>
          <a:off x="0" y="0"/>
          <a:ext cx="0" cy="0"/>
          <a:chOff x="0" y="0"/>
          <a:chExt cx="0" cy="0"/>
        </a:xfrm>
      </p:grpSpPr>
      <p:sp>
        <p:nvSpPr>
          <p:cNvPr id="2" name="Rectangle 1"/>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Master text styles</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Tree>
    <p:extLst>
      <p:ext uri="{BB962C8B-B14F-4D97-AF65-F5344CB8AC3E}">
        <p14:creationId xmlns:p14="http://schemas.microsoft.com/office/powerpoint/2010/main" val="2831460214"/>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Master text styles</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2166427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DEMO Lead-i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grpSp>
        <p:nvGrpSpPr>
          <p:cNvPr id="18" name="Group 17"/>
          <p:cNvGrpSpPr/>
          <p:nvPr userDrawn="1"/>
        </p:nvGrpSpPr>
        <p:grpSpPr>
          <a:xfrm>
            <a:off x="9406400" y="5861707"/>
            <a:ext cx="2343449" cy="513900"/>
            <a:chOff x="3484562" y="4392613"/>
            <a:chExt cx="6862764" cy="1504950"/>
          </a:xfrm>
          <a:solidFill>
            <a:schemeClr val="bg1"/>
          </a:solidFill>
        </p:grpSpPr>
        <p:sp>
          <p:nvSpPr>
            <p:cNvPr id="6"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4" name="TextBox 3"/>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Tree>
    <p:extLst>
      <p:ext uri="{BB962C8B-B14F-4D97-AF65-F5344CB8AC3E}">
        <p14:creationId xmlns:p14="http://schemas.microsoft.com/office/powerpoint/2010/main" val="37728557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theme" Target="../theme/theme2.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8" Type="http://schemas.openxmlformats.org/officeDocument/2006/relationships/slideLayout" Target="../slideLayouts/slideLayout48.xml"/><Relationship Id="rId3"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26" Type="http://schemas.openxmlformats.org/officeDocument/2006/relationships/slideLayout" Target="../slideLayouts/slideLayout104.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5" Type="http://schemas.openxmlformats.org/officeDocument/2006/relationships/slideLayout" Target="../slideLayouts/slideLayout103.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29" Type="http://schemas.openxmlformats.org/officeDocument/2006/relationships/theme" Target="../theme/theme3.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24" Type="http://schemas.openxmlformats.org/officeDocument/2006/relationships/slideLayout" Target="../slideLayouts/slideLayout102.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slideLayout" Target="../slideLayouts/slideLayout101.xml"/><Relationship Id="rId28" Type="http://schemas.openxmlformats.org/officeDocument/2006/relationships/slideLayout" Target="../slideLayouts/slideLayout106.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 Id="rId27" Type="http://schemas.openxmlformats.org/officeDocument/2006/relationships/slideLayout" Target="../slideLayouts/slideLayout105.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theme" Target="../theme/theme4.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5" r:id="rId37"/>
    <p:sldLayoutId id="2147485076" r:id="rId3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7.pn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80.xml"/><Relationship Id="rId6" Type="http://schemas.openxmlformats.org/officeDocument/2006/relationships/image" Target="../media/image33.png"/><Relationship Id="rId5" Type="http://schemas.openxmlformats.org/officeDocument/2006/relationships/image" Target="../media/image19.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24.png"/><Relationship Id="rId7"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80.xml"/><Relationship Id="rId6" Type="http://schemas.openxmlformats.org/officeDocument/2006/relationships/image" Target="../media/image34.png"/><Relationship Id="rId5" Type="http://schemas.openxmlformats.org/officeDocument/2006/relationships/image" Target="../media/image30.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0.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80.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8.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80.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80.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8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80.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80.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80.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 </a:t>
            </a:r>
            <a:r>
              <a:rPr lang="en-GB" dirty="0"/>
              <a:t>to App </a:t>
            </a:r>
            <a:r>
              <a:rPr lang="en-GB" dirty="0" smtClean="0"/>
              <a:t>Communication</a:t>
            </a:r>
            <a:br>
              <a:rPr lang="en-GB" dirty="0" smtClean="0"/>
            </a:br>
            <a:r>
              <a:rPr lang="en-GB" sz="3600" dirty="0" smtClean="0"/>
              <a:t>Developer’s Guide to Windows 10</a:t>
            </a: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767339" y="2241473"/>
            <a:ext cx="2363842" cy="3846444"/>
          </a:xfrm>
          <a:prstGeom prst="rect">
            <a:avLst/>
          </a:prstGeom>
          <a:noFill/>
          <a:ln>
            <a:solidFill>
              <a:schemeClr val="accent1"/>
            </a:solidFill>
          </a:ln>
        </p:spPr>
        <p:txBody>
          <a:bodyPr wrap="square" lIns="137160" tIns="109728" rIns="137160" bIns="109728" rtlCol="0">
            <a:spAutoFit/>
          </a:bodyPr>
          <a:lstStyle/>
          <a:p>
            <a:pPr>
              <a:lnSpc>
                <a:spcPct val="90000"/>
              </a:lnSpc>
              <a:spcBef>
                <a:spcPts val="600"/>
              </a:spcBef>
            </a:pPr>
            <a:endParaRPr lang="en-GB" dirty="0" err="1" smtClean="0"/>
          </a:p>
        </p:txBody>
      </p:sp>
      <p:sp>
        <p:nvSpPr>
          <p:cNvPr id="3" name="Title 2"/>
          <p:cNvSpPr>
            <a:spLocks noGrp="1"/>
          </p:cNvSpPr>
          <p:nvPr>
            <p:ph type="title"/>
          </p:nvPr>
        </p:nvSpPr>
        <p:spPr/>
        <p:txBody>
          <a:bodyPr/>
          <a:lstStyle/>
          <a:p>
            <a:pPr>
              <a:spcAft>
                <a:spcPts val="200"/>
              </a:spcAft>
            </a:pPr>
            <a:r>
              <a:rPr lang="en-GB" dirty="0" smtClean="0"/>
              <a:t>App Services</a:t>
            </a:r>
            <a:br>
              <a:rPr lang="en-GB" dirty="0" smtClean="0"/>
            </a:br>
            <a:r>
              <a:rPr lang="en-GB" sz="1400" dirty="0" smtClean="0"/>
              <a:t> </a:t>
            </a:r>
            <a:r>
              <a:rPr lang="en-GB" dirty="0"/>
              <a:t/>
            </a:r>
            <a:br>
              <a:rPr lang="en-GB" dirty="0"/>
            </a:br>
            <a:r>
              <a:rPr lang="en-GB" sz="2400" dirty="0" smtClean="0"/>
              <a:t>Covered in separate module</a:t>
            </a:r>
            <a:endParaRPr lang="en-GB" dirty="0"/>
          </a:p>
        </p:txBody>
      </p:sp>
      <p:sp>
        <p:nvSpPr>
          <p:cNvPr id="2" name="Text Placeholder 1"/>
          <p:cNvSpPr>
            <a:spLocks noGrp="1"/>
          </p:cNvSpPr>
          <p:nvPr>
            <p:ph type="body" sz="quarter" idx="10"/>
          </p:nvPr>
        </p:nvSpPr>
        <p:spPr>
          <a:xfrm>
            <a:off x="269239" y="1189177"/>
            <a:ext cx="11653523" cy="727700"/>
          </a:xfrm>
        </p:spPr>
        <p:txBody>
          <a:bodyPr/>
          <a:lstStyle/>
          <a:p>
            <a:r>
              <a:rPr lang="en-GB" dirty="0" smtClean="0"/>
              <a:t> </a:t>
            </a:r>
            <a:endParaRPr lang="en-GB" dirty="0"/>
          </a:p>
        </p:txBody>
      </p:sp>
      <p:grpSp>
        <p:nvGrpSpPr>
          <p:cNvPr id="5" name="Group 35"/>
          <p:cNvGrpSpPr/>
          <p:nvPr/>
        </p:nvGrpSpPr>
        <p:grpSpPr>
          <a:xfrm>
            <a:off x="1575111" y="2326118"/>
            <a:ext cx="2066500" cy="1575094"/>
            <a:chOff x="9995362" y="3644424"/>
            <a:chExt cx="1583790" cy="1071410"/>
          </a:xfrm>
        </p:grpSpPr>
        <p:pic>
          <p:nvPicPr>
            <p:cNvPr id="6" name="Picture 3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3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8" name="Picture 3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grpSp>
        <p:nvGrpSpPr>
          <p:cNvPr id="10" name="Group 35"/>
          <p:cNvGrpSpPr/>
          <p:nvPr/>
        </p:nvGrpSpPr>
        <p:grpSpPr>
          <a:xfrm>
            <a:off x="1575111" y="4694944"/>
            <a:ext cx="2066500" cy="1575094"/>
            <a:chOff x="9995362" y="3644424"/>
            <a:chExt cx="1583790" cy="1071410"/>
          </a:xfrm>
        </p:grpSpPr>
        <p:pic>
          <p:nvPicPr>
            <p:cNvPr id="11" name="Picture 3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3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3" name="Picture 3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3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sp>
        <p:nvSpPr>
          <p:cNvPr id="15" name="TextBox 14"/>
          <p:cNvSpPr txBox="1"/>
          <p:nvPr/>
        </p:nvSpPr>
        <p:spPr>
          <a:xfrm>
            <a:off x="1786357" y="1790774"/>
            <a:ext cx="1701009"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t>Client App A</a:t>
            </a:r>
          </a:p>
        </p:txBody>
      </p:sp>
      <p:sp>
        <p:nvSpPr>
          <p:cNvPr id="16" name="TextBox 15"/>
          <p:cNvSpPr txBox="1"/>
          <p:nvPr/>
        </p:nvSpPr>
        <p:spPr>
          <a:xfrm>
            <a:off x="1747348" y="4199549"/>
            <a:ext cx="1701009"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t>Client App B</a:t>
            </a:r>
          </a:p>
        </p:txBody>
      </p:sp>
      <p:pic>
        <p:nvPicPr>
          <p:cNvPr id="19" name="Picture 37"/>
          <p:cNvPicPr>
            <a:picLocks noChangeAspect="1"/>
          </p:cNvPicPr>
          <p:nvPr/>
        </p:nvPicPr>
        <p:blipFill>
          <a:blip r:embed="rId6" cstate="print">
            <a:extLst>
              <a:ext uri="{BEBA8EAE-BF5A-486C-A8C5-ECC9F3942E4B}">
                <a14:imgProps xmlns:a14="http://schemas.microsoft.com/office/drawing/2010/main">
                  <a14:imgLayer r:embed="rId7">
                    <a14:imgEffect>
                      <a14:artisticChalkSketch/>
                    </a14:imgEffect>
                  </a14:imgLayer>
                </a14:imgProps>
              </a:ext>
              <a:ext uri="{28A0092B-C50C-407E-A947-70E740481C1C}">
                <a14:useLocalDpi xmlns:a14="http://schemas.microsoft.com/office/drawing/2010/main"/>
              </a:ext>
            </a:extLst>
          </a:blip>
          <a:stretch>
            <a:fillRect/>
          </a:stretch>
        </p:blipFill>
        <p:spPr>
          <a:xfrm>
            <a:off x="9051664" y="2675659"/>
            <a:ext cx="1779025" cy="1126952"/>
          </a:xfrm>
          <a:prstGeom prst="rect">
            <a:avLst/>
          </a:prstGeom>
        </p:spPr>
      </p:pic>
      <p:sp>
        <p:nvSpPr>
          <p:cNvPr id="23" name="TextBox 22"/>
          <p:cNvSpPr txBox="1"/>
          <p:nvPr/>
        </p:nvSpPr>
        <p:spPr>
          <a:xfrm>
            <a:off x="9001969" y="2601414"/>
            <a:ext cx="1900613" cy="1290081"/>
          </a:xfrm>
          <a:prstGeom prst="rect">
            <a:avLst/>
          </a:prstGeom>
          <a:noFill/>
          <a:ln>
            <a:solidFill>
              <a:schemeClr val="accent1"/>
            </a:solidFill>
            <a:prstDash val="dash"/>
          </a:ln>
        </p:spPr>
        <p:txBody>
          <a:bodyPr wrap="square" lIns="137160" tIns="109728" rIns="137160" bIns="109728" rtlCol="0">
            <a:spAutoFit/>
          </a:bodyPr>
          <a:lstStyle/>
          <a:p>
            <a:pPr>
              <a:lnSpc>
                <a:spcPct val="90000"/>
              </a:lnSpc>
              <a:spcBef>
                <a:spcPts val="600"/>
              </a:spcBef>
            </a:pPr>
            <a:endParaRPr lang="en-GB" dirty="0" err="1" smtClean="0"/>
          </a:p>
        </p:txBody>
      </p:sp>
      <p:grpSp>
        <p:nvGrpSpPr>
          <p:cNvPr id="25" name="Group 24"/>
          <p:cNvGrpSpPr/>
          <p:nvPr/>
        </p:nvGrpSpPr>
        <p:grpSpPr>
          <a:xfrm>
            <a:off x="9186961" y="4447016"/>
            <a:ext cx="1530627" cy="1391478"/>
            <a:chOff x="8749124" y="4360673"/>
            <a:chExt cx="1530627" cy="1391478"/>
          </a:xfrm>
        </p:grpSpPr>
        <p:sp>
          <p:nvSpPr>
            <p:cNvPr id="22" name="TextBox 21"/>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a:lnSpc>
                  <a:spcPct val="90000"/>
                </a:lnSpc>
                <a:spcBef>
                  <a:spcPts val="600"/>
                </a:spcBef>
              </a:pPr>
              <a:endParaRPr lang="en-GB" dirty="0" err="1" smtClean="0"/>
            </a:p>
          </p:txBody>
        </p:sp>
        <p:pic>
          <p:nvPicPr>
            <p:cNvPr id="24" name="Picture 23"/>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sp>
        <p:nvSpPr>
          <p:cNvPr id="26" name="Left-Right Arrow 25"/>
          <p:cNvSpPr/>
          <p:nvPr/>
        </p:nvSpPr>
        <p:spPr>
          <a:xfrm rot="797453">
            <a:off x="3711670" y="3423638"/>
            <a:ext cx="5051246" cy="49185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27" name="Left-Right Arrow 26"/>
          <p:cNvSpPr/>
          <p:nvPr/>
        </p:nvSpPr>
        <p:spPr>
          <a:xfrm rot="20841472">
            <a:off x="3846117" y="5036194"/>
            <a:ext cx="4927124" cy="49185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29" name="TextBox 28"/>
          <p:cNvSpPr txBox="1"/>
          <p:nvPr/>
        </p:nvSpPr>
        <p:spPr>
          <a:xfrm>
            <a:off x="9019070" y="4094724"/>
            <a:ext cx="1984514"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t>Background Task</a:t>
            </a:r>
          </a:p>
        </p:txBody>
      </p:sp>
      <p:sp>
        <p:nvSpPr>
          <p:cNvPr id="30" name="TextBox 29"/>
          <p:cNvSpPr txBox="1"/>
          <p:nvPr/>
        </p:nvSpPr>
        <p:spPr>
          <a:xfrm>
            <a:off x="8767339" y="1853007"/>
            <a:ext cx="2363842"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t>App with App Service</a:t>
            </a:r>
          </a:p>
        </p:txBody>
      </p:sp>
    </p:spTree>
    <p:extLst>
      <p:ext uri="{BB962C8B-B14F-4D97-AF65-F5344CB8AC3E}">
        <p14:creationId xmlns:p14="http://schemas.microsoft.com/office/powerpoint/2010/main" val="22537573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URI Activation for Device Settings</a:t>
            </a:r>
            <a:endParaRPr lang="en-GB" dirty="0"/>
          </a:p>
        </p:txBody>
      </p:sp>
      <p:sp>
        <p:nvSpPr>
          <p:cNvPr id="5" name="Text Placeholder 4"/>
          <p:cNvSpPr>
            <a:spLocks noGrp="1"/>
          </p:cNvSpPr>
          <p:nvPr>
            <p:ph type="body" sz="quarter" idx="10"/>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933621766"/>
              </p:ext>
            </p:extLst>
          </p:nvPr>
        </p:nvGraphicFramePr>
        <p:xfrm>
          <a:off x="269238" y="1187620"/>
          <a:ext cx="11653523" cy="5278120"/>
        </p:xfrm>
        <a:graphic>
          <a:graphicData uri="http://schemas.openxmlformats.org/drawingml/2006/table">
            <a:tbl>
              <a:tblPr firstRow="1" bandRow="1">
                <a:tableStyleId>{5C22544A-7EE6-4342-B048-85BDC9FD1C3A}</a:tableStyleId>
              </a:tblPr>
              <a:tblGrid>
                <a:gridCol w="2126092">
                  <a:extLst>
                    <a:ext uri="{9D8B030D-6E8A-4147-A177-3AD203B41FA5}">
                      <a16:colId xmlns:a16="http://schemas.microsoft.com/office/drawing/2014/main" xmlns="" val="1613130241"/>
                    </a:ext>
                  </a:extLst>
                </a:gridCol>
                <a:gridCol w="2832653">
                  <a:extLst>
                    <a:ext uri="{9D8B030D-6E8A-4147-A177-3AD203B41FA5}">
                      <a16:colId xmlns:a16="http://schemas.microsoft.com/office/drawing/2014/main" xmlns="" val="3508431490"/>
                    </a:ext>
                  </a:extLst>
                </a:gridCol>
                <a:gridCol w="2759297">
                  <a:extLst>
                    <a:ext uri="{9D8B030D-6E8A-4147-A177-3AD203B41FA5}">
                      <a16:colId xmlns:a16="http://schemas.microsoft.com/office/drawing/2014/main" xmlns="" val="4011090148"/>
                    </a:ext>
                  </a:extLst>
                </a:gridCol>
                <a:gridCol w="3935481">
                  <a:extLst>
                    <a:ext uri="{9D8B030D-6E8A-4147-A177-3AD203B41FA5}">
                      <a16:colId xmlns:a16="http://schemas.microsoft.com/office/drawing/2014/main" xmlns="" val="3244349640"/>
                    </a:ext>
                  </a:extLst>
                </a:gridCol>
              </a:tblGrid>
              <a:tr h="370840">
                <a:tc>
                  <a:txBody>
                    <a:bodyPr/>
                    <a:lstStyle/>
                    <a:p>
                      <a:r>
                        <a:rPr lang="en-GB"/>
                        <a:t>Category</a:t>
                      </a:r>
                    </a:p>
                  </a:txBody>
                  <a:tcPr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GB" dirty="0" smtClean="0"/>
                        <a:t>Settings page</a:t>
                      </a:r>
                    </a:p>
                  </a:txBody>
                  <a:tcPr anchor="ctr"/>
                </a:tc>
                <a:tc>
                  <a:txBody>
                    <a:bodyPr/>
                    <a:lstStyle/>
                    <a:p>
                      <a:r>
                        <a:rPr lang="en-GB" dirty="0" smtClean="0"/>
                        <a:t>Mobile and/or Desktop</a:t>
                      </a:r>
                      <a:endParaRPr lang="en-GB" dirty="0"/>
                    </a:p>
                  </a:txBody>
                  <a:tcPr anchor="ctr"/>
                </a:tc>
                <a:tc>
                  <a:txBody>
                    <a:bodyPr/>
                    <a:lstStyle/>
                    <a:p>
                      <a:r>
                        <a:rPr lang="en-GB" dirty="0" smtClean="0"/>
                        <a:t>Uri</a:t>
                      </a:r>
                      <a:endParaRPr lang="en-GB" dirty="0"/>
                    </a:p>
                  </a:txBody>
                  <a:tcPr anchor="ctr"/>
                </a:tc>
                <a:extLst>
                  <a:ext uri="{0D108BD9-81ED-4DB2-BD59-A6C34878D82A}">
                    <a16:rowId xmlns:a16="http://schemas.microsoft.com/office/drawing/2014/main" xmlns="" val="2081420587"/>
                  </a:ext>
                </a:extLst>
              </a:tr>
              <a:tr h="370840">
                <a:tc rowSpan="5">
                  <a:txBody>
                    <a:bodyPr/>
                    <a:lstStyle/>
                    <a:p>
                      <a:pPr marL="72000"/>
                      <a:r>
                        <a:rPr lang="en-GB" sz="1600" b="0" i="0" u="none" strike="noStrike" kern="1200" dirty="0">
                          <a:solidFill>
                            <a:srgbClr val="000000"/>
                          </a:solidFill>
                          <a:effectLst/>
                          <a:latin typeface="Calibri" panose="020F0502020204030204" pitchFamily="34" charset="0"/>
                          <a:ea typeface="+mn-ea"/>
                          <a:cs typeface="+mn-cs"/>
                        </a:rPr>
                        <a:t>System</a:t>
                      </a:r>
                    </a:p>
                  </a:txBody>
                  <a:tcPr anchor="ctr"/>
                </a:tc>
                <a:tc>
                  <a:txBody>
                    <a:bodyPr/>
                    <a:lstStyle/>
                    <a:p>
                      <a:pPr marL="72000"/>
                      <a:r>
                        <a:rPr lang="en-GB" sz="1600" b="0" i="0" u="none" strike="noStrike" kern="1200" dirty="0">
                          <a:solidFill>
                            <a:srgbClr val="000000"/>
                          </a:solidFill>
                          <a:effectLst/>
                          <a:latin typeface="Calibri" panose="020F0502020204030204" pitchFamily="34" charset="0"/>
                          <a:ea typeface="+mn-ea"/>
                          <a:cs typeface="+mn-cs"/>
                        </a:rPr>
                        <a:t>Display (on desktop)</a:t>
                      </a:r>
                    </a:p>
                    <a:p>
                      <a:pPr marL="72000"/>
                      <a:r>
                        <a:rPr lang="en-GB" sz="1600" b="0" i="0" u="none" strike="noStrike" kern="1200" dirty="0">
                          <a:solidFill>
                            <a:srgbClr val="000000"/>
                          </a:solidFill>
                          <a:effectLst/>
                          <a:latin typeface="Calibri" panose="020F0502020204030204" pitchFamily="34" charset="0"/>
                          <a:ea typeface="+mn-ea"/>
                          <a:cs typeface="+mn-cs"/>
                        </a:rPr>
                        <a:t>Screen (on mobile)</a:t>
                      </a:r>
                    </a:p>
                  </a:txBody>
                  <a:tcPr anchor="ctr"/>
                </a:tc>
                <a:tc>
                  <a:txBody>
                    <a:bodyPr/>
                    <a:lstStyle/>
                    <a:p>
                      <a:pPr marL="72000"/>
                      <a:r>
                        <a:rPr lang="en-GB" sz="1600" b="0" i="0" u="none" strike="noStrike" kern="1200">
                          <a:solidFill>
                            <a:srgbClr val="000000"/>
                          </a:solidFill>
                          <a:effectLst/>
                          <a:latin typeface="Calibri" panose="020F0502020204030204" pitchFamily="34" charset="0"/>
                          <a:ea typeface="+mn-ea"/>
                          <a:cs typeface="+mn-cs"/>
                        </a:rPr>
                        <a:t>Both</a:t>
                      </a:r>
                    </a:p>
                  </a:txBody>
                  <a:tcPr anchor="ctr"/>
                </a:tc>
                <a:tc>
                  <a:txBody>
                    <a:bodyPr/>
                    <a:lstStyle/>
                    <a:p>
                      <a:pPr marL="72000"/>
                      <a:r>
                        <a:rPr lang="en-GB" sz="1600" b="0" i="0" u="none" strike="noStrike" kern="1200" dirty="0" err="1" smtClean="0">
                          <a:solidFill>
                            <a:srgbClr val="000000"/>
                          </a:solidFill>
                          <a:effectLst/>
                          <a:latin typeface="Calibri" panose="020F0502020204030204" pitchFamily="34" charset="0"/>
                          <a:ea typeface="+mn-ea"/>
                          <a:cs typeface="+mn-cs"/>
                        </a:rPr>
                        <a:t>ms-settings:display</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xmlns="" val="3437907216"/>
                  </a:ext>
                </a:extLst>
              </a:tr>
              <a:tr h="370840">
                <a:tc vMerge="1">
                  <a:txBody>
                    <a:bodyPr/>
                    <a:lstStyle/>
                    <a:p>
                      <a:endParaRPr lang="en-GB"/>
                    </a:p>
                  </a:txBody>
                  <a:tcPr/>
                </a:tc>
                <a:tc>
                  <a:txBody>
                    <a:bodyPr/>
                    <a:lstStyle/>
                    <a:p>
                      <a:pPr marL="72000"/>
                      <a:r>
                        <a:rPr lang="en-GB" sz="1600" b="0" i="0" u="none" strike="noStrike" kern="1200">
                          <a:solidFill>
                            <a:srgbClr val="000000"/>
                          </a:solidFill>
                          <a:effectLst/>
                          <a:latin typeface="Calibri" panose="020F0502020204030204" pitchFamily="34" charset="0"/>
                          <a:ea typeface="+mn-ea"/>
                          <a:cs typeface="+mn-cs"/>
                        </a:rPr>
                        <a:t>Notifications</a:t>
                      </a:r>
                    </a:p>
                  </a:txBody>
                  <a:tcPr anchor="ctr"/>
                </a:tc>
                <a:tc>
                  <a:txBody>
                    <a:bodyPr/>
                    <a:lstStyle/>
                    <a:p>
                      <a:pPr marL="72000"/>
                      <a:r>
                        <a:rPr lang="en-GB" sz="1600" b="0" i="0" u="none" strike="noStrike" kern="1200">
                          <a:solidFill>
                            <a:srgbClr val="000000"/>
                          </a:solidFill>
                          <a:effectLst/>
                          <a:latin typeface="Calibri" panose="020F0502020204030204" pitchFamily="34" charset="0"/>
                          <a:ea typeface="+mn-ea"/>
                          <a:cs typeface="+mn-cs"/>
                        </a:rPr>
                        <a:t>Both</a:t>
                      </a:r>
                    </a:p>
                  </a:txBody>
                  <a:tcPr anchor="ctr"/>
                </a:tc>
                <a:tc>
                  <a:txBody>
                    <a:bodyPr/>
                    <a:lstStyle/>
                    <a:p>
                      <a:pPr marL="72000"/>
                      <a:r>
                        <a:rPr lang="en-GB" sz="1600" b="0" i="0" u="none" strike="noStrike" kern="1200" dirty="0" err="1" smtClean="0">
                          <a:solidFill>
                            <a:srgbClr val="000000"/>
                          </a:solidFill>
                          <a:effectLst/>
                          <a:latin typeface="Calibri" panose="020F0502020204030204" pitchFamily="34" charset="0"/>
                          <a:ea typeface="+mn-ea"/>
                          <a:cs typeface="+mn-cs"/>
                        </a:rPr>
                        <a:t>ms-settings:notifications</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xmlns="" val="205994072"/>
                  </a:ext>
                </a:extLst>
              </a:tr>
              <a:tr h="370840">
                <a:tc vMerge="1">
                  <a:txBody>
                    <a:bodyPr/>
                    <a:lstStyle/>
                    <a:p>
                      <a:endParaRPr lang="en-GB"/>
                    </a:p>
                  </a:txBody>
                  <a:tcPr/>
                </a:tc>
                <a:tc>
                  <a:txBody>
                    <a:bodyPr/>
                    <a:lstStyle/>
                    <a:p>
                      <a:pPr marL="72000"/>
                      <a:r>
                        <a:rPr lang="en-GB" sz="1600" b="0" i="0" u="none" strike="noStrike" kern="1200" dirty="0">
                          <a:solidFill>
                            <a:srgbClr val="000000"/>
                          </a:solidFill>
                          <a:effectLst/>
                          <a:latin typeface="Calibri" panose="020F0502020204030204" pitchFamily="34" charset="0"/>
                          <a:ea typeface="+mn-ea"/>
                          <a:cs typeface="+mn-cs"/>
                        </a:rPr>
                        <a:t>Storage Sense</a:t>
                      </a:r>
                    </a:p>
                  </a:txBody>
                  <a:tcPr anchor="ctr"/>
                </a:tc>
                <a:tc>
                  <a:txBody>
                    <a:bodyPr/>
                    <a:lstStyle/>
                    <a:p>
                      <a:pPr marL="72000"/>
                      <a:r>
                        <a:rPr lang="en-GB" sz="1600" b="0" i="0" u="none" strike="noStrike" kern="1200" dirty="0" smtClean="0">
                          <a:solidFill>
                            <a:srgbClr val="000000"/>
                          </a:solidFill>
                          <a:effectLst/>
                          <a:latin typeface="Calibri" panose="020F0502020204030204" pitchFamily="34" charset="0"/>
                          <a:ea typeface="+mn-ea"/>
                          <a:cs typeface="+mn-cs"/>
                        </a:rPr>
                        <a:t>Desktop only</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72000"/>
                      <a:r>
                        <a:rPr lang="en-GB" sz="1600" b="0" i="0" u="none" strike="noStrike" kern="1200" dirty="0" err="1" smtClean="0">
                          <a:solidFill>
                            <a:srgbClr val="000000"/>
                          </a:solidFill>
                          <a:effectLst/>
                          <a:latin typeface="Calibri" panose="020F0502020204030204" pitchFamily="34" charset="0"/>
                          <a:ea typeface="+mn-ea"/>
                          <a:cs typeface="+mn-cs"/>
                        </a:rPr>
                        <a:t>ms-settings:storagesense</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xmlns="" val="735612678"/>
                  </a:ext>
                </a:extLst>
              </a:tr>
              <a:tr h="370840">
                <a:tc vMerge="1">
                  <a:txBody>
                    <a:bodyPr/>
                    <a:lstStyle/>
                    <a:p>
                      <a:endParaRPr lang="en-GB"/>
                    </a:p>
                  </a:txBody>
                  <a:tcPr/>
                </a:tc>
                <a:tc>
                  <a:txBody>
                    <a:bodyPr/>
                    <a:lstStyle/>
                    <a:p>
                      <a:pPr marL="72000"/>
                      <a:r>
                        <a:rPr lang="en-GB" sz="1600" b="0" i="0" u="none" strike="noStrike" kern="1200">
                          <a:solidFill>
                            <a:srgbClr val="000000"/>
                          </a:solidFill>
                          <a:effectLst/>
                          <a:latin typeface="Calibri" panose="020F0502020204030204" pitchFamily="34" charset="0"/>
                          <a:ea typeface="+mn-ea"/>
                          <a:cs typeface="+mn-cs"/>
                        </a:rPr>
                        <a:t>Battery Saver</a:t>
                      </a:r>
                    </a:p>
                  </a:txBody>
                  <a:tcPr anchor="ctr"/>
                </a:tc>
                <a:tc>
                  <a:txBody>
                    <a:bodyPr/>
                    <a:lstStyle/>
                    <a:p>
                      <a:pPr marL="72000"/>
                      <a:r>
                        <a:rPr lang="en-GB" sz="1600" b="0" i="0" u="none" strike="noStrike" kern="1200">
                          <a:solidFill>
                            <a:srgbClr val="000000"/>
                          </a:solidFill>
                          <a:effectLst/>
                          <a:latin typeface="Calibri" panose="020F0502020204030204" pitchFamily="34" charset="0"/>
                          <a:ea typeface="+mn-ea"/>
                          <a:cs typeface="+mn-cs"/>
                        </a:rPr>
                        <a:t>Both</a:t>
                      </a:r>
                    </a:p>
                  </a:txBody>
                  <a:tcPr anchor="ctr"/>
                </a:tc>
                <a:tc>
                  <a:txBody>
                    <a:bodyPr/>
                    <a:lstStyle/>
                    <a:p>
                      <a:pPr marL="72000"/>
                      <a:r>
                        <a:rPr lang="en-GB" sz="1600" b="0" i="0" u="none" strike="noStrike" kern="1200" dirty="0" err="1" smtClean="0">
                          <a:solidFill>
                            <a:srgbClr val="000000"/>
                          </a:solidFill>
                          <a:effectLst/>
                          <a:latin typeface="Calibri" panose="020F0502020204030204" pitchFamily="34" charset="0"/>
                          <a:ea typeface="+mn-ea"/>
                          <a:cs typeface="+mn-cs"/>
                        </a:rPr>
                        <a:t>ms-settings:batterysaver</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xmlns="" val="1557652068"/>
                  </a:ext>
                </a:extLst>
              </a:tr>
              <a:tr h="370840">
                <a:tc vMerge="1">
                  <a:txBody>
                    <a:bodyPr/>
                    <a:lstStyle/>
                    <a:p>
                      <a:endParaRPr lang="en-GB"/>
                    </a:p>
                  </a:txBody>
                  <a:tcPr/>
                </a:tc>
                <a:tc>
                  <a:txBody>
                    <a:bodyPr/>
                    <a:lstStyle/>
                    <a:p>
                      <a:pPr marL="72000"/>
                      <a:r>
                        <a:rPr lang="en-GB" sz="1600" b="0" i="0" u="none" strike="noStrike" kern="1200" dirty="0" smtClean="0">
                          <a:solidFill>
                            <a:srgbClr val="000000"/>
                          </a:solidFill>
                          <a:effectLst/>
                          <a:latin typeface="Calibri" panose="020F0502020204030204" pitchFamily="34" charset="0"/>
                          <a:ea typeface="+mn-ea"/>
                          <a:cs typeface="+mn-cs"/>
                        </a:rPr>
                        <a:t>Offline Maps</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72000"/>
                      <a:r>
                        <a:rPr lang="en-GB" sz="1600" b="0" i="0" u="none" strike="noStrike" kern="1200" dirty="0">
                          <a:solidFill>
                            <a:srgbClr val="000000"/>
                          </a:solidFill>
                          <a:effectLst/>
                          <a:latin typeface="Calibri" panose="020F0502020204030204" pitchFamily="34" charset="0"/>
                          <a:ea typeface="+mn-ea"/>
                          <a:cs typeface="+mn-cs"/>
                        </a:rPr>
                        <a:t>Both</a:t>
                      </a:r>
                    </a:p>
                  </a:txBody>
                  <a:tcPr anchor="ctr"/>
                </a:tc>
                <a:tc>
                  <a:txBody>
                    <a:bodyPr/>
                    <a:lstStyle/>
                    <a:p>
                      <a:pPr marL="72000"/>
                      <a:r>
                        <a:rPr lang="en-GB" sz="1600" b="0" i="0" u="none" strike="noStrike" kern="1200" dirty="0" err="1" smtClean="0">
                          <a:solidFill>
                            <a:srgbClr val="000000"/>
                          </a:solidFill>
                          <a:effectLst/>
                          <a:latin typeface="Calibri" panose="020F0502020204030204" pitchFamily="34" charset="0"/>
                          <a:ea typeface="+mn-ea"/>
                          <a:cs typeface="+mn-cs"/>
                        </a:rPr>
                        <a:t>ms-settings:maps</a:t>
                      </a:r>
                      <a:endParaRPr lang="en-GB" sz="1600" b="0" i="0" u="none" strike="noStrike" kern="1200" dirty="0">
                        <a:solidFill>
                          <a:srgbClr val="000000"/>
                        </a:solidFill>
                        <a:effectLst/>
                        <a:latin typeface="Calibri" panose="020F0502020204030204" pitchFamily="34" charset="0"/>
                        <a:ea typeface="+mn-ea"/>
                        <a:cs typeface="+mn-cs"/>
                      </a:endParaRPr>
                    </a:p>
                  </a:txBody>
                  <a:tcPr anchor="ctr"/>
                </a:tc>
                <a:extLst>
                  <a:ext uri="{0D108BD9-81ED-4DB2-BD59-A6C34878D82A}">
                    <a16:rowId xmlns:a16="http://schemas.microsoft.com/office/drawing/2014/main" xmlns="" val="412328177"/>
                  </a:ext>
                </a:extLst>
              </a:tr>
              <a:tr h="370840">
                <a:tc>
                  <a:txBody>
                    <a:bodyPr/>
                    <a:lstStyle/>
                    <a:p>
                      <a:pPr marL="144000" algn="l" fontAlgn="ctr"/>
                      <a:r>
                        <a:rPr lang="en-GB" sz="1600" b="0" i="0" u="none" strike="noStrike" dirty="0">
                          <a:solidFill>
                            <a:srgbClr val="000000"/>
                          </a:solidFill>
                          <a:effectLst/>
                          <a:latin typeface="Calibri" panose="020F0502020204030204" pitchFamily="34" charset="0"/>
                        </a:rPr>
                        <a:t>Devices</a:t>
                      </a:r>
                    </a:p>
                  </a:txBody>
                  <a:tcPr marL="7620" marR="7620" marT="7620" marB="0" anchor="ctr"/>
                </a:tc>
                <a:tc>
                  <a:txBody>
                    <a:bodyPr/>
                    <a:lstStyle/>
                    <a:p>
                      <a:pPr marL="144000" algn="l" fontAlgn="ctr"/>
                      <a:r>
                        <a:rPr lang="en-GB" sz="1600" b="0" i="0" u="none" strike="noStrike" dirty="0">
                          <a:solidFill>
                            <a:srgbClr val="000000"/>
                          </a:solidFill>
                          <a:effectLst/>
                          <a:latin typeface="Calibri" panose="020F0502020204030204" pitchFamily="34" charset="0"/>
                        </a:rPr>
                        <a:t>Bluetooth</a:t>
                      </a:r>
                    </a:p>
                  </a:txBody>
                  <a:tcPr marL="7620" marR="7620" marT="7620" marB="0" anchor="ctr"/>
                </a:tc>
                <a:tc>
                  <a:txBody>
                    <a:bodyPr/>
                    <a:lstStyle/>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Both</a:t>
                      </a:r>
                    </a:p>
                  </a:txBody>
                  <a:tcPr marL="7620" marR="7620" marT="7620" marB="0" anchor="ctr"/>
                </a:tc>
                <a:tc>
                  <a:txBody>
                    <a:bodyPr/>
                    <a:lstStyle/>
                    <a:p>
                      <a:pPr marL="144000" algn="l" fontAlgn="ctr"/>
                      <a:r>
                        <a:rPr lang="en-GB" sz="1600" b="0" i="0" u="none" strike="noStrike" dirty="0" err="1" smtClean="0">
                          <a:solidFill>
                            <a:srgbClr val="000000"/>
                          </a:solidFill>
                          <a:effectLst/>
                          <a:latin typeface="Calibri" panose="020F0502020204030204" pitchFamily="34" charset="0"/>
                        </a:rPr>
                        <a:t>ms-settings:bluetooth</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4266073892"/>
                  </a:ext>
                </a:extLst>
              </a:tr>
              <a:tr h="370840">
                <a:tc rowSpan="5">
                  <a:txBody>
                    <a:bodyPr/>
                    <a:lstStyle/>
                    <a:p>
                      <a:pPr marL="144000" algn="l" fontAlgn="ctr"/>
                      <a:r>
                        <a:rPr lang="en-GB" sz="1600" b="0" i="0" u="none" strike="noStrike" dirty="0">
                          <a:solidFill>
                            <a:srgbClr val="000000"/>
                          </a:solidFill>
                          <a:effectLst/>
                          <a:latin typeface="Calibri" panose="020F0502020204030204" pitchFamily="34" charset="0"/>
                        </a:rPr>
                        <a:t>Network and </a:t>
                      </a:r>
                      <a:r>
                        <a:rPr lang="en-GB" sz="1600" b="0" i="0" u="none" strike="noStrike" dirty="0" err="1">
                          <a:solidFill>
                            <a:srgbClr val="000000"/>
                          </a:solidFill>
                          <a:effectLst/>
                          <a:latin typeface="Calibri" panose="020F0502020204030204" pitchFamily="34" charset="0"/>
                        </a:rPr>
                        <a:t>Wi-fi</a:t>
                      </a:r>
                      <a:endParaRPr lang="en-GB"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144000" algn="l" fontAlgn="ctr"/>
                      <a:r>
                        <a:rPr lang="en-GB" sz="1600" b="0" i="0" u="none" strike="noStrike">
                          <a:solidFill>
                            <a:srgbClr val="000000"/>
                          </a:solidFill>
                          <a:effectLst/>
                          <a:latin typeface="Calibri" panose="020F0502020204030204" pitchFamily="34" charset="0"/>
                        </a:rPr>
                        <a:t>Wi-Fi</a:t>
                      </a:r>
                    </a:p>
                  </a:txBody>
                  <a:tcPr marL="7620" marR="7620" marT="7620" marB="0" anchor="ctr"/>
                </a:tc>
                <a:tc>
                  <a:txBody>
                    <a:bodyPr/>
                    <a:lstStyle/>
                    <a:p>
                      <a:pPr marL="144000" algn="l" defTabSz="914377" rtl="0" eaLnBrk="1" fontAlgn="ctr" latinLnBrk="0" hangingPunct="1"/>
                      <a:r>
                        <a:rPr lang="en-GB" sz="1600" b="0" i="0" u="none" strike="noStrike" kern="1200" dirty="0" smtClean="0">
                          <a:solidFill>
                            <a:srgbClr val="000000"/>
                          </a:solidFill>
                          <a:effectLst/>
                          <a:latin typeface="Calibri" panose="020F0502020204030204" pitchFamily="34" charset="0"/>
                          <a:ea typeface="+mn-ea"/>
                          <a:cs typeface="+mn-cs"/>
                        </a:rPr>
                        <a:t>Mobile</a:t>
                      </a:r>
                    </a:p>
                    <a:p>
                      <a:pPr marL="144000" algn="l" defTabSz="914377" rtl="0" eaLnBrk="1" fontAlgn="ctr" latinLnBrk="0" hangingPunct="1"/>
                      <a:r>
                        <a:rPr lang="en-GB" sz="1600" b="0" i="0" u="none" strike="noStrike" kern="1200" dirty="0" smtClean="0">
                          <a:solidFill>
                            <a:srgbClr val="000000"/>
                          </a:solidFill>
                          <a:effectLst/>
                          <a:latin typeface="Calibri" panose="020F0502020204030204" pitchFamily="34" charset="0"/>
                          <a:ea typeface="+mn-ea"/>
                          <a:cs typeface="+mn-cs"/>
                        </a:rPr>
                        <a:t>Desktop</a:t>
                      </a:r>
                      <a:endParaRPr lang="en-GB"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tc>
                  <a:txBody>
                    <a:bodyPr/>
                    <a:lstStyle/>
                    <a:p>
                      <a:pPr marL="144000" algn="l" fontAlgn="ctr"/>
                      <a:r>
                        <a:rPr lang="en-GB" sz="1600" b="0" i="0" u="none" strike="noStrike" dirty="0" err="1" smtClean="0">
                          <a:solidFill>
                            <a:srgbClr val="000000"/>
                          </a:solidFill>
                          <a:effectLst/>
                          <a:latin typeface="Calibri" panose="020F0502020204030204" pitchFamily="34" charset="0"/>
                        </a:rPr>
                        <a:t>ms-settings:wifi</a:t>
                      </a:r>
                      <a:endParaRPr lang="en-GB" sz="1600" b="0" i="0" u="none" strike="noStrike" dirty="0" smtClean="0">
                        <a:solidFill>
                          <a:srgbClr val="000000"/>
                        </a:solidFill>
                        <a:effectLst/>
                        <a:latin typeface="Calibri" panose="020F0502020204030204" pitchFamily="34" charset="0"/>
                      </a:endParaRPr>
                    </a:p>
                    <a:p>
                      <a:pPr marL="144000" algn="l" fontAlgn="ctr"/>
                      <a:r>
                        <a:rPr lang="en-GB" sz="1600" b="0" i="0" u="none" strike="noStrike" dirty="0" err="1" smtClean="0">
                          <a:solidFill>
                            <a:srgbClr val="000000"/>
                          </a:solidFill>
                          <a:effectLst/>
                          <a:latin typeface="Calibri" panose="020F0502020204030204" pitchFamily="34" charset="0"/>
                        </a:rPr>
                        <a:t>ms-settings:network-wifi</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4262912191"/>
                  </a:ext>
                </a:extLst>
              </a:tr>
              <a:tr h="370840">
                <a:tc vMerge="1">
                  <a:txBody>
                    <a:bodyPr/>
                    <a:lstStyle/>
                    <a:p>
                      <a:endParaRPr lang="en-GB"/>
                    </a:p>
                  </a:txBody>
                  <a:tcPr/>
                </a:tc>
                <a:tc>
                  <a:txBody>
                    <a:bodyPr/>
                    <a:lstStyle/>
                    <a:p>
                      <a:pPr marL="144000" algn="l" fontAlgn="ctr"/>
                      <a:r>
                        <a:rPr lang="en-GB" sz="1600" b="0" i="0" u="none" strike="noStrike">
                          <a:solidFill>
                            <a:srgbClr val="000000"/>
                          </a:solidFill>
                          <a:effectLst/>
                          <a:latin typeface="Calibri" panose="020F0502020204030204" pitchFamily="34" charset="0"/>
                        </a:rPr>
                        <a:t>Airplane mode</a:t>
                      </a:r>
                    </a:p>
                  </a:txBody>
                  <a:tcPr marL="7620" marR="7620" marT="7620" marB="0" anchor="ctr"/>
                </a:tc>
                <a:tc>
                  <a:txBody>
                    <a:bodyPr/>
                    <a:lstStyle/>
                    <a:p>
                      <a:pPr marL="144000" algn="l" defTabSz="914377" rtl="0" eaLnBrk="1" fontAlgn="ctr" latinLnBrk="0" hangingPunct="1"/>
                      <a:r>
                        <a:rPr lang="en-GB" sz="1600" b="0" i="0" u="none" strike="noStrike" kern="1200" dirty="0" smtClean="0">
                          <a:solidFill>
                            <a:srgbClr val="000000"/>
                          </a:solidFill>
                          <a:effectLst/>
                          <a:latin typeface="Calibri" panose="020F0502020204030204" pitchFamily="34" charset="0"/>
                          <a:ea typeface="+mn-ea"/>
                          <a:cs typeface="+mn-cs"/>
                        </a:rPr>
                        <a:t>Mobile</a:t>
                      </a:r>
                    </a:p>
                    <a:p>
                      <a:pPr marL="144000" algn="l" defTabSz="914377" rtl="0" eaLnBrk="1" fontAlgn="ctr" latinLnBrk="0" hangingPunct="1"/>
                      <a:r>
                        <a:rPr lang="en-GB" sz="1600" b="0" i="0" u="none" strike="noStrike" kern="1200" dirty="0" smtClean="0">
                          <a:solidFill>
                            <a:srgbClr val="000000"/>
                          </a:solidFill>
                          <a:effectLst/>
                          <a:latin typeface="Calibri" panose="020F0502020204030204" pitchFamily="34" charset="0"/>
                          <a:ea typeface="+mn-ea"/>
                          <a:cs typeface="+mn-cs"/>
                        </a:rPr>
                        <a:t>Desktop</a:t>
                      </a:r>
                      <a:endParaRPr lang="en-GB"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tc>
                  <a:txBody>
                    <a:bodyPr/>
                    <a:lstStyle/>
                    <a:p>
                      <a:pPr marL="144000" marR="0" indent="0" algn="l" defTabSz="914367" rtl="0" eaLnBrk="1" fontAlgn="ctr" latinLnBrk="0" hangingPunct="1">
                        <a:lnSpc>
                          <a:spcPct val="100000"/>
                        </a:lnSpc>
                        <a:spcBef>
                          <a:spcPts val="0"/>
                        </a:spcBef>
                        <a:spcAft>
                          <a:spcPts val="0"/>
                        </a:spcAft>
                        <a:buClrTx/>
                        <a:buSzTx/>
                        <a:buFontTx/>
                        <a:buNone/>
                        <a:tabLst/>
                        <a:defRPr/>
                      </a:pPr>
                      <a:r>
                        <a:rPr lang="en-GB" sz="1600" b="0" i="0" u="none" strike="noStrike" dirty="0" err="1" smtClean="0">
                          <a:solidFill>
                            <a:srgbClr val="000000"/>
                          </a:solidFill>
                          <a:effectLst/>
                          <a:latin typeface="Calibri" panose="020F0502020204030204" pitchFamily="34" charset="0"/>
                        </a:rPr>
                        <a:t>ms</a:t>
                      </a:r>
                      <a:r>
                        <a:rPr lang="en-GB" sz="1600" b="0" i="0" u="none" strike="noStrike" dirty="0" smtClean="0">
                          <a:solidFill>
                            <a:srgbClr val="000000"/>
                          </a:solidFill>
                          <a:effectLst/>
                          <a:latin typeface="Calibri" panose="020F0502020204030204" pitchFamily="34" charset="0"/>
                        </a:rPr>
                        <a:t>-settings-</a:t>
                      </a:r>
                      <a:r>
                        <a:rPr lang="en-GB" sz="1600" b="0" i="0" u="none" strike="noStrike" dirty="0" err="1" smtClean="0">
                          <a:solidFill>
                            <a:srgbClr val="000000"/>
                          </a:solidFill>
                          <a:effectLst/>
                          <a:latin typeface="Calibri" panose="020F0502020204030204" pitchFamily="34" charset="0"/>
                        </a:rPr>
                        <a:t>airplanemode</a:t>
                      </a:r>
                      <a:r>
                        <a:rPr lang="en-GB" sz="1600" b="0" i="0" u="none" strike="noStrike" dirty="0" smtClean="0">
                          <a:solidFill>
                            <a:srgbClr val="000000"/>
                          </a:solidFill>
                          <a:effectLst/>
                          <a:latin typeface="Calibri" panose="020F0502020204030204" pitchFamily="34" charset="0"/>
                        </a:rPr>
                        <a:t>:</a:t>
                      </a:r>
                    </a:p>
                    <a:p>
                      <a:pPr marL="144000" algn="l" fontAlgn="ctr"/>
                      <a:r>
                        <a:rPr lang="en-GB" sz="1600" b="0" i="0" u="none" strike="noStrike" dirty="0" err="1" smtClean="0">
                          <a:solidFill>
                            <a:srgbClr val="000000"/>
                          </a:solidFill>
                          <a:effectLst/>
                          <a:latin typeface="Calibri" panose="020F0502020204030204" pitchFamily="34" charset="0"/>
                        </a:rPr>
                        <a:t>ms-settings:network-airplanemode</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3090859837"/>
                  </a:ext>
                </a:extLst>
              </a:tr>
              <a:tr h="370840">
                <a:tc vMerge="1">
                  <a:txBody>
                    <a:bodyPr/>
                    <a:lstStyle/>
                    <a:p>
                      <a:endParaRPr lang="en-GB"/>
                    </a:p>
                  </a:txBody>
                  <a:tcPr/>
                </a:tc>
                <a:tc>
                  <a:txBody>
                    <a:bodyPr/>
                    <a:lstStyle/>
                    <a:p>
                      <a:pPr marL="144000" algn="l" fontAlgn="ctr"/>
                      <a:r>
                        <a:rPr lang="en-GB" sz="1600" b="0" i="0" u="none" strike="noStrike">
                          <a:solidFill>
                            <a:srgbClr val="000000"/>
                          </a:solidFill>
                          <a:effectLst/>
                          <a:latin typeface="Calibri" panose="020F0502020204030204" pitchFamily="34" charset="0"/>
                        </a:rPr>
                        <a:t>Cellular</a:t>
                      </a:r>
                    </a:p>
                  </a:txBody>
                  <a:tcPr marL="7620" marR="7620" marT="7620" marB="0" anchor="ctr"/>
                </a:tc>
                <a:tc>
                  <a:txBody>
                    <a:bodyPr/>
                    <a:lstStyle/>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Both</a:t>
                      </a:r>
                    </a:p>
                  </a:txBody>
                  <a:tcPr marL="7620" marR="7620" marT="7620" marB="0" anchor="ctr"/>
                </a:tc>
                <a:tc>
                  <a:txBody>
                    <a:bodyPr/>
                    <a:lstStyle/>
                    <a:p>
                      <a:pPr marL="144000" algn="l" fontAlgn="ctr"/>
                      <a:r>
                        <a:rPr lang="en-GB" sz="1600" b="0" i="0" u="none" strike="noStrike" dirty="0" err="1" smtClean="0">
                          <a:solidFill>
                            <a:srgbClr val="000000"/>
                          </a:solidFill>
                          <a:effectLst/>
                          <a:latin typeface="Calibri" panose="020F0502020204030204" pitchFamily="34" charset="0"/>
                        </a:rPr>
                        <a:t>ms-settings:network-cellular</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766695647"/>
                  </a:ext>
                </a:extLst>
              </a:tr>
              <a:tr h="370840">
                <a:tc vMerge="1">
                  <a:txBody>
                    <a:bodyPr/>
                    <a:lstStyle/>
                    <a:p>
                      <a:endParaRPr lang="en-GB"/>
                    </a:p>
                  </a:txBody>
                  <a:tcPr/>
                </a:tc>
                <a:tc>
                  <a:txBody>
                    <a:bodyPr/>
                    <a:lstStyle/>
                    <a:p>
                      <a:pPr marL="144000" algn="l" fontAlgn="ctr"/>
                      <a:r>
                        <a:rPr lang="en-GB" sz="1600" b="0" i="0" u="none" strike="noStrike">
                          <a:solidFill>
                            <a:srgbClr val="000000"/>
                          </a:solidFill>
                          <a:effectLst/>
                          <a:latin typeface="Calibri" panose="020F0502020204030204" pitchFamily="34" charset="0"/>
                        </a:rPr>
                        <a:t>Data Sense</a:t>
                      </a:r>
                    </a:p>
                  </a:txBody>
                  <a:tcPr marL="7620" marR="7620" marT="7620" marB="0" anchor="ctr"/>
                </a:tc>
                <a:tc>
                  <a:txBody>
                    <a:bodyPr/>
                    <a:lstStyle/>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Both</a:t>
                      </a:r>
                    </a:p>
                  </a:txBody>
                  <a:tcPr marL="7620" marR="7620" marT="7620" marB="0" anchor="ctr"/>
                </a:tc>
                <a:tc>
                  <a:txBody>
                    <a:bodyPr/>
                    <a:lstStyle/>
                    <a:p>
                      <a:pPr marL="144000" algn="l" fontAlgn="ctr"/>
                      <a:r>
                        <a:rPr lang="en-GB" sz="1600" b="0" i="0" u="none" strike="noStrike" dirty="0" err="1" smtClean="0">
                          <a:solidFill>
                            <a:srgbClr val="000000"/>
                          </a:solidFill>
                          <a:effectLst/>
                          <a:latin typeface="Calibri" panose="020F0502020204030204" pitchFamily="34" charset="0"/>
                        </a:rPr>
                        <a:t>ms-settings:datausage</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3272139761"/>
                  </a:ext>
                </a:extLst>
              </a:tr>
              <a:tr h="370840">
                <a:tc vMerge="1">
                  <a:txBody>
                    <a:bodyPr/>
                    <a:lstStyle/>
                    <a:p>
                      <a:endParaRPr lang="en-GB"/>
                    </a:p>
                  </a:txBody>
                  <a:tcPr/>
                </a:tc>
                <a:tc>
                  <a:txBody>
                    <a:bodyPr/>
                    <a:lstStyle/>
                    <a:p>
                      <a:pPr marL="144000" algn="l" fontAlgn="ctr"/>
                      <a:r>
                        <a:rPr lang="en-GB" sz="1600" b="0" i="0" u="none" strike="noStrike">
                          <a:solidFill>
                            <a:srgbClr val="000000"/>
                          </a:solidFill>
                          <a:effectLst/>
                          <a:latin typeface="Calibri" panose="020F0502020204030204" pitchFamily="34" charset="0"/>
                        </a:rPr>
                        <a:t>Proxy</a:t>
                      </a:r>
                    </a:p>
                  </a:txBody>
                  <a:tcPr marL="7620" marR="7620" marT="7620" marB="0" anchor="ctr"/>
                </a:tc>
                <a:tc>
                  <a:txBody>
                    <a:bodyPr/>
                    <a:lstStyle/>
                    <a:p>
                      <a:pPr marL="144000" algn="l" defTabSz="914377" rtl="0" eaLnBrk="1" fontAlgn="ctr" latinLnBrk="0" hangingPunct="1"/>
                      <a:r>
                        <a:rPr lang="en-GB" sz="1600" b="0" i="0" u="none" strike="noStrike" kern="1200" dirty="0">
                          <a:solidFill>
                            <a:srgbClr val="000000"/>
                          </a:solidFill>
                          <a:effectLst/>
                          <a:latin typeface="Calibri" panose="020F0502020204030204" pitchFamily="34" charset="0"/>
                          <a:ea typeface="+mn-ea"/>
                          <a:cs typeface="+mn-cs"/>
                        </a:rPr>
                        <a:t>Desktop only</a:t>
                      </a:r>
                    </a:p>
                  </a:txBody>
                  <a:tcPr marL="7620" marR="7620" marT="7620" marB="0" anchor="ctr"/>
                </a:tc>
                <a:tc>
                  <a:txBody>
                    <a:bodyPr/>
                    <a:lstStyle/>
                    <a:p>
                      <a:pPr marL="144000" algn="l" fontAlgn="ctr"/>
                      <a:r>
                        <a:rPr lang="en-GB" sz="1600" b="0" i="0" u="none" strike="noStrike" dirty="0" err="1" smtClean="0">
                          <a:solidFill>
                            <a:srgbClr val="000000"/>
                          </a:solidFill>
                          <a:effectLst/>
                          <a:latin typeface="Calibri" panose="020F0502020204030204" pitchFamily="34" charset="0"/>
                        </a:rPr>
                        <a:t>ms-settings:network-proxy</a:t>
                      </a: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3445895957"/>
                  </a:ext>
                </a:extLst>
              </a:tr>
              <a:tr h="370840">
                <a:tc gridSpan="4">
                  <a:txBody>
                    <a:bodyPr/>
                    <a:lstStyle/>
                    <a:p>
                      <a:pPr marL="144000" algn="l" fontAlgn="ctr"/>
                      <a:r>
                        <a:rPr lang="en-GB" sz="1600" b="0" i="0" u="none" strike="noStrike" dirty="0" smtClean="0">
                          <a:solidFill>
                            <a:srgbClr val="000000"/>
                          </a:solidFill>
                          <a:effectLst/>
                          <a:latin typeface="Calibri" panose="020F0502020204030204" pitchFamily="34" charset="0"/>
                        </a:rPr>
                        <a:t>More…  [See documentation for complete list]</a:t>
                      </a:r>
                      <a:endParaRPr lang="en-GB" sz="16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marL="144000" algn="l" fontAlgn="ctr"/>
                      <a:endParaRPr lang="en-GB" sz="1600" b="0" i="0" u="none" strike="noStrike">
                        <a:solidFill>
                          <a:srgbClr val="000000"/>
                        </a:solidFill>
                        <a:effectLst/>
                        <a:latin typeface="Calibri" panose="020F0502020204030204" pitchFamily="34" charset="0"/>
                      </a:endParaRPr>
                    </a:p>
                  </a:txBody>
                  <a:tcPr marL="7620" marR="7620" marT="7620" marB="0" anchor="ctr"/>
                </a:tc>
                <a:tc hMerge="1">
                  <a:txBody>
                    <a:bodyPr/>
                    <a:lstStyle/>
                    <a:p>
                      <a:pPr marL="144000" algn="l" defTabSz="914377" rtl="0" eaLnBrk="1" fontAlgn="ctr" latinLnBrk="0" hangingPunct="1"/>
                      <a:endParaRPr lang="en-GB" sz="1600" b="0" i="0" u="none" strike="noStrike" kern="1200" dirty="0">
                        <a:solidFill>
                          <a:srgbClr val="000000"/>
                        </a:solidFill>
                        <a:effectLst/>
                        <a:latin typeface="Calibri" panose="020F0502020204030204" pitchFamily="34" charset="0"/>
                        <a:ea typeface="+mn-ea"/>
                        <a:cs typeface="+mn-cs"/>
                      </a:endParaRPr>
                    </a:p>
                  </a:txBody>
                  <a:tcPr marL="7620" marR="7620" marT="7620" marB="0" anchor="ctr"/>
                </a:tc>
                <a:tc hMerge="1">
                  <a:txBody>
                    <a:bodyPr/>
                    <a:lstStyle/>
                    <a:p>
                      <a:pPr marL="144000" algn="l" fontAlgn="ctr"/>
                      <a:endParaRPr lang="en-GB"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440500625"/>
                  </a:ext>
                </a:extLst>
              </a:tr>
            </a:tbl>
          </a:graphicData>
        </a:graphic>
      </p:graphicFrame>
    </p:spTree>
    <p:extLst>
      <p:ext uri="{BB962C8B-B14F-4D97-AF65-F5344CB8AC3E}">
        <p14:creationId xmlns:p14="http://schemas.microsoft.com/office/powerpoint/2010/main" val="320372438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URI Activation in UWP</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3117126039"/>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2108289" y="3620126"/>
            <a:ext cx="7664824" cy="50805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Launch for Results</a:t>
            </a:r>
            <a:endParaRPr lang="en-US" dirty="0"/>
          </a:p>
        </p:txBody>
      </p:sp>
      <p:sp>
        <p:nvSpPr>
          <p:cNvPr id="8" name="Content Placeholder 7"/>
          <p:cNvSpPr>
            <a:spLocks noGrp="1"/>
          </p:cNvSpPr>
          <p:nvPr>
            <p:ph type="body" sz="quarter" idx="10"/>
          </p:nvPr>
        </p:nvSpPr>
        <p:spPr/>
        <p:txBody>
          <a:bodyPr/>
          <a:lstStyle/>
          <a:p>
            <a:r>
              <a:rPr lang="en-US" sz="4000" dirty="0" smtClean="0"/>
              <a:t>Launching the app</a:t>
            </a:r>
            <a:endParaRPr lang="en-US" sz="4000" dirty="0"/>
          </a:p>
        </p:txBody>
      </p: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6439" y="3649420"/>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392387" y="3760561"/>
            <a:ext cx="1363466" cy="766575"/>
          </a:xfrm>
          <a:prstGeom prst="rect">
            <a:avLst/>
          </a:prstGeom>
        </p:spPr>
      </p:pic>
      <p:pic>
        <p:nvPicPr>
          <p:cNvPr id="23" name="Picture 2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sp>
        <p:nvSpPr>
          <p:cNvPr id="6" name="Rectangle 5"/>
          <p:cNvSpPr/>
          <p:nvPr/>
        </p:nvSpPr>
        <p:spPr>
          <a:xfrm>
            <a:off x="2082800" y="2287588"/>
            <a:ext cx="9508147" cy="3451225"/>
          </a:xfrm>
          <a:prstGeom prst="rect">
            <a:avLst/>
          </a:prstGeom>
          <a:noFill/>
        </p:spPr>
        <p:txBody>
          <a:bodyPr wrap="square">
            <a:spAutoFit/>
          </a:bodyPr>
          <a:lstStyle/>
          <a:p>
            <a:pPr>
              <a:lnSpc>
                <a:spcPct val="115000"/>
              </a:lnSpc>
            </a:pPr>
            <a:r>
              <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options = </a:t>
            </a:r>
            <a:r>
              <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noProof="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LauncherOptions</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pPr>
            <a:r>
              <a:rPr lang="en-US" sz="1600" noProof="1">
                <a:solidFill>
                  <a:srgbClr val="000000"/>
                </a:solidFill>
                <a:highlight>
                  <a:srgbClr val="FFFFFF"/>
                </a:highlight>
                <a:latin typeface="Consolas" panose="020B0609020204030204" pitchFamily="49" charset="0"/>
                <a:ea typeface="Calibri" panose="020F0502020204030204" pitchFamily="34" charset="0"/>
              </a:rPr>
              <a:t>options.TargetApplicationPackageFamilyName = </a:t>
            </a:r>
            <a:r>
              <a:rPr lang="en-US" sz="1600" noProof="1">
                <a:solidFill>
                  <a:srgbClr val="A31515"/>
                </a:solidFill>
                <a:highlight>
                  <a:srgbClr val="FFFFFF"/>
                </a:highlight>
                <a:latin typeface="Consolas" panose="020B0609020204030204" pitchFamily="49" charset="0"/>
                <a:ea typeface="Calibri" panose="020F0502020204030204" pitchFamily="34" charset="0"/>
              </a:rPr>
              <a:t>"24919.Instap"</a:t>
            </a:r>
            <a:r>
              <a:rPr lang="en-US" sz="1600" noProof="1">
                <a:solidFill>
                  <a:srgbClr val="000000"/>
                </a:solidFill>
                <a:highlight>
                  <a:srgbClr val="FFFFFF"/>
                </a:highlight>
                <a:latin typeface="Consolas" panose="020B0609020204030204" pitchFamily="49" charset="0"/>
                <a:ea typeface="Calibri" panose="020F0502020204030204" pitchFamily="34" charset="0"/>
              </a:rPr>
              <a:t>;</a:t>
            </a:r>
          </a:p>
          <a:p>
            <a:pPr>
              <a:lnSpc>
                <a:spcPct val="115000"/>
              </a:lnSpc>
            </a:pPr>
            <a:r>
              <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launchUri = </a:t>
            </a:r>
            <a:r>
              <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noProof="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Uri</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noProof="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"instapaper:?AddUrl=http%3A%2F%2Fbing.com"</a:t>
            </a:r>
            <a:r>
              <a:rPr lang="en-US" sz="1600"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pPr>
            <a:r>
              <a:rPr lang="en-US" sz="1600" noProof="1">
                <a:solidFill>
                  <a:srgbClr val="0000FF"/>
                </a:solidFill>
                <a:highlight>
                  <a:srgbClr val="FFFFFF"/>
                </a:highlight>
                <a:latin typeface="Consolas" panose="020B0609020204030204" pitchFamily="49" charset="0"/>
                <a:ea typeface="Calibri" panose="020F0502020204030204" pitchFamily="34" charset="0"/>
              </a:rPr>
              <a:t>await</a:t>
            </a:r>
            <a:r>
              <a:rPr lang="en-US" sz="1600" noProof="1">
                <a:solidFill>
                  <a:srgbClr val="000000"/>
                </a:solidFill>
                <a:highlight>
                  <a:srgbClr val="FFFFFF"/>
                </a:highlight>
                <a:latin typeface="Consolas" panose="020B0609020204030204" pitchFamily="49" charset="0"/>
                <a:ea typeface="Calibri" panose="020F0502020204030204" pitchFamily="34" charset="0"/>
              </a:rPr>
              <a:t> </a:t>
            </a:r>
            <a:r>
              <a:rPr lang="en-US" sz="1600" noProof="1" smtClean="0">
                <a:solidFill>
                  <a:srgbClr val="2B91AF"/>
                </a:solidFill>
                <a:highlight>
                  <a:srgbClr val="FFFFFF"/>
                </a:highlight>
                <a:latin typeface="Consolas" panose="020B0609020204030204" pitchFamily="49" charset="0"/>
                <a:ea typeface="Calibri" panose="020F0502020204030204" pitchFamily="34" charset="0"/>
              </a:rPr>
              <a:t>Launcher</a:t>
            </a:r>
            <a:r>
              <a:rPr lang="en-US" sz="1600" noProof="1" smtClean="0">
                <a:solidFill>
                  <a:srgbClr val="000000"/>
                </a:solidFill>
                <a:highlight>
                  <a:srgbClr val="FFFFFF"/>
                </a:highlight>
                <a:latin typeface="Consolas" panose="020B0609020204030204" pitchFamily="49" charset="0"/>
                <a:ea typeface="Calibri" panose="020F0502020204030204" pitchFamily="34" charset="0"/>
              </a:rPr>
              <a:t>.LaunchUriForResultsAsync(launchUri</a:t>
            </a:r>
            <a:r>
              <a:rPr lang="en-US" sz="1600" noProof="1">
                <a:solidFill>
                  <a:srgbClr val="000000"/>
                </a:solidFill>
                <a:highlight>
                  <a:srgbClr val="FFFFFF"/>
                </a:highlight>
                <a:latin typeface="Consolas" panose="020B0609020204030204" pitchFamily="49" charset="0"/>
                <a:ea typeface="Calibri" panose="020F0502020204030204" pitchFamily="34" charset="0"/>
              </a:rPr>
              <a:t>, options, data);</a:t>
            </a:r>
          </a:p>
          <a:p>
            <a:pPr>
              <a:lnSpc>
                <a:spcPct val="115000"/>
              </a:lnSpc>
            </a:pP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a:p>
            <a:pPr>
              <a:lnSpc>
                <a:spcPct val="107000"/>
              </a:lnSpc>
            </a:pP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resultData</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ValueSet</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resultData.Add</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"Result"</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value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a:lnSpc>
                <a:spcPct val="115000"/>
              </a:lnSpc>
            </a:pPr>
            <a:r>
              <a:rPr lang="en-US" sz="1600" dirty="0" err="1">
                <a:solidFill>
                  <a:srgbClr val="000000"/>
                </a:solidFill>
                <a:highlight>
                  <a:srgbClr val="FFFFFF"/>
                </a:highlight>
                <a:latin typeface="Consolas" panose="020B0609020204030204" pitchFamily="49" charset="0"/>
                <a:ea typeface="Calibri" panose="020F0502020204030204" pitchFamily="34" charset="0"/>
              </a:rPr>
              <a:t>operation.ProtocolForResultsOperation.ReportCompleted</a:t>
            </a:r>
            <a:r>
              <a:rPr lang="en-US" sz="1600" dirty="0">
                <a:solidFill>
                  <a:srgbClr val="000000"/>
                </a:solidFill>
                <a:highlight>
                  <a:srgbClr val="FFFFFF"/>
                </a:highlight>
                <a:latin typeface="Consolas" panose="020B0609020204030204" pitchFamily="49" charset="0"/>
                <a:ea typeface="Calibri" panose="020F0502020204030204" pitchFamily="34" charset="0"/>
              </a:rPr>
              <a:t>(</a:t>
            </a:r>
            <a:r>
              <a:rPr lang="en-US" sz="1600" dirty="0" err="1">
                <a:solidFill>
                  <a:srgbClr val="000000"/>
                </a:solidFill>
                <a:highlight>
                  <a:srgbClr val="FFFFFF"/>
                </a:highlight>
                <a:latin typeface="Consolas" panose="020B0609020204030204" pitchFamily="49" charset="0"/>
                <a:ea typeface="Calibri" panose="020F0502020204030204" pitchFamily="34" charset="0"/>
              </a:rPr>
              <a:t>resultData</a:t>
            </a:r>
            <a:r>
              <a:rPr lang="en-US" sz="1600" dirty="0">
                <a:solidFill>
                  <a:srgbClr val="000000"/>
                </a:solidFill>
                <a:highlight>
                  <a:srgbClr val="FFFFFF"/>
                </a:highlight>
                <a:latin typeface="Consolas" panose="020B0609020204030204" pitchFamily="49" charset="0"/>
                <a:ea typeface="Calibri" panose="020F0502020204030204" pitchFamily="34" charset="0"/>
              </a:rPr>
              <a:t>);A</a:t>
            </a:r>
            <a:endParaRPr lang="en-US" sz="1600" noProof="1">
              <a:solidFill>
                <a:srgbClr val="000000"/>
              </a:solidFill>
              <a:highlight>
                <a:srgbClr val="FFFFFF"/>
              </a:highlight>
              <a:latin typeface="Consolas" panose="020B0609020204030204" pitchFamily="49" charset="0"/>
              <a:ea typeface="Calibri" panose="020F0502020204030204" pitchFamily="34" charset="0"/>
            </a:endParaRPr>
          </a:p>
        </p:txBody>
      </p:sp>
      <p:pic>
        <p:nvPicPr>
          <p:cNvPr id="27" name="Picture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428798" y="3936407"/>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H="1">
            <a:off x="1453354" y="3988258"/>
            <a:ext cx="360228" cy="640405"/>
          </a:xfrm>
          <a:prstGeom prst="rect">
            <a:avLst/>
          </a:prstGeom>
        </p:spPr>
      </p:pic>
      <p:sp>
        <p:nvSpPr>
          <p:cNvPr id="14" name="TextBox 13"/>
          <p:cNvSpPr txBox="1"/>
          <p:nvPr/>
        </p:nvSpPr>
        <p:spPr>
          <a:xfrm>
            <a:off x="725932" y="5055182"/>
            <a:ext cx="684803" cy="369332"/>
          </a:xfrm>
          <a:prstGeom prst="rect">
            <a:avLst/>
          </a:prstGeom>
          <a:noFill/>
        </p:spPr>
        <p:txBody>
          <a:bodyPr wrap="none" rtlCol="0">
            <a:spAutoFit/>
          </a:bodyPr>
          <a:lstStyle/>
          <a:p>
            <a:r>
              <a:rPr lang="en-US" dirty="0" smtClean="0"/>
              <a:t>App1</a:t>
            </a:r>
            <a:endParaRPr lang="en-US" dirty="0"/>
          </a:p>
        </p:txBody>
      </p:sp>
      <p:sp>
        <p:nvSpPr>
          <p:cNvPr id="15" name="TextBox 14"/>
          <p:cNvSpPr txBox="1"/>
          <p:nvPr/>
        </p:nvSpPr>
        <p:spPr>
          <a:xfrm>
            <a:off x="10436802" y="5055182"/>
            <a:ext cx="720069" cy="369332"/>
          </a:xfrm>
          <a:prstGeom prst="rect">
            <a:avLst/>
          </a:prstGeom>
          <a:noFill/>
        </p:spPr>
        <p:txBody>
          <a:bodyPr wrap="none" rtlCol="0">
            <a:spAutoFit/>
          </a:bodyPr>
          <a:lstStyle/>
          <a:p>
            <a:r>
              <a:rPr lang="en-US" dirty="0" smtClean="0"/>
              <a:t>App2</a:t>
            </a:r>
            <a:endParaRPr lang="en-US" dirty="0"/>
          </a:p>
        </p:txBody>
      </p:sp>
      <p:sp>
        <p:nvSpPr>
          <p:cNvPr id="17" name="Right Arrow 16"/>
          <p:cNvSpPr/>
          <p:nvPr/>
        </p:nvSpPr>
        <p:spPr>
          <a:xfrm flipH="1">
            <a:off x="2108289" y="4150524"/>
            <a:ext cx="7664824" cy="50805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73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Launch for Results</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607249830"/>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Publisher’s Shared Storage Folder</a:t>
            </a:r>
            <a:endParaRPr lang="en-GB" dirty="0"/>
          </a:p>
        </p:txBody>
      </p:sp>
    </p:spTree>
    <p:extLst>
      <p:ext uri="{BB962C8B-B14F-4D97-AF65-F5344CB8AC3E}">
        <p14:creationId xmlns:p14="http://schemas.microsoft.com/office/powerpoint/2010/main" val="314028868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9239" y="2570304"/>
            <a:ext cx="11637012" cy="1717393"/>
          </a:xfrm>
        </p:spPr>
        <p:txBody>
          <a:bodyPr/>
          <a:lstStyle/>
          <a:p>
            <a:r>
              <a:rPr lang="en-GB" sz="5400" dirty="0"/>
              <a:t>Apps from the same publisher share files and </a:t>
            </a:r>
            <a:r>
              <a:rPr lang="en-GB" sz="5400" dirty="0" smtClean="0"/>
              <a:t>settings</a:t>
            </a:r>
            <a:endParaRPr lang="en-US" dirty="0"/>
          </a:p>
        </p:txBody>
      </p:sp>
    </p:spTree>
    <p:extLst>
      <p:ext uri="{BB962C8B-B14F-4D97-AF65-F5344CB8AC3E}">
        <p14:creationId xmlns:p14="http://schemas.microsoft.com/office/powerpoint/2010/main" val="120578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69239" y="1189177"/>
            <a:ext cx="11653523" cy="4483920"/>
          </a:xfrm>
        </p:spPr>
        <p:txBody>
          <a:bodyPr/>
          <a:lstStyle/>
          <a:p>
            <a:r>
              <a:rPr lang="en-GB" dirty="0" smtClean="0"/>
              <a:t>A subfolder is required. Edit app manifest to add.</a:t>
            </a:r>
            <a:br>
              <a:rPr lang="en-GB" dirty="0" smtClean="0"/>
            </a:br>
            <a:r>
              <a:rPr lang="en-GB" dirty="0" smtClean="0"/>
              <a:t>Folders are automatically provisioned.</a:t>
            </a:r>
          </a:p>
          <a:p>
            <a:r>
              <a:rPr lang="en-GB" sz="2400" dirty="0" smtClean="0">
                <a:solidFill>
                  <a:schemeClr val="accent2">
                    <a:lumMod val="50000"/>
                  </a:schemeClr>
                </a:solidFill>
                <a:latin typeface="Consolas" panose="020B0609020204030204" pitchFamily="49" charset="0"/>
                <a:cs typeface="Consolas" panose="020B0609020204030204" pitchFamily="49" charset="0"/>
              </a:rPr>
              <a:t>&lt;Package&gt;</a:t>
            </a:r>
            <a:br>
              <a:rPr lang="en-GB" sz="2400" dirty="0" smtClean="0">
                <a:solidFill>
                  <a:schemeClr val="accent2">
                    <a:lumMod val="50000"/>
                  </a:schemeClr>
                </a:solidFill>
                <a:latin typeface="Consolas" panose="020B0609020204030204" pitchFamily="49" charset="0"/>
                <a:cs typeface="Consolas" panose="020B0609020204030204" pitchFamily="49" charset="0"/>
              </a:rPr>
            </a:br>
            <a:r>
              <a:rPr lang="en-GB" sz="2400" dirty="0" smtClean="0">
                <a:solidFill>
                  <a:schemeClr val="accent2">
                    <a:lumMod val="50000"/>
                  </a:schemeClr>
                </a:solidFill>
                <a:latin typeface="Consolas" panose="020B0609020204030204" pitchFamily="49" charset="0"/>
                <a:cs typeface="Consolas" panose="020B0609020204030204" pitchFamily="49" charset="0"/>
              </a:rPr>
              <a:t>    &lt;Extensions&gt;</a:t>
            </a:r>
          </a:p>
          <a:p>
            <a:r>
              <a:rPr lang="en-GB" sz="2400" dirty="0" smtClean="0">
                <a:solidFill>
                  <a:schemeClr val="tx2">
                    <a:lumMod val="50000"/>
                  </a:schemeClr>
                </a:solidFill>
                <a:latin typeface="Consolas" panose="020B0609020204030204" pitchFamily="49" charset="0"/>
                <a:cs typeface="Consolas" panose="020B0609020204030204" pitchFamily="49" charset="0"/>
              </a:rPr>
              <a:t>        &lt;Extension Category="</a:t>
            </a:r>
            <a:r>
              <a:rPr lang="en-GB" sz="2400" dirty="0" err="1" smtClean="0">
                <a:solidFill>
                  <a:schemeClr val="tx2">
                    <a:lumMod val="50000"/>
                  </a:schemeClr>
                </a:solidFill>
                <a:latin typeface="Consolas" panose="020B0609020204030204" pitchFamily="49" charset="0"/>
                <a:cs typeface="Consolas" panose="020B0609020204030204" pitchFamily="49" charset="0"/>
              </a:rPr>
              <a:t>windows.publisherCacheFolder</a:t>
            </a:r>
            <a:r>
              <a:rPr lang="en-GB" sz="2400" dirty="0" smtClean="0">
                <a:solidFill>
                  <a:schemeClr val="tx2">
                    <a:lumMod val="50000"/>
                  </a:schemeClr>
                </a:solidFill>
                <a:latin typeface="Consolas" panose="020B0609020204030204" pitchFamily="49" charset="0"/>
                <a:cs typeface="Consolas" panose="020B0609020204030204" pitchFamily="49" charset="0"/>
              </a:rPr>
              <a:t>"&gt;</a:t>
            </a:r>
            <a:br>
              <a:rPr lang="en-GB" sz="2400" dirty="0" smtClean="0">
                <a:solidFill>
                  <a:schemeClr val="tx2">
                    <a:lumMod val="50000"/>
                  </a:schemeClr>
                </a:solidFill>
                <a:latin typeface="Consolas" panose="020B0609020204030204" pitchFamily="49" charset="0"/>
                <a:cs typeface="Consolas" panose="020B0609020204030204" pitchFamily="49" charset="0"/>
              </a:rPr>
            </a:br>
            <a:r>
              <a:rPr lang="en-GB" sz="2400" dirty="0" smtClean="0">
                <a:solidFill>
                  <a:schemeClr val="tx2">
                    <a:lumMod val="50000"/>
                  </a:schemeClr>
                </a:solidFill>
                <a:latin typeface="Consolas" panose="020B0609020204030204" pitchFamily="49" charset="0"/>
                <a:cs typeface="Consolas" panose="020B0609020204030204" pitchFamily="49" charset="0"/>
              </a:rPr>
              <a:t>            &lt;</a:t>
            </a:r>
            <a:r>
              <a:rPr lang="en-GB" sz="2400" dirty="0" err="1" smtClean="0">
                <a:solidFill>
                  <a:schemeClr val="tx2">
                    <a:lumMod val="50000"/>
                  </a:schemeClr>
                </a:solidFill>
                <a:latin typeface="Consolas" panose="020B0609020204030204" pitchFamily="49" charset="0"/>
                <a:cs typeface="Consolas" panose="020B0609020204030204" pitchFamily="49" charset="0"/>
              </a:rPr>
              <a:t>PublisherCacheFolder</a:t>
            </a:r>
            <a:r>
              <a:rPr lang="en-GB" sz="2400" dirty="0" smtClean="0">
                <a:solidFill>
                  <a:schemeClr val="tx2">
                    <a:lumMod val="50000"/>
                  </a:schemeClr>
                </a:solidFill>
                <a:latin typeface="Consolas" panose="020B0609020204030204" pitchFamily="49" charset="0"/>
                <a:cs typeface="Consolas" panose="020B0609020204030204" pitchFamily="49" charset="0"/>
              </a:rPr>
              <a:t>&gt;</a:t>
            </a:r>
            <a:br>
              <a:rPr lang="en-GB" sz="2400" dirty="0" smtClean="0">
                <a:solidFill>
                  <a:schemeClr val="tx2">
                    <a:lumMod val="50000"/>
                  </a:schemeClr>
                </a:solidFill>
                <a:latin typeface="Consolas" panose="020B0609020204030204" pitchFamily="49" charset="0"/>
                <a:cs typeface="Consolas" panose="020B0609020204030204" pitchFamily="49" charset="0"/>
              </a:rPr>
            </a:br>
            <a:r>
              <a:rPr lang="en-GB" sz="2400" dirty="0" smtClean="0">
                <a:solidFill>
                  <a:schemeClr val="tx2">
                    <a:lumMod val="50000"/>
                  </a:schemeClr>
                </a:solidFill>
                <a:latin typeface="Consolas" panose="020B0609020204030204" pitchFamily="49" charset="0"/>
                <a:cs typeface="Consolas" panose="020B0609020204030204" pitchFamily="49" charset="0"/>
              </a:rPr>
              <a:t>                &lt;Folder Name="Folder1"&gt;</a:t>
            </a:r>
            <a:br>
              <a:rPr lang="en-GB" sz="2400" dirty="0" smtClean="0">
                <a:solidFill>
                  <a:schemeClr val="tx2">
                    <a:lumMod val="50000"/>
                  </a:schemeClr>
                </a:solidFill>
                <a:latin typeface="Consolas" panose="020B0609020204030204" pitchFamily="49" charset="0"/>
                <a:cs typeface="Consolas" panose="020B0609020204030204" pitchFamily="49" charset="0"/>
              </a:rPr>
            </a:br>
            <a:r>
              <a:rPr lang="en-GB" sz="2400" dirty="0" smtClean="0">
                <a:solidFill>
                  <a:schemeClr val="tx2">
                    <a:lumMod val="50000"/>
                  </a:schemeClr>
                </a:solidFill>
                <a:latin typeface="Consolas" panose="020B0609020204030204" pitchFamily="49" charset="0"/>
                <a:cs typeface="Consolas" panose="020B0609020204030204" pitchFamily="49" charset="0"/>
              </a:rPr>
              <a:t>            &lt;/</a:t>
            </a:r>
            <a:r>
              <a:rPr lang="en-GB" sz="2400" dirty="0" err="1" smtClean="0">
                <a:solidFill>
                  <a:schemeClr val="tx2">
                    <a:lumMod val="50000"/>
                  </a:schemeClr>
                </a:solidFill>
                <a:latin typeface="Consolas" panose="020B0609020204030204" pitchFamily="49" charset="0"/>
                <a:cs typeface="Consolas" panose="020B0609020204030204" pitchFamily="49" charset="0"/>
              </a:rPr>
              <a:t>PublisherCacheFolder</a:t>
            </a:r>
            <a:r>
              <a:rPr lang="en-GB" sz="2400" dirty="0" smtClean="0">
                <a:solidFill>
                  <a:schemeClr val="tx2">
                    <a:lumMod val="50000"/>
                  </a:schemeClr>
                </a:solidFill>
                <a:latin typeface="Consolas" panose="020B0609020204030204" pitchFamily="49" charset="0"/>
                <a:cs typeface="Consolas" panose="020B0609020204030204" pitchFamily="49" charset="0"/>
              </a:rPr>
              <a:t>&gt;</a:t>
            </a:r>
            <a:br>
              <a:rPr lang="en-GB" sz="2400" dirty="0" smtClean="0">
                <a:solidFill>
                  <a:schemeClr val="tx2">
                    <a:lumMod val="50000"/>
                  </a:schemeClr>
                </a:solidFill>
                <a:latin typeface="Consolas" panose="020B0609020204030204" pitchFamily="49" charset="0"/>
                <a:cs typeface="Consolas" panose="020B0609020204030204" pitchFamily="49" charset="0"/>
              </a:rPr>
            </a:br>
            <a:r>
              <a:rPr lang="en-GB" sz="2400" dirty="0" smtClean="0">
                <a:solidFill>
                  <a:schemeClr val="tx2">
                    <a:lumMod val="50000"/>
                  </a:schemeClr>
                </a:solidFill>
                <a:latin typeface="Consolas" panose="020B0609020204030204" pitchFamily="49" charset="0"/>
                <a:cs typeface="Consolas" panose="020B0609020204030204" pitchFamily="49" charset="0"/>
              </a:rPr>
              <a:t>        &lt;/Extension&gt;</a:t>
            </a:r>
          </a:p>
          <a:p>
            <a:r>
              <a:rPr lang="en-GB" sz="2400" dirty="0" smtClean="0">
                <a:solidFill>
                  <a:schemeClr val="accent2">
                    <a:lumMod val="50000"/>
                  </a:schemeClr>
                </a:solidFill>
                <a:latin typeface="Consolas" panose="020B0609020204030204" pitchFamily="49" charset="0"/>
                <a:cs typeface="Consolas" panose="020B0609020204030204" pitchFamily="49" charset="0"/>
              </a:rPr>
              <a:t>    &lt;/Extensions&gt;</a:t>
            </a:r>
            <a:br>
              <a:rPr lang="en-GB" sz="2400" dirty="0" smtClean="0">
                <a:solidFill>
                  <a:schemeClr val="accent2">
                    <a:lumMod val="50000"/>
                  </a:schemeClr>
                </a:solidFill>
                <a:latin typeface="Consolas" panose="020B0609020204030204" pitchFamily="49" charset="0"/>
                <a:cs typeface="Consolas" panose="020B0609020204030204" pitchFamily="49" charset="0"/>
              </a:rPr>
            </a:br>
            <a:r>
              <a:rPr lang="en-GB" sz="2400" dirty="0" smtClean="0">
                <a:solidFill>
                  <a:schemeClr val="accent2">
                    <a:lumMod val="50000"/>
                  </a:schemeClr>
                </a:solidFill>
                <a:latin typeface="Consolas" panose="020B0609020204030204" pitchFamily="49" charset="0"/>
                <a:cs typeface="Consolas" panose="020B0609020204030204" pitchFamily="49" charset="0"/>
              </a:rPr>
              <a:t>&lt;/Package&gt;</a:t>
            </a:r>
            <a:endParaRPr lang="en-GB" sz="2400" dirty="0">
              <a:solidFill>
                <a:schemeClr val="accent2">
                  <a:lumMod val="50000"/>
                </a:schemeClr>
              </a:solidFill>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lstStyle/>
          <a:p>
            <a:r>
              <a:rPr lang="en-GB" dirty="0" smtClean="0"/>
              <a:t>Publisher’s shared storage folder</a:t>
            </a:r>
            <a:endParaRPr lang="en-GB" dirty="0"/>
          </a:p>
        </p:txBody>
      </p:sp>
      <p:sp>
        <p:nvSpPr>
          <p:cNvPr id="7" name="Rectangle 6"/>
          <p:cNvSpPr/>
          <p:nvPr/>
        </p:nvSpPr>
        <p:spPr bwMode="auto">
          <a:xfrm>
            <a:off x="2875085" y="3726102"/>
            <a:ext cx="4317023"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3239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69239" y="1189177"/>
            <a:ext cx="11653523" cy="4123373"/>
          </a:xfrm>
        </p:spPr>
        <p:txBody>
          <a:bodyPr/>
          <a:lstStyle/>
          <a:p>
            <a:r>
              <a:rPr lang="en-GB" b="1" dirty="0" smtClean="0">
                <a:solidFill>
                  <a:schemeClr val="accent1">
                    <a:lumMod val="75000"/>
                  </a:schemeClr>
                </a:solidFill>
              </a:rPr>
              <a:t>Access folder named “fonts”:</a:t>
            </a:r>
          </a:p>
          <a:p>
            <a:pPr lvl="0"/>
            <a:r>
              <a:rPr lang="en-US" altLang="en-US" sz="3200" dirty="0" err="1" smtClean="0">
                <a:solidFill>
                  <a:srgbClr val="000000"/>
                </a:solidFill>
                <a:latin typeface="Consolas" panose="020B0609020204030204" pitchFamily="49" charset="0"/>
                <a:cs typeface="Consolas" panose="020B0609020204030204" pitchFamily="49" charset="0"/>
              </a:rPr>
              <a:t>Windows.Storage.</a:t>
            </a:r>
            <a:r>
              <a:rPr lang="en-US" altLang="en-US" sz="3200" dirty="0" err="1" smtClean="0">
                <a:solidFill>
                  <a:srgbClr val="2B91AF"/>
                </a:solidFill>
                <a:latin typeface="Consolas" panose="020B0609020204030204" pitchFamily="49" charset="0"/>
                <a:cs typeface="Consolas" panose="020B0609020204030204" pitchFamily="49" charset="0"/>
              </a:rPr>
              <a:t>ApplicationData</a:t>
            </a:r>
            <a:r>
              <a:rPr lang="en-US" altLang="en-US" sz="3200" dirty="0" err="1" smtClean="0">
                <a:solidFill>
                  <a:srgbClr val="000000"/>
                </a:solidFill>
                <a:latin typeface="Consolas" panose="020B0609020204030204" pitchFamily="49" charset="0"/>
                <a:cs typeface="Consolas" panose="020B0609020204030204" pitchFamily="49" charset="0"/>
              </a:rPr>
              <a:t>.Current</a:t>
            </a:r>
            <a:r>
              <a:rPr lang="en-US" altLang="en-US" sz="3200" dirty="0">
                <a:solidFill>
                  <a:srgbClr val="000000"/>
                </a:solidFill>
                <a:latin typeface="Consolas" panose="020B0609020204030204" pitchFamily="49" charset="0"/>
                <a:cs typeface="Consolas" panose="020B0609020204030204" pitchFamily="49" charset="0"/>
              </a:rPr>
              <a:t/>
            </a:r>
            <a:br>
              <a:rPr lang="en-US" altLang="en-US" sz="3200" dirty="0">
                <a:solidFill>
                  <a:srgbClr val="000000"/>
                </a:solidFill>
                <a:latin typeface="Consolas" panose="020B0609020204030204" pitchFamily="49" charset="0"/>
                <a:cs typeface="Consolas" panose="020B0609020204030204" pitchFamily="49" charset="0"/>
              </a:rPr>
            </a:br>
            <a:r>
              <a:rPr lang="en-US" altLang="en-US" sz="3200" dirty="0" smtClean="0">
                <a:solidFill>
                  <a:srgbClr val="000000"/>
                </a:solidFill>
                <a:latin typeface="Consolas" panose="020B0609020204030204" pitchFamily="49" charset="0"/>
                <a:cs typeface="Consolas" panose="020B0609020204030204" pitchFamily="49" charset="0"/>
              </a:rPr>
              <a:t>.</a:t>
            </a:r>
            <a:r>
              <a:rPr lang="en-US" altLang="en-US" sz="3200" dirty="0" err="1" smtClean="0">
                <a:solidFill>
                  <a:srgbClr val="000000"/>
                </a:solidFill>
                <a:latin typeface="Consolas" panose="020B0609020204030204" pitchFamily="49" charset="0"/>
                <a:cs typeface="Consolas" panose="020B0609020204030204" pitchFamily="49" charset="0"/>
              </a:rPr>
              <a:t>GetPublisherCacheFolder</a:t>
            </a:r>
            <a:r>
              <a:rPr lang="en-US" altLang="en-US" sz="3200" dirty="0">
                <a:solidFill>
                  <a:srgbClr val="000000"/>
                </a:solidFill>
                <a:latin typeface="Consolas" panose="020B0609020204030204" pitchFamily="49" charset="0"/>
                <a:cs typeface="Consolas" panose="020B0609020204030204" pitchFamily="49" charset="0"/>
              </a:rPr>
              <a:t>(</a:t>
            </a:r>
            <a:r>
              <a:rPr lang="en-US" altLang="en-US" sz="3200" dirty="0">
                <a:solidFill>
                  <a:srgbClr val="A31515"/>
                </a:solidFill>
                <a:latin typeface="Consolas" panose="020B0609020204030204" pitchFamily="49" charset="0"/>
                <a:cs typeface="Consolas" panose="020B0609020204030204" pitchFamily="49" charset="0"/>
              </a:rPr>
              <a:t>"fonts"</a:t>
            </a:r>
            <a:r>
              <a:rPr lang="en-US" altLang="en-US" sz="3200" dirty="0">
                <a:solidFill>
                  <a:srgbClr val="000000"/>
                </a:solidFill>
                <a:latin typeface="Consolas" panose="020B0609020204030204" pitchFamily="49" charset="0"/>
                <a:cs typeface="Consolas" panose="020B0609020204030204" pitchFamily="49" charset="0"/>
              </a:rPr>
              <a:t>); </a:t>
            </a:r>
            <a:endParaRPr lang="en-US" altLang="en-US" sz="6600" dirty="0">
              <a:solidFill>
                <a:schemeClr val="tx1"/>
              </a:solidFill>
              <a:latin typeface="Arial" panose="020B0604020202020204" pitchFamily="34" charset="0"/>
            </a:endParaRPr>
          </a:p>
          <a:p>
            <a:endParaRPr lang="en-GB" b="1" dirty="0" smtClean="0">
              <a:solidFill>
                <a:schemeClr val="tx1"/>
              </a:solidFill>
            </a:endParaRPr>
          </a:p>
          <a:p>
            <a:r>
              <a:rPr lang="en-GB" b="1" dirty="0" smtClean="0">
                <a:solidFill>
                  <a:schemeClr val="accent1">
                    <a:lumMod val="75000"/>
                  </a:schemeClr>
                </a:solidFill>
              </a:rPr>
              <a:t>Clear shared storage:</a:t>
            </a:r>
          </a:p>
          <a:p>
            <a:r>
              <a:rPr lang="en-GB" sz="3200" dirty="0" err="1">
                <a:solidFill>
                  <a:srgbClr val="000000"/>
                </a:solidFill>
                <a:latin typeface="Consolas" panose="020B0609020204030204" pitchFamily="49" charset="0"/>
                <a:cs typeface="Consolas" panose="020B0609020204030204" pitchFamily="49" charset="0"/>
              </a:rPr>
              <a:t>Windows.Storage.</a:t>
            </a:r>
            <a:r>
              <a:rPr lang="en-GB" sz="3200" dirty="0" err="1">
                <a:solidFill>
                  <a:srgbClr val="2B91AF"/>
                </a:solidFill>
                <a:latin typeface="Consolas" panose="020B0609020204030204" pitchFamily="49" charset="0"/>
                <a:cs typeface="Consolas" panose="020B0609020204030204" pitchFamily="49" charset="0"/>
              </a:rPr>
              <a:t>ApplicationData</a:t>
            </a:r>
            <a:r>
              <a:rPr lang="en-GB" sz="3200" dirty="0" err="1">
                <a:solidFill>
                  <a:srgbClr val="000000"/>
                </a:solidFill>
                <a:latin typeface="Consolas" panose="020B0609020204030204" pitchFamily="49" charset="0"/>
                <a:cs typeface="Consolas" panose="020B0609020204030204" pitchFamily="49" charset="0"/>
              </a:rPr>
              <a:t>.Current</a:t>
            </a:r>
            <a:r>
              <a:rPr lang="en-GB" sz="3200" dirty="0">
                <a:solidFill>
                  <a:srgbClr val="000000"/>
                </a:solidFill>
                <a:latin typeface="Consolas" panose="020B0609020204030204" pitchFamily="49" charset="0"/>
                <a:cs typeface="Consolas" panose="020B0609020204030204" pitchFamily="49" charset="0"/>
              </a:rPr>
              <a:t/>
            </a:r>
            <a:br>
              <a:rPr lang="en-GB" sz="3200" dirty="0">
                <a:solidFill>
                  <a:srgbClr val="000000"/>
                </a:solidFill>
                <a:latin typeface="Consolas" panose="020B0609020204030204" pitchFamily="49" charset="0"/>
                <a:cs typeface="Consolas" panose="020B0609020204030204" pitchFamily="49" charset="0"/>
              </a:rPr>
            </a:br>
            <a:r>
              <a:rPr lang="en-GB" sz="3200" dirty="0">
                <a:solidFill>
                  <a:srgbClr val="000000"/>
                </a:solidFill>
                <a:latin typeface="Consolas" panose="020B0609020204030204" pitchFamily="49" charset="0"/>
                <a:cs typeface="Consolas" panose="020B0609020204030204" pitchFamily="49" charset="0"/>
              </a:rPr>
              <a:t>    .</a:t>
            </a:r>
            <a:r>
              <a:rPr lang="en-GB" sz="3200" dirty="0" err="1">
                <a:solidFill>
                  <a:srgbClr val="000000"/>
                </a:solidFill>
                <a:latin typeface="Consolas" panose="020B0609020204030204" pitchFamily="49" charset="0"/>
                <a:cs typeface="Consolas" panose="020B0609020204030204" pitchFamily="49" charset="0"/>
              </a:rPr>
              <a:t>ClearPublisherCacheFolderAsync</a:t>
            </a:r>
            <a:r>
              <a:rPr lang="en-GB" sz="3200" dirty="0">
                <a:solidFill>
                  <a:srgbClr val="000000"/>
                </a:solidFill>
                <a:latin typeface="Consolas" panose="020B0609020204030204" pitchFamily="49" charset="0"/>
                <a:cs typeface="Consolas" panose="020B0609020204030204" pitchFamily="49" charset="0"/>
              </a:rPr>
              <a:t>();</a:t>
            </a:r>
            <a:endParaRPr lang="en-US" sz="3200" dirty="0">
              <a:solidFill>
                <a:srgbClr val="000000"/>
              </a:solidFill>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Shared storage folder interaction</a:t>
            </a:r>
            <a:endParaRPr lang="en-US" dirty="0"/>
          </a:p>
        </p:txBody>
      </p:sp>
    </p:spTree>
    <p:extLst>
      <p:ext uri="{BB962C8B-B14F-4D97-AF65-F5344CB8AC3E}">
        <p14:creationId xmlns:p14="http://schemas.microsoft.com/office/powerpoint/2010/main" val="364971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Review</a:t>
            </a:r>
            <a:endParaRPr lang="en-US" dirty="0"/>
          </a:p>
        </p:txBody>
      </p:sp>
      <p:sp>
        <p:nvSpPr>
          <p:cNvPr id="4" name="Text Placeholder 3"/>
          <p:cNvSpPr>
            <a:spLocks noGrp="1"/>
          </p:cNvSpPr>
          <p:nvPr>
            <p:ph type="body" sz="quarter" idx="10"/>
          </p:nvPr>
        </p:nvSpPr>
        <p:spPr>
          <a:xfrm>
            <a:off x="269239" y="1189177"/>
            <a:ext cx="11653523" cy="4046492"/>
          </a:xfrm>
        </p:spPr>
        <p:txBody>
          <a:bodyPr/>
          <a:lstStyle/>
          <a:p>
            <a:r>
              <a:rPr lang="en-US" dirty="0"/>
              <a:t>App to App in Windows 10 UWP</a:t>
            </a:r>
          </a:p>
          <a:p>
            <a:pPr lvl="1"/>
            <a:r>
              <a:rPr lang="en-US" dirty="0"/>
              <a:t>URI and Protocol Activation</a:t>
            </a:r>
          </a:p>
          <a:p>
            <a:pPr lvl="1"/>
            <a:r>
              <a:rPr lang="en-US" dirty="0"/>
              <a:t>Share Contract</a:t>
            </a:r>
          </a:p>
          <a:p>
            <a:pPr lvl="1"/>
            <a:r>
              <a:rPr lang="en-US" dirty="0"/>
              <a:t>URI Activation to a Specific App</a:t>
            </a:r>
          </a:p>
          <a:p>
            <a:pPr lvl="1"/>
            <a:r>
              <a:rPr lang="en-US" dirty="0"/>
              <a:t>Send Files</a:t>
            </a:r>
          </a:p>
          <a:p>
            <a:pPr lvl="1"/>
            <a:r>
              <a:rPr lang="en-US" dirty="0"/>
              <a:t>Query Uri Support</a:t>
            </a:r>
          </a:p>
          <a:p>
            <a:pPr lvl="1"/>
            <a:r>
              <a:rPr lang="en-US" dirty="0"/>
              <a:t>App Services</a:t>
            </a:r>
          </a:p>
          <a:p>
            <a:r>
              <a:rPr lang="en-US" dirty="0"/>
              <a:t>Shared Storage</a:t>
            </a:r>
          </a:p>
          <a:p>
            <a:pPr lvl="1"/>
            <a:r>
              <a:rPr lang="en-US" dirty="0"/>
              <a:t>Publishers’ Shared Storage Folder</a:t>
            </a:r>
          </a:p>
          <a:p>
            <a:pPr lvl="1"/>
            <a:endParaRPr lang="en-US" dirty="0"/>
          </a:p>
        </p:txBody>
      </p:sp>
    </p:spTree>
    <p:extLst>
      <p:ext uri="{BB962C8B-B14F-4D97-AF65-F5344CB8AC3E}">
        <p14:creationId xmlns:p14="http://schemas.microsoft.com/office/powerpoint/2010/main" val="36883899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Text Placeholder 3"/>
          <p:cNvSpPr>
            <a:spLocks noGrp="1"/>
          </p:cNvSpPr>
          <p:nvPr>
            <p:ph type="body" sz="quarter" idx="10"/>
          </p:nvPr>
        </p:nvSpPr>
        <p:spPr>
          <a:xfrm>
            <a:off x="269239" y="1189177"/>
            <a:ext cx="11653523" cy="4046492"/>
          </a:xfrm>
        </p:spPr>
        <p:txBody>
          <a:bodyPr/>
          <a:lstStyle/>
          <a:p>
            <a:r>
              <a:rPr lang="en-US" dirty="0" smtClean="0"/>
              <a:t>App to App in Windows 10 UWP</a:t>
            </a:r>
            <a:endParaRPr lang="en-US" dirty="0"/>
          </a:p>
          <a:p>
            <a:pPr lvl="1"/>
            <a:r>
              <a:rPr lang="en-US" dirty="0"/>
              <a:t>URI and Protocol Activation</a:t>
            </a:r>
          </a:p>
          <a:p>
            <a:pPr lvl="1"/>
            <a:r>
              <a:rPr lang="en-US" dirty="0"/>
              <a:t>Share Contract</a:t>
            </a:r>
          </a:p>
          <a:p>
            <a:pPr lvl="1"/>
            <a:r>
              <a:rPr lang="en-US" dirty="0" smtClean="0"/>
              <a:t>URI Activation to a Specific App</a:t>
            </a:r>
            <a:endParaRPr lang="en-US" dirty="0"/>
          </a:p>
          <a:p>
            <a:pPr lvl="1"/>
            <a:r>
              <a:rPr lang="en-US" dirty="0" smtClean="0"/>
              <a:t>Send Files</a:t>
            </a:r>
          </a:p>
          <a:p>
            <a:pPr lvl="1"/>
            <a:r>
              <a:rPr lang="en-US" dirty="0" smtClean="0"/>
              <a:t>Query Uri Support</a:t>
            </a:r>
          </a:p>
          <a:p>
            <a:pPr lvl="1"/>
            <a:r>
              <a:rPr lang="en-US" dirty="0" smtClean="0"/>
              <a:t>App Services</a:t>
            </a:r>
          </a:p>
          <a:p>
            <a:r>
              <a:rPr lang="en-US" dirty="0" smtClean="0"/>
              <a:t>Shared Storage</a:t>
            </a:r>
            <a:endParaRPr lang="en-US" dirty="0"/>
          </a:p>
          <a:p>
            <a:pPr lvl="1"/>
            <a:r>
              <a:rPr lang="en-US" dirty="0" smtClean="0"/>
              <a:t>Publishers’ Shared Storage Folder</a:t>
            </a:r>
            <a:endParaRPr lang="en-US" dirty="0"/>
          </a:p>
          <a:p>
            <a:pPr lvl="1"/>
            <a:endParaRPr lang="en-US" dirty="0"/>
          </a:p>
        </p:txBody>
      </p:sp>
    </p:spTree>
    <p:extLst>
      <p:ext uri="{BB962C8B-B14F-4D97-AF65-F5344CB8AC3E}">
        <p14:creationId xmlns:p14="http://schemas.microsoft.com/office/powerpoint/2010/main" val="349214847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Sharing Example</a:t>
            </a:r>
            <a:endParaRPr lang="en-GB" dirty="0"/>
          </a:p>
        </p:txBody>
      </p:sp>
    </p:spTree>
    <p:extLst>
      <p:ext uri="{BB962C8B-B14F-4D97-AF65-F5344CB8AC3E}">
        <p14:creationId xmlns:p14="http://schemas.microsoft.com/office/powerpoint/2010/main" val="11515329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a:t>
            </a:r>
            <a:r>
              <a:rPr lang="en-US" dirty="0" smtClean="0"/>
              <a:t>Contract (also in Windows 8.1)</a:t>
            </a:r>
            <a:endParaRPr lang="en-US" dirty="0"/>
          </a:p>
        </p:txBody>
      </p:sp>
      <p:sp>
        <p:nvSpPr>
          <p:cNvPr id="4" name="Content Placeholder 3"/>
          <p:cNvSpPr>
            <a:spLocks noGrp="1"/>
          </p:cNvSpPr>
          <p:nvPr>
            <p:ph type="body" sz="quarter" idx="10"/>
          </p:nvPr>
        </p:nvSpPr>
        <p:spPr>
          <a:xfrm>
            <a:off x="269239" y="1189177"/>
            <a:ext cx="11653523" cy="727700"/>
          </a:xfrm>
        </p:spPr>
        <p:txBody>
          <a:bodyPr/>
          <a:lstStyle/>
          <a:p>
            <a:r>
              <a:rPr lang="en-US" dirty="0" smtClean="0"/>
              <a:t> </a:t>
            </a:r>
            <a:endParaRPr lang="en-US" dirty="0"/>
          </a:p>
        </p:txBody>
      </p:sp>
      <p:sp>
        <p:nvSpPr>
          <p:cNvPr id="6" name="Rectangle 5"/>
          <p:cNvSpPr/>
          <p:nvPr/>
        </p:nvSpPr>
        <p:spPr>
          <a:xfrm>
            <a:off x="954775" y="2448064"/>
            <a:ext cx="4810673" cy="584775"/>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2B91AF"/>
                </a:solidFill>
                <a:highlight>
                  <a:srgbClr val="FFFFFF"/>
                </a:highlight>
                <a:latin typeface="Consolas" panose="020B0609020204030204" pitchFamily="49" charset="0"/>
                <a:cs typeface="Consolas" panose="020B0609020204030204" pitchFamily="49" charset="0"/>
              </a:rPr>
              <a:t>DataTransferManager</a:t>
            </a:r>
            <a:r>
              <a:rPr lang="en-GB" dirty="0">
                <a:solidFill>
                  <a:srgbClr val="000000"/>
                </a:solidFill>
                <a:highlight>
                  <a:srgbClr val="FFFFFF"/>
                </a:highlight>
                <a:latin typeface="Consolas" panose="020B0609020204030204" pitchFamily="49" charset="0"/>
                <a:cs typeface="Consolas" panose="020B0609020204030204" pitchFamily="49" charset="0"/>
              </a:rPr>
              <a:t>.ShowShareUI();</a:t>
            </a:r>
            <a:endParaRPr kumimoji="0" lang="en-GB" sz="140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737373"/>
              </a:solidFill>
              <a:effectLst/>
              <a:uLnTx/>
              <a:uFillTx/>
              <a:latin typeface="Segoe UI Light"/>
              <a:ea typeface="+mn-ea"/>
              <a:cs typeface="+mn-cs"/>
            </a:endParaRPr>
          </a:p>
        </p:txBody>
      </p:sp>
      <p:sp>
        <p:nvSpPr>
          <p:cNvPr id="9" name="TextBox 8"/>
          <p:cNvSpPr txBox="1"/>
          <p:nvPr/>
        </p:nvSpPr>
        <p:spPr>
          <a:xfrm>
            <a:off x="7383865" y="3374653"/>
            <a:ext cx="2221860" cy="5447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b="1" dirty="0">
                <a:gradFill>
                  <a:gsLst>
                    <a:gs pos="2917">
                      <a:srgbClr val="737373"/>
                    </a:gs>
                    <a:gs pos="30000">
                      <a:srgbClr val="737373"/>
                    </a:gs>
                  </a:gsLst>
                  <a:lin ang="5400000" scaled="0"/>
                </a:gradFill>
                <a:latin typeface="Segoe UI Light"/>
              </a:rPr>
              <a:t>Share DataPackage</a:t>
            </a:r>
            <a:endParaRPr kumimoji="0" lang="en-GB" sz="1200" b="1" i="0" u="none" strike="noStrike" kern="1200" cap="none" spc="0" normalizeH="0" baseline="0" noProof="0" dirty="0" smtClean="0">
              <a:ln>
                <a:noFill/>
              </a:ln>
              <a:gradFill>
                <a:gsLst>
                  <a:gs pos="2917">
                    <a:srgbClr val="737373"/>
                  </a:gs>
                  <a:gs pos="30000">
                    <a:srgbClr val="737373"/>
                  </a:gs>
                </a:gsLst>
                <a:lin ang="5400000" scaled="0"/>
              </a:gradFill>
              <a:effectLst/>
              <a:uLnTx/>
              <a:uFillTx/>
              <a:latin typeface="Segoe UI Light"/>
              <a:ea typeface="+mn-ea"/>
              <a:cs typeface="+mn-cs"/>
            </a:endParaRPr>
          </a:p>
        </p:txBody>
      </p:sp>
      <p:cxnSp>
        <p:nvCxnSpPr>
          <p:cNvPr id="10" name="Straight Arrow Connector 9"/>
          <p:cNvCxnSpPr/>
          <p:nvPr/>
        </p:nvCxnSpPr>
        <p:spPr>
          <a:xfrm>
            <a:off x="1943838" y="3859757"/>
            <a:ext cx="7661886"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10"/>
          <p:cNvGrpSpPr/>
          <p:nvPr/>
        </p:nvGrpSpPr>
        <p:grpSpPr>
          <a:xfrm>
            <a:off x="9757320" y="2941214"/>
            <a:ext cx="2158241" cy="1667111"/>
            <a:chOff x="9995362" y="3644424"/>
            <a:chExt cx="1583790" cy="1071410"/>
          </a:xfrm>
        </p:grpSpPr>
        <p:pic>
          <p:nvPicPr>
            <p:cNvPr id="16"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1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14"/>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sp>
        <p:nvSpPr>
          <p:cNvPr id="5" name="TextBox 4"/>
          <p:cNvSpPr txBox="1"/>
          <p:nvPr/>
        </p:nvSpPr>
        <p:spPr>
          <a:xfrm>
            <a:off x="4867274" y="5081566"/>
            <a:ext cx="273209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737373"/>
                </a:solidFill>
                <a:latin typeface="Segoe UI Light"/>
              </a:rPr>
              <a:t>User chooses target</a:t>
            </a:r>
            <a:endParaRPr kumimoji="0" lang="en-US" sz="1800" b="0" i="0" u="none" strike="noStrike" kern="1200" cap="none" spc="0" normalizeH="0" baseline="0" noProof="0" dirty="0">
              <a:ln>
                <a:noFill/>
              </a:ln>
              <a:solidFill>
                <a:srgbClr val="737373"/>
              </a:solidFill>
              <a:effectLst/>
              <a:uLnTx/>
              <a:uFillTx/>
              <a:latin typeface="Segoe UI Light"/>
              <a:ea typeface="+mn-ea"/>
              <a:cs typeface="+mn-cs"/>
            </a:endParaRPr>
          </a:p>
        </p:txBody>
      </p:sp>
      <p:grpSp>
        <p:nvGrpSpPr>
          <p:cNvPr id="7" name="Group 30"/>
          <p:cNvGrpSpPr/>
          <p:nvPr/>
        </p:nvGrpSpPr>
        <p:grpSpPr>
          <a:xfrm>
            <a:off x="4916240" y="3029530"/>
            <a:ext cx="2345121" cy="1578795"/>
            <a:chOff x="5157648" y="3644424"/>
            <a:chExt cx="1583790" cy="1071410"/>
          </a:xfrm>
        </p:grpSpPr>
        <p:pic>
          <p:nvPicPr>
            <p:cNvPr id="28" name="Picture 3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7648"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59757" y="3760561"/>
              <a:ext cx="1363465" cy="766575"/>
            </a:xfrm>
            <a:prstGeom prst="rect">
              <a:avLst/>
            </a:prstGeom>
          </p:spPr>
        </p:pic>
        <p:pic>
          <p:nvPicPr>
            <p:cNvPr id="29" name="Picture 3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731166"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34"/>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782534" y="4019086"/>
              <a:ext cx="319512" cy="619014"/>
            </a:xfrm>
            <a:prstGeom prst="rect">
              <a:avLst/>
            </a:prstGeom>
          </p:spPr>
        </p:pic>
      </p:grpSp>
      <p:grpSp>
        <p:nvGrpSpPr>
          <p:cNvPr id="20" name="Group 39"/>
          <p:cNvGrpSpPr/>
          <p:nvPr/>
        </p:nvGrpSpPr>
        <p:grpSpPr>
          <a:xfrm>
            <a:off x="269239" y="3073850"/>
            <a:ext cx="2488759" cy="1639191"/>
            <a:chOff x="276438" y="3494474"/>
            <a:chExt cx="2488759" cy="1639191"/>
          </a:xfrm>
        </p:grpSpPr>
        <p:pic>
          <p:nvPicPr>
            <p:cNvPr id="24" name="Picture 4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76438" y="3494474"/>
              <a:ext cx="2488759" cy="1561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4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428798" y="4067660"/>
              <a:ext cx="551224" cy="10660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9771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UWP Apps must show Share UI</a:t>
            </a:r>
            <a:endParaRPr lang="en-US" dirty="0"/>
          </a:p>
        </p:txBody>
      </p:sp>
      <p:pic>
        <p:nvPicPr>
          <p:cNvPr id="24"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919" y="1189176"/>
            <a:ext cx="5405361" cy="3512220"/>
          </a:xfrm>
          <a:prstGeom prst="rect">
            <a:avLst/>
          </a:prstGeom>
          <a:ln>
            <a:noFill/>
          </a:ln>
          <a:effectLst>
            <a:outerShdw blurRad="292100" dist="139700" dir="2700000" algn="tl" rotWithShape="0">
              <a:srgbClr val="333333">
                <a:alpha val="65000"/>
              </a:srgbClr>
            </a:outerShdw>
          </a:effectLst>
        </p:spPr>
      </p:pic>
      <p:pic>
        <p:nvPicPr>
          <p:cNvPr id="25"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456" y="4994129"/>
            <a:ext cx="9345668" cy="1604260"/>
          </a:xfrm>
          <a:prstGeom prst="rect">
            <a:avLst/>
          </a:prstGeom>
        </p:spPr>
      </p:pic>
      <p:sp>
        <p:nvSpPr>
          <p:cNvPr id="12" name="圆角矩形 11"/>
          <p:cNvSpPr/>
          <p:nvPr/>
        </p:nvSpPr>
        <p:spPr bwMode="auto">
          <a:xfrm>
            <a:off x="7289074" y="4362994"/>
            <a:ext cx="322217" cy="409303"/>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4842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Implementing share source </a:t>
            </a:r>
            <a:endParaRPr lang="en-US" dirty="0"/>
          </a:p>
        </p:txBody>
      </p:sp>
      <p:sp>
        <p:nvSpPr>
          <p:cNvPr id="2" name="Text Placeholder 1"/>
          <p:cNvSpPr>
            <a:spLocks noGrp="1"/>
          </p:cNvSpPr>
          <p:nvPr>
            <p:ph type="body" sz="quarter" idx="4294967295"/>
          </p:nvPr>
        </p:nvSpPr>
        <p:spPr>
          <a:xfrm>
            <a:off x="270512" y="1311275"/>
            <a:ext cx="11652250" cy="4791813"/>
          </a:xfrm>
          <a:solidFill>
            <a:schemeClr val="bg1">
              <a:lumMod val="95000"/>
            </a:schemeClr>
          </a:solidFill>
        </p:spPr>
        <p:txBody>
          <a:bodyPr/>
          <a:lstStyle/>
          <a:p>
            <a:r>
              <a:rPr lang="en-GB" sz="1800" dirty="0">
                <a:solidFill>
                  <a:srgbClr val="0000FF"/>
                </a:solidFill>
                <a:highlight>
                  <a:srgbClr val="F2F2F2"/>
                </a:highlight>
                <a:latin typeface="Consolas" panose="020B0609020204030204" pitchFamily="49" charset="0"/>
              </a:rPr>
              <a:t/>
            </a:r>
            <a:br>
              <a:rPr lang="en-GB" sz="1800" dirty="0">
                <a:solidFill>
                  <a:srgbClr val="0000FF"/>
                </a:solidFill>
                <a:highlight>
                  <a:srgbClr val="F2F2F2"/>
                </a:highlight>
                <a:latin typeface="Consolas" panose="020B0609020204030204" pitchFamily="49" charset="0"/>
              </a:rPr>
            </a:br>
            <a:r>
              <a:rPr lang="en-GB" sz="1800" dirty="0" smtClean="0">
                <a:solidFill>
                  <a:srgbClr val="0000FF"/>
                </a:solidFill>
                <a:highlight>
                  <a:srgbClr val="F2F2F2"/>
                </a:highlight>
                <a:latin typeface="Consolas" panose="020B0609020204030204" pitchFamily="49" charset="0"/>
              </a:rPr>
              <a:t>protected</a:t>
            </a:r>
            <a:r>
              <a:rPr lang="en-GB" sz="1800" dirty="0" smtClean="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override</a:t>
            </a: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OnNavigatedTo</a:t>
            </a:r>
            <a:r>
              <a:rPr lang="en-GB" sz="1800" dirty="0">
                <a:solidFill>
                  <a:srgbClr val="000000"/>
                </a:solidFill>
                <a:highlight>
                  <a:srgbClr val="F2F2F2"/>
                </a:highlight>
                <a:latin typeface="Consolas" panose="020B0609020204030204" pitchFamily="49" charset="0"/>
              </a:rPr>
              <a:t>(</a:t>
            </a:r>
            <a:r>
              <a:rPr lang="en-GB" sz="1800" dirty="0" err="1">
                <a:solidFill>
                  <a:srgbClr val="2B91AF"/>
                </a:solidFill>
                <a:highlight>
                  <a:srgbClr val="F2F2F2"/>
                </a:highlight>
                <a:latin typeface="Consolas" panose="020B0609020204030204" pitchFamily="49" charset="0"/>
              </a:rPr>
              <a:t>NavigationEventArgs</a:t>
            </a:r>
            <a:r>
              <a:rPr lang="en-GB" sz="1800" dirty="0">
                <a:solidFill>
                  <a:srgbClr val="000000"/>
                </a:solidFill>
                <a:highlight>
                  <a:srgbClr val="F2F2F2"/>
                </a:highlight>
                <a:latin typeface="Consolas" panose="020B0609020204030204" pitchFamily="49" charset="0"/>
              </a:rPr>
              <a:t> e</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DataTransferManager</a:t>
            </a:r>
            <a:r>
              <a:rPr lang="en-GB" sz="1800" dirty="0" err="1">
                <a:solidFill>
                  <a:srgbClr val="000000"/>
                </a:solidFill>
                <a:highlight>
                  <a:srgbClr val="F2F2F2"/>
                </a:highlight>
                <a:latin typeface="Consolas" panose="020B0609020204030204" pitchFamily="49" charset="0"/>
              </a:rPr>
              <a:t>.GetForCurrentView</a:t>
            </a:r>
            <a:r>
              <a:rPr lang="en-GB" sz="1800" dirty="0">
                <a:solidFill>
                  <a:srgbClr val="000000"/>
                </a:solidFill>
                <a:highlight>
                  <a:srgbClr val="F2F2F2"/>
                </a:highlight>
                <a:latin typeface="Consolas" panose="020B0609020204030204" pitchFamily="49" charset="0"/>
              </a:rPr>
              <a:t>().</a:t>
            </a:r>
            <a:r>
              <a:rPr lang="en-GB" sz="1800" dirty="0" err="1">
                <a:solidFill>
                  <a:srgbClr val="000000"/>
                </a:solidFill>
                <a:highlight>
                  <a:srgbClr val="F2F2F2"/>
                </a:highlight>
                <a:latin typeface="Consolas" panose="020B0609020204030204" pitchFamily="49" charset="0"/>
              </a:rPr>
              <a:t>DataRequested</a:t>
            </a:r>
            <a:r>
              <a:rPr lang="en-GB" sz="1800" dirty="0">
                <a:solidFill>
                  <a:srgbClr val="000000"/>
                </a:solidFill>
                <a:highlight>
                  <a:srgbClr val="F2F2F2"/>
                </a:highlight>
                <a:latin typeface="Consolas" panose="020B0609020204030204" pitchFamily="49" charset="0"/>
              </a:rPr>
              <a:t> += </a:t>
            </a:r>
            <a:r>
              <a:rPr lang="en-GB" sz="1800" dirty="0" err="1">
                <a:solidFill>
                  <a:srgbClr val="000000"/>
                </a:solidFill>
                <a:highlight>
                  <a:srgbClr val="F2F2F2"/>
                </a:highlight>
                <a:latin typeface="Consolas" panose="020B0609020204030204" pitchFamily="49" charset="0"/>
              </a:rPr>
              <a:t>OnShareDataRequested</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FF"/>
                </a:solidFill>
                <a:highlight>
                  <a:srgbClr val="F2F2F2"/>
                </a:highlight>
                <a:latin typeface="Consolas" panose="020B0609020204030204" pitchFamily="49" charset="0"/>
              </a:rPr>
              <a:t>protected</a:t>
            </a:r>
            <a:r>
              <a:rPr lang="en-GB" sz="1800" dirty="0" smtClean="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override</a:t>
            </a: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OnNavigatedFrom</a:t>
            </a:r>
            <a:r>
              <a:rPr lang="en-GB" sz="1800" dirty="0">
                <a:solidFill>
                  <a:srgbClr val="000000"/>
                </a:solidFill>
                <a:highlight>
                  <a:srgbClr val="F2F2F2"/>
                </a:highlight>
                <a:latin typeface="Consolas" panose="020B0609020204030204" pitchFamily="49" charset="0"/>
              </a:rPr>
              <a:t>(</a:t>
            </a:r>
            <a:r>
              <a:rPr lang="en-GB" sz="1800" dirty="0" err="1">
                <a:solidFill>
                  <a:srgbClr val="2B91AF"/>
                </a:solidFill>
                <a:highlight>
                  <a:srgbClr val="F2F2F2"/>
                </a:highlight>
                <a:latin typeface="Consolas" panose="020B0609020204030204" pitchFamily="49" charset="0"/>
              </a:rPr>
              <a:t>NavigationEventArgs</a:t>
            </a:r>
            <a:r>
              <a:rPr lang="en-GB" sz="1800" dirty="0">
                <a:solidFill>
                  <a:srgbClr val="000000"/>
                </a:solidFill>
                <a:highlight>
                  <a:srgbClr val="F2F2F2"/>
                </a:highlight>
                <a:latin typeface="Consolas" panose="020B0609020204030204" pitchFamily="49" charset="0"/>
              </a:rPr>
              <a:t> e</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DataTransferManager</a:t>
            </a:r>
            <a:r>
              <a:rPr lang="en-GB" sz="1800" dirty="0" err="1">
                <a:solidFill>
                  <a:srgbClr val="000000"/>
                </a:solidFill>
                <a:highlight>
                  <a:srgbClr val="F2F2F2"/>
                </a:highlight>
                <a:latin typeface="Consolas" panose="020B0609020204030204" pitchFamily="49" charset="0"/>
              </a:rPr>
              <a:t>.GetForCurrentView</a:t>
            </a:r>
            <a:r>
              <a:rPr lang="en-GB" sz="1800" dirty="0">
                <a:solidFill>
                  <a:srgbClr val="000000"/>
                </a:solidFill>
                <a:highlight>
                  <a:srgbClr val="F2F2F2"/>
                </a:highlight>
                <a:latin typeface="Consolas" panose="020B0609020204030204" pitchFamily="49" charset="0"/>
              </a:rPr>
              <a:t>().</a:t>
            </a:r>
            <a:r>
              <a:rPr lang="en-GB" sz="1800" dirty="0" err="1">
                <a:solidFill>
                  <a:srgbClr val="000000"/>
                </a:solidFill>
                <a:highlight>
                  <a:srgbClr val="F2F2F2"/>
                </a:highlight>
                <a:latin typeface="Consolas" panose="020B0609020204030204" pitchFamily="49" charset="0"/>
              </a:rPr>
              <a:t>DataRequested</a:t>
            </a:r>
            <a:r>
              <a:rPr lang="en-GB" sz="1800" dirty="0">
                <a:solidFill>
                  <a:srgbClr val="000000"/>
                </a:solidFill>
                <a:highlight>
                  <a:srgbClr val="F2F2F2"/>
                </a:highlight>
                <a:latin typeface="Consolas" panose="020B0609020204030204" pitchFamily="49" charset="0"/>
              </a:rPr>
              <a:t> -= </a:t>
            </a:r>
            <a:r>
              <a:rPr lang="en-GB" sz="1800" dirty="0" err="1">
                <a:solidFill>
                  <a:srgbClr val="000000"/>
                </a:solidFill>
                <a:highlight>
                  <a:srgbClr val="F2F2F2"/>
                </a:highlight>
                <a:latin typeface="Consolas" panose="020B0609020204030204" pitchFamily="49" charset="0"/>
              </a:rPr>
              <a:t>OnShareDataRequested</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FF"/>
                </a:solidFill>
                <a:highlight>
                  <a:srgbClr val="F2F2F2"/>
                </a:highlight>
                <a:latin typeface="Consolas" panose="020B0609020204030204" pitchFamily="49" charset="0"/>
              </a:rPr>
              <a:t>private</a:t>
            </a:r>
            <a:r>
              <a:rPr lang="en-GB" sz="1800" dirty="0" smtClean="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AppBarButton_Click</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object</a:t>
            </a:r>
            <a:r>
              <a:rPr lang="en-GB" sz="1800" dirty="0">
                <a:solidFill>
                  <a:srgbClr val="000000"/>
                </a:solidFill>
                <a:highlight>
                  <a:srgbClr val="F2F2F2"/>
                </a:highlight>
                <a:latin typeface="Consolas" panose="020B0609020204030204" pitchFamily="49" charset="0"/>
              </a:rPr>
              <a:t> sender, </a:t>
            </a:r>
            <a:r>
              <a:rPr lang="en-GB" sz="1800" dirty="0" err="1">
                <a:solidFill>
                  <a:srgbClr val="2B91AF"/>
                </a:solidFill>
                <a:highlight>
                  <a:srgbClr val="F2F2F2"/>
                </a:highlight>
                <a:latin typeface="Consolas" panose="020B0609020204030204" pitchFamily="49" charset="0"/>
              </a:rPr>
              <a:t>RoutedEventArgs</a:t>
            </a:r>
            <a:r>
              <a:rPr lang="en-GB" sz="1800" dirty="0">
                <a:solidFill>
                  <a:srgbClr val="000000"/>
                </a:solidFill>
                <a:highlight>
                  <a:srgbClr val="F2F2F2"/>
                </a:highlight>
                <a:latin typeface="Consolas" panose="020B0609020204030204" pitchFamily="49" charset="0"/>
              </a:rPr>
              <a:t> e</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DataTransferManager</a:t>
            </a:r>
            <a:r>
              <a:rPr lang="en-GB" sz="1800" dirty="0" err="1">
                <a:solidFill>
                  <a:srgbClr val="000000"/>
                </a:solidFill>
                <a:highlight>
                  <a:srgbClr val="F2F2F2"/>
                </a:highlight>
                <a:latin typeface="Consolas" panose="020B0609020204030204" pitchFamily="49" charset="0"/>
              </a:rPr>
              <a:t>.ShowShareUI</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4" name="TextBox 3"/>
          <p:cNvSpPr txBox="1"/>
          <p:nvPr/>
        </p:nvSpPr>
        <p:spPr>
          <a:xfrm>
            <a:off x="5217751" y="5470989"/>
            <a:ext cx="6494508" cy="909635"/>
          </a:xfrm>
          <a:prstGeom prst="rect">
            <a:avLst/>
          </a:prstGeom>
          <a:solidFill>
            <a:schemeClr val="bg2"/>
          </a:solidFill>
          <a:ln>
            <a:solidFill>
              <a:schemeClr val="tx1"/>
            </a:solidFill>
          </a:ln>
        </p:spPr>
        <p:txBody>
          <a:bodyPr wrap="square" lIns="179285" tIns="143428" rIns="179285" bIns="143428" rtlCol="0">
            <a:spAutoFit/>
          </a:bodyPr>
          <a:lstStyle/>
          <a:p>
            <a:pPr>
              <a:lnSpc>
                <a:spcPct val="90000"/>
              </a:lnSpc>
              <a:spcAft>
                <a:spcPts val="588"/>
              </a:spcAft>
            </a:pPr>
            <a:r>
              <a:rPr lang="en-US" sz="2353" dirty="0">
                <a:solidFill>
                  <a:schemeClr val="accent4"/>
                </a:solidFill>
                <a:latin typeface="+mj-lt"/>
              </a:rPr>
              <a:t>! Always remove your event handlers</a:t>
            </a:r>
          </a:p>
          <a:p>
            <a:pPr>
              <a:lnSpc>
                <a:spcPct val="90000"/>
              </a:lnSpc>
              <a:spcAft>
                <a:spcPts val="588"/>
              </a:spcAft>
            </a:pPr>
            <a:r>
              <a:rPr lang="en-US" sz="1568" dirty="0"/>
              <a:t>   Always tear down your event handlers when you’re done with them</a:t>
            </a:r>
          </a:p>
        </p:txBody>
      </p:sp>
    </p:spTree>
    <p:extLst>
      <p:ext uri="{BB962C8B-B14F-4D97-AF65-F5344CB8AC3E}">
        <p14:creationId xmlns:p14="http://schemas.microsoft.com/office/powerpoint/2010/main" val="1306825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Implementing share source </a:t>
            </a:r>
            <a:endParaRPr lang="en-US" dirty="0"/>
          </a:p>
        </p:txBody>
      </p:sp>
      <p:sp>
        <p:nvSpPr>
          <p:cNvPr id="2" name="Text Placeholder 1"/>
          <p:cNvSpPr>
            <a:spLocks noGrp="1"/>
          </p:cNvSpPr>
          <p:nvPr>
            <p:ph type="body" sz="quarter" idx="4294967295"/>
          </p:nvPr>
        </p:nvSpPr>
        <p:spPr>
          <a:xfrm>
            <a:off x="269238" y="1563688"/>
            <a:ext cx="11383011" cy="3451225"/>
          </a:xfrm>
          <a:solidFill>
            <a:srgbClr val="F2F2F2"/>
          </a:solidFill>
        </p:spPr>
        <p:txBody>
          <a:bodyPr/>
          <a:lstStyle/>
          <a:p>
            <a:r>
              <a:rPr lang="en-GB" sz="1800" dirty="0">
                <a:solidFill>
                  <a:srgbClr val="008000"/>
                </a:solidFill>
                <a:highlight>
                  <a:srgbClr val="F2F2F2"/>
                </a:highlight>
                <a:latin typeface="Consolas" panose="020B0609020204030204" pitchFamily="49" charset="0"/>
              </a:rPr>
              <a:t>// Handle </a:t>
            </a:r>
            <a:r>
              <a:rPr lang="en-GB" sz="1800" dirty="0" err="1">
                <a:solidFill>
                  <a:srgbClr val="008000"/>
                </a:solidFill>
                <a:highlight>
                  <a:srgbClr val="F2F2F2"/>
                </a:highlight>
                <a:latin typeface="Consolas" panose="020B0609020204030204" pitchFamily="49" charset="0"/>
              </a:rPr>
              <a:t>DataRequested</a:t>
            </a:r>
            <a:r>
              <a:rPr lang="en-GB" sz="1800" dirty="0">
                <a:solidFill>
                  <a:srgbClr val="008000"/>
                </a:solidFill>
                <a:highlight>
                  <a:srgbClr val="F2F2F2"/>
                </a:highlight>
                <a:latin typeface="Consolas" panose="020B0609020204030204" pitchFamily="49" charset="0"/>
              </a:rPr>
              <a:t> event and provide </a:t>
            </a:r>
            <a:r>
              <a:rPr lang="en-GB" sz="1800" dirty="0" err="1" smtClean="0">
                <a:solidFill>
                  <a:srgbClr val="008000"/>
                </a:solidFill>
                <a:highlight>
                  <a:srgbClr val="F2F2F2"/>
                </a:highlight>
                <a:latin typeface="Consolas" panose="020B0609020204030204" pitchFamily="49" charset="0"/>
              </a:rPr>
              <a:t>DataPackage</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smtClean="0">
                <a:solidFill>
                  <a:srgbClr val="0000FF"/>
                </a:solidFill>
                <a:highlight>
                  <a:srgbClr val="F2F2F2"/>
                </a:highlight>
                <a:latin typeface="Consolas" panose="020B0609020204030204" pitchFamily="49" charset="0"/>
              </a:rPr>
              <a:t>void</a:t>
            </a: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OnShareDataRequested</a:t>
            </a:r>
            <a:r>
              <a:rPr lang="en-GB" sz="1800" dirty="0">
                <a:solidFill>
                  <a:srgbClr val="000000"/>
                </a:solidFill>
                <a:highlight>
                  <a:srgbClr val="F2F2F2"/>
                </a:highlight>
                <a:latin typeface="Consolas" panose="020B0609020204030204" pitchFamily="49" charset="0"/>
              </a:rPr>
              <a:t>(</a:t>
            </a:r>
            <a:r>
              <a:rPr lang="en-GB" sz="1800" dirty="0" err="1">
                <a:solidFill>
                  <a:srgbClr val="2B91AF"/>
                </a:solidFill>
                <a:highlight>
                  <a:srgbClr val="F2F2F2"/>
                </a:highlight>
                <a:latin typeface="Consolas" panose="020B0609020204030204" pitchFamily="49" charset="0"/>
              </a:rPr>
              <a:t>DataTransferManager</a:t>
            </a:r>
            <a:r>
              <a:rPr lang="en-GB" sz="1800" dirty="0">
                <a:solidFill>
                  <a:srgbClr val="000000"/>
                </a:solidFill>
                <a:highlight>
                  <a:srgbClr val="F2F2F2"/>
                </a:highlight>
                <a:latin typeface="Consolas" panose="020B0609020204030204" pitchFamily="49" charset="0"/>
              </a:rPr>
              <a:t> sender, </a:t>
            </a: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DataRequestedEventArgs</a:t>
            </a: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args</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FF"/>
                </a:solidFill>
                <a:highlight>
                  <a:srgbClr val="F2F2F2"/>
                </a:highlight>
                <a:latin typeface="Consolas" panose="020B0609020204030204" pitchFamily="49" charset="0"/>
              </a:rPr>
              <a:t>var</a:t>
            </a:r>
            <a:r>
              <a:rPr lang="en-GB" sz="1800" dirty="0">
                <a:solidFill>
                  <a:srgbClr val="000000"/>
                </a:solidFill>
                <a:highlight>
                  <a:srgbClr val="F2F2F2"/>
                </a:highlight>
                <a:latin typeface="Consolas" panose="020B0609020204030204" pitchFamily="49" charset="0"/>
              </a:rPr>
              <a:t> request = </a:t>
            </a:r>
            <a:r>
              <a:rPr lang="en-GB" sz="1800" dirty="0" err="1">
                <a:solidFill>
                  <a:srgbClr val="000000"/>
                </a:solidFill>
                <a:highlight>
                  <a:srgbClr val="F2F2F2"/>
                </a:highlight>
                <a:latin typeface="Consolas" panose="020B0609020204030204" pitchFamily="49" charset="0"/>
              </a:rPr>
              <a:t>args.Request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request.Data.Properties.Title</a:t>
            </a:r>
            <a:r>
              <a:rPr lang="en-GB" sz="1800" dirty="0">
                <a:solidFill>
                  <a:srgbClr val="000000"/>
                </a:solidFill>
                <a:highlight>
                  <a:srgbClr val="F2F2F2"/>
                </a:highlight>
                <a:latin typeface="Consolas" panose="020B0609020204030204" pitchFamily="49" charset="0"/>
              </a:rPr>
              <a:t> = </a:t>
            </a:r>
            <a:r>
              <a:rPr lang="en-GB" sz="1800" dirty="0">
                <a:solidFill>
                  <a:srgbClr val="A31515"/>
                </a:solidFill>
                <a:highlight>
                  <a:srgbClr val="F2F2F2"/>
                </a:highlight>
                <a:latin typeface="Consolas" panose="020B0609020204030204" pitchFamily="49" charset="0"/>
              </a:rPr>
              <a:t>"Share example"</a:t>
            </a:r>
            <a:r>
              <a:rPr lang="en-GB" sz="1800" dirty="0">
                <a:solidFill>
                  <a:srgbClr val="000000"/>
                </a:solidFill>
                <a:highlight>
                  <a:srgbClr val="F2F2F2"/>
                </a:highlight>
                <a:latin typeface="Consolas" panose="020B0609020204030204" pitchFamily="49" charset="0"/>
              </a:rPr>
              <a:t>; </a:t>
            </a:r>
            <a:r>
              <a:rPr lang="en-GB" sz="1800" dirty="0">
                <a:solidFill>
                  <a:srgbClr val="008000"/>
                </a:solidFill>
                <a:highlight>
                  <a:srgbClr val="F2F2F2"/>
                </a:highlight>
                <a:latin typeface="Consolas" panose="020B0609020204030204" pitchFamily="49" charset="0"/>
              </a:rPr>
              <a:t>//You MUST set a Title</a:t>
            </a:r>
            <a:r>
              <a:rPr lang="en-GB" sz="1800" dirty="0" smtClean="0">
                <a:solidFill>
                  <a:srgbClr val="008000"/>
                </a:solidFill>
                <a:highlight>
                  <a:srgbClr val="F2F2F2"/>
                </a:highlight>
                <a:latin typeface="Consolas" panose="020B0609020204030204" pitchFamily="49" charset="0"/>
              </a:rPr>
              <a:t>!</a:t>
            </a:r>
            <a:br>
              <a:rPr lang="en-GB" sz="1800" dirty="0" smtClean="0">
                <a:solidFill>
                  <a:srgbClr val="008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request.Data.Properties.Description</a:t>
            </a:r>
            <a:r>
              <a:rPr lang="en-GB" sz="1800" dirty="0">
                <a:solidFill>
                  <a:srgbClr val="000000"/>
                </a:solidFill>
                <a:highlight>
                  <a:srgbClr val="F2F2F2"/>
                </a:highlight>
                <a:latin typeface="Consolas" panose="020B0609020204030204" pitchFamily="49" charset="0"/>
              </a:rPr>
              <a:t> </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a:solidFill>
                  <a:srgbClr val="A31515"/>
                </a:solidFill>
                <a:highlight>
                  <a:srgbClr val="F2F2F2"/>
                </a:highlight>
                <a:latin typeface="Consolas" panose="020B0609020204030204" pitchFamily="49" charset="0"/>
              </a:rPr>
              <a:t>"This demonstrates how to share text to another app</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request.Data.SetText</a:t>
            </a:r>
            <a:r>
              <a:rPr lang="en-GB" sz="1800" dirty="0">
                <a:solidFill>
                  <a:srgbClr val="000000"/>
                </a:solidFill>
                <a:highlight>
                  <a:srgbClr val="F2F2F2"/>
                </a:highlight>
                <a:latin typeface="Consolas" panose="020B0609020204030204" pitchFamily="49" charset="0"/>
              </a:rPr>
              <a:t>(</a:t>
            </a:r>
            <a:r>
              <a:rPr lang="en-GB" sz="1800" dirty="0" err="1">
                <a:solidFill>
                  <a:srgbClr val="000000"/>
                </a:solidFill>
                <a:highlight>
                  <a:srgbClr val="F2F2F2"/>
                </a:highlight>
                <a:latin typeface="Consolas" panose="020B0609020204030204" pitchFamily="49" charset="0"/>
              </a:rPr>
              <a:t>TextToShare.Text.Trim</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4" name="TextBox 3"/>
          <p:cNvSpPr txBox="1"/>
          <p:nvPr/>
        </p:nvSpPr>
        <p:spPr>
          <a:xfrm>
            <a:off x="269238" y="5014913"/>
            <a:ext cx="9444848" cy="1633615"/>
          </a:xfrm>
          <a:prstGeom prst="rect">
            <a:avLst/>
          </a:prstGeom>
          <a:solidFill>
            <a:schemeClr val="bg2"/>
          </a:solidFill>
          <a:ln>
            <a:solidFill>
              <a:schemeClr val="tx1"/>
            </a:solidFill>
          </a:ln>
        </p:spPr>
        <p:txBody>
          <a:bodyPr wrap="square" lIns="179285" tIns="143428" rIns="179285" bIns="143428" rtlCol="0">
            <a:spAutoFit/>
          </a:bodyPr>
          <a:lstStyle/>
          <a:p>
            <a:pPr>
              <a:lnSpc>
                <a:spcPct val="90000"/>
              </a:lnSpc>
              <a:spcAft>
                <a:spcPts val="588"/>
              </a:spcAft>
            </a:pPr>
            <a:r>
              <a:rPr lang="en-US" sz="1765" b="1" dirty="0">
                <a:solidFill>
                  <a:schemeClr val="accent4"/>
                </a:solidFill>
                <a:latin typeface="+mj-lt"/>
              </a:rPr>
              <a:t>Title</a:t>
            </a:r>
            <a:endParaRPr lang="en-US" sz="1961" b="1" dirty="0">
              <a:solidFill>
                <a:schemeClr val="accent4"/>
              </a:solidFill>
              <a:latin typeface="+mj-lt"/>
            </a:endParaRPr>
          </a:p>
          <a:p>
            <a:pPr>
              <a:lnSpc>
                <a:spcPct val="90000"/>
              </a:lnSpc>
              <a:spcAft>
                <a:spcPts val="588"/>
              </a:spcAft>
            </a:pPr>
            <a:r>
              <a:rPr lang="en-US" sz="1568" dirty="0"/>
              <a:t>You must set a Title on the Data Package. If you do not, the Share operation silently </a:t>
            </a:r>
            <a:r>
              <a:rPr lang="en-US" sz="1568" dirty="0" smtClean="0"/>
              <a:t>fails.</a:t>
            </a:r>
            <a:endParaRPr lang="en-US" sz="1568" dirty="0"/>
          </a:p>
          <a:p>
            <a:pPr>
              <a:lnSpc>
                <a:spcPct val="90000"/>
              </a:lnSpc>
              <a:spcAft>
                <a:spcPts val="588"/>
              </a:spcAft>
            </a:pPr>
            <a:r>
              <a:rPr lang="en-US" sz="1568" b="1" dirty="0">
                <a:solidFill>
                  <a:schemeClr val="accent4"/>
                </a:solidFill>
                <a:latin typeface="+mj-lt"/>
              </a:rPr>
              <a:t>Description</a:t>
            </a:r>
            <a:endParaRPr lang="en-US" sz="1765" b="1" dirty="0">
              <a:solidFill>
                <a:schemeClr val="accent4"/>
              </a:solidFill>
              <a:latin typeface="+mj-lt"/>
            </a:endParaRPr>
          </a:p>
          <a:p>
            <a:pPr>
              <a:lnSpc>
                <a:spcPct val="90000"/>
              </a:lnSpc>
              <a:spcAft>
                <a:spcPts val="588"/>
              </a:spcAft>
            </a:pPr>
            <a:r>
              <a:rPr lang="en-US" sz="1568" dirty="0"/>
              <a:t>Not used by the Share UI on </a:t>
            </a:r>
            <a:r>
              <a:rPr lang="en-US" sz="1568" dirty="0" smtClean="0"/>
              <a:t>Mobile, but displayed by </a:t>
            </a:r>
            <a:r>
              <a:rPr lang="en-US" sz="1568" dirty="0"/>
              <a:t>the </a:t>
            </a:r>
            <a:r>
              <a:rPr lang="en-US" sz="1568" dirty="0" smtClean="0"/>
              <a:t>Desktop </a:t>
            </a:r>
            <a:r>
              <a:rPr lang="en-US" sz="1568" dirty="0"/>
              <a:t>Share </a:t>
            </a:r>
            <a:r>
              <a:rPr lang="en-US" sz="1568" dirty="0" smtClean="0"/>
              <a:t>UI, and is </a:t>
            </a:r>
            <a:r>
              <a:rPr lang="en-US" sz="1568" dirty="0"/>
              <a:t>available to the Share target.</a:t>
            </a:r>
          </a:p>
        </p:txBody>
      </p:sp>
    </p:spTree>
    <p:extLst>
      <p:ext uri="{BB962C8B-B14F-4D97-AF65-F5344CB8AC3E}">
        <p14:creationId xmlns:p14="http://schemas.microsoft.com/office/powerpoint/2010/main" val="2379495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Choose data</a:t>
            </a:r>
            <a:endParaRPr lang="zh-CN" altLang="en-US" dirty="0">
              <a:solidFill>
                <a:schemeClr val="accent1"/>
              </a:solidFill>
            </a:endParaRPr>
          </a:p>
        </p:txBody>
      </p:sp>
      <p:pic>
        <p:nvPicPr>
          <p:cNvPr id="4" name="图片 3"/>
          <p:cNvPicPr>
            <a:picLocks noChangeAspect="1"/>
          </p:cNvPicPr>
          <p:nvPr/>
        </p:nvPicPr>
        <p:blipFill rotWithShape="1">
          <a:blip r:embed="rId2"/>
          <a:srcRect t="14828"/>
          <a:stretch/>
        </p:blipFill>
        <p:spPr>
          <a:xfrm>
            <a:off x="2090913" y="1271452"/>
            <a:ext cx="5380186" cy="4381178"/>
          </a:xfrm>
          <a:prstGeom prst="rect">
            <a:avLst/>
          </a:prstGeom>
        </p:spPr>
      </p:pic>
      <p:pic>
        <p:nvPicPr>
          <p:cNvPr id="5" name="图片 4"/>
          <p:cNvPicPr>
            <a:picLocks noChangeAspect="1"/>
          </p:cNvPicPr>
          <p:nvPr/>
        </p:nvPicPr>
        <p:blipFill>
          <a:blip r:embed="rId3"/>
          <a:stretch>
            <a:fillRect/>
          </a:stretch>
        </p:blipFill>
        <p:spPr>
          <a:xfrm>
            <a:off x="2090913" y="5810626"/>
            <a:ext cx="7797217" cy="457782"/>
          </a:xfrm>
          <a:prstGeom prst="rect">
            <a:avLst/>
          </a:prstGeom>
        </p:spPr>
      </p:pic>
    </p:spTree>
    <p:extLst>
      <p:ext uri="{BB962C8B-B14F-4D97-AF65-F5344CB8AC3E}">
        <p14:creationId xmlns:p14="http://schemas.microsoft.com/office/powerpoint/2010/main" val="2666956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Including Files in Data Package</a:t>
            </a:r>
            <a:endParaRPr lang="en-US" dirty="0"/>
          </a:p>
        </p:txBody>
      </p:sp>
      <p:sp>
        <p:nvSpPr>
          <p:cNvPr id="9" name="Text Placeholder 8"/>
          <p:cNvSpPr>
            <a:spLocks noGrp="1"/>
          </p:cNvSpPr>
          <p:nvPr>
            <p:ph type="body" sz="quarter" idx="4294967295"/>
          </p:nvPr>
        </p:nvSpPr>
        <p:spPr>
          <a:xfrm>
            <a:off x="538163" y="1522413"/>
            <a:ext cx="11653837" cy="4645025"/>
          </a:xfrm>
          <a:solidFill>
            <a:srgbClr val="F2F2F2"/>
          </a:solidFill>
        </p:spPr>
        <p:txBody>
          <a:bodyPr/>
          <a:lstStyle/>
          <a:p>
            <a:r>
              <a:rPr lang="en-GB" sz="1800" dirty="0">
                <a:solidFill>
                  <a:srgbClr val="008000"/>
                </a:solidFill>
                <a:highlight>
                  <a:srgbClr val="F2F2F2"/>
                </a:highlight>
                <a:latin typeface="Consolas" panose="020B0609020204030204" pitchFamily="49" charset="0"/>
              </a:rPr>
              <a:t>// Handle </a:t>
            </a:r>
            <a:r>
              <a:rPr lang="en-GB" sz="1800" dirty="0" err="1">
                <a:solidFill>
                  <a:srgbClr val="008000"/>
                </a:solidFill>
                <a:highlight>
                  <a:srgbClr val="F2F2F2"/>
                </a:highlight>
                <a:latin typeface="Consolas" panose="020B0609020204030204" pitchFamily="49" charset="0"/>
              </a:rPr>
              <a:t>DataRequested</a:t>
            </a:r>
            <a:r>
              <a:rPr lang="en-GB" sz="1800" dirty="0">
                <a:solidFill>
                  <a:srgbClr val="008000"/>
                </a:solidFill>
                <a:highlight>
                  <a:srgbClr val="F2F2F2"/>
                </a:highlight>
                <a:latin typeface="Consolas" panose="020B0609020204030204" pitchFamily="49" charset="0"/>
              </a:rPr>
              <a:t> event and provide </a:t>
            </a:r>
            <a:r>
              <a:rPr lang="en-GB" sz="1800" dirty="0" err="1" smtClean="0">
                <a:solidFill>
                  <a:srgbClr val="008000"/>
                </a:solidFill>
                <a:highlight>
                  <a:srgbClr val="F2F2F2"/>
                </a:highlight>
                <a:latin typeface="Consolas" panose="020B0609020204030204" pitchFamily="49" charset="0"/>
              </a:rPr>
              <a:t>DataPackage</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0000FF"/>
                </a:solidFill>
                <a:highlight>
                  <a:srgbClr val="F2F2F2"/>
                </a:highlight>
                <a:latin typeface="Consolas" panose="020B0609020204030204" pitchFamily="49" charset="0"/>
              </a:rPr>
              <a:t>async</a:t>
            </a:r>
            <a:r>
              <a:rPr lang="en-GB" sz="1800" dirty="0" smtClean="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OnShareDataRequested</a:t>
            </a:r>
            <a:r>
              <a:rPr lang="en-GB" sz="1800" dirty="0">
                <a:solidFill>
                  <a:srgbClr val="000000"/>
                </a:solidFill>
                <a:highlight>
                  <a:srgbClr val="F2F2F2"/>
                </a:highlight>
                <a:latin typeface="Consolas" panose="020B0609020204030204" pitchFamily="49" charset="0"/>
              </a:rPr>
              <a:t>(</a:t>
            </a:r>
            <a:r>
              <a:rPr lang="en-GB" sz="1800" dirty="0" err="1">
                <a:solidFill>
                  <a:srgbClr val="2B91AF"/>
                </a:solidFill>
                <a:highlight>
                  <a:srgbClr val="F2F2F2"/>
                </a:highlight>
                <a:latin typeface="Consolas" panose="020B0609020204030204" pitchFamily="49" charset="0"/>
              </a:rPr>
              <a:t>DataTransferManager</a:t>
            </a:r>
            <a:r>
              <a:rPr lang="en-GB" sz="1800" dirty="0">
                <a:solidFill>
                  <a:srgbClr val="000000"/>
                </a:solidFill>
                <a:highlight>
                  <a:srgbClr val="F2F2F2"/>
                </a:highlight>
                <a:latin typeface="Consolas" panose="020B0609020204030204" pitchFamily="49" charset="0"/>
              </a:rPr>
              <a:t> sender, </a:t>
            </a:r>
            <a:r>
              <a:rPr lang="en-GB" sz="1800" dirty="0" err="1">
                <a:solidFill>
                  <a:srgbClr val="2B91AF"/>
                </a:solidFill>
                <a:highlight>
                  <a:srgbClr val="F2F2F2"/>
                </a:highlight>
                <a:latin typeface="Consolas" panose="020B0609020204030204" pitchFamily="49" charset="0"/>
              </a:rPr>
              <a:t>DataRequestedEventArgs</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args</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FF"/>
                </a:solidFill>
                <a:highlight>
                  <a:srgbClr val="F2F2F2"/>
                </a:highlight>
                <a:latin typeface="Consolas" panose="020B0609020204030204" pitchFamily="49" charset="0"/>
              </a:rPr>
              <a:t>var</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dp</a:t>
            </a:r>
            <a:r>
              <a:rPr lang="en-GB" sz="1800" dirty="0">
                <a:solidFill>
                  <a:srgbClr val="000000"/>
                </a:solidFill>
                <a:highlight>
                  <a:srgbClr val="F2F2F2"/>
                </a:highlight>
                <a:latin typeface="Consolas" panose="020B0609020204030204" pitchFamily="49" charset="0"/>
              </a:rPr>
              <a:t> = </a:t>
            </a:r>
            <a:r>
              <a:rPr lang="en-GB" sz="1800" dirty="0" err="1">
                <a:solidFill>
                  <a:srgbClr val="000000"/>
                </a:solidFill>
                <a:highlight>
                  <a:srgbClr val="F2F2F2"/>
                </a:highlight>
                <a:latin typeface="Consolas" panose="020B0609020204030204" pitchFamily="49" charset="0"/>
              </a:rPr>
              <a:t>args.Request.Data</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FF"/>
                </a:solidFill>
                <a:highlight>
                  <a:srgbClr val="F2F2F2"/>
                </a:highlight>
                <a:latin typeface="Consolas" panose="020B0609020204030204" pitchFamily="49" charset="0"/>
              </a:rPr>
              <a:t>var</a:t>
            </a:r>
            <a:r>
              <a:rPr lang="en-GB" sz="1800" dirty="0">
                <a:solidFill>
                  <a:srgbClr val="000000"/>
                </a:solidFill>
                <a:highlight>
                  <a:srgbClr val="F2F2F2"/>
                </a:highlight>
                <a:latin typeface="Consolas" panose="020B0609020204030204" pitchFamily="49" charset="0"/>
              </a:rPr>
              <a:t> deferral = </a:t>
            </a:r>
            <a:r>
              <a:rPr lang="en-GB" sz="1800" dirty="0" err="1">
                <a:solidFill>
                  <a:srgbClr val="000000"/>
                </a:solidFill>
                <a:highlight>
                  <a:srgbClr val="F2F2F2"/>
                </a:highlight>
                <a:latin typeface="Consolas" panose="020B0609020204030204" pitchFamily="49" charset="0"/>
              </a:rPr>
              <a:t>args.Request.GetDeferral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FF"/>
                </a:solidFill>
                <a:highlight>
                  <a:srgbClr val="F2F2F2"/>
                </a:highlight>
                <a:latin typeface="Consolas" panose="020B0609020204030204" pitchFamily="49" charset="0"/>
              </a:rPr>
              <a:t>var</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photoFile</a:t>
            </a:r>
            <a:r>
              <a:rPr lang="en-GB" sz="1800" dirty="0">
                <a:solidFill>
                  <a:srgbClr val="000000"/>
                </a:solidFill>
                <a:highlight>
                  <a:srgbClr val="F2F2F2"/>
                </a:highlight>
                <a:latin typeface="Consolas" panose="020B0609020204030204" pitchFamily="49" charset="0"/>
              </a:rPr>
              <a:t> = </a:t>
            </a:r>
            <a:r>
              <a:rPr lang="en-GB" sz="1800" dirty="0">
                <a:solidFill>
                  <a:srgbClr val="0000FF"/>
                </a:solidFill>
                <a:highlight>
                  <a:srgbClr val="F2F2F2"/>
                </a:highlight>
                <a:latin typeface="Consolas" panose="020B0609020204030204" pitchFamily="49" charset="0"/>
              </a:rPr>
              <a:t>await</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StorageFile</a:t>
            </a:r>
            <a:r>
              <a:rPr lang="en-GB" sz="1800" dirty="0" err="1">
                <a:solidFill>
                  <a:srgbClr val="000000"/>
                </a:solidFill>
                <a:highlight>
                  <a:srgbClr val="F2F2F2"/>
                </a:highlight>
                <a:latin typeface="Consolas" panose="020B0609020204030204" pitchFamily="49" charset="0"/>
              </a:rPr>
              <a:t>.GetFileFromApplicationUriAsync</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a:solidFill>
                  <a:srgbClr val="2B91AF"/>
                </a:solidFill>
                <a:highlight>
                  <a:srgbClr val="F2F2F2"/>
                </a:highlight>
                <a:latin typeface="Consolas" panose="020B0609020204030204" pitchFamily="49" charset="0"/>
              </a:rPr>
              <a:t>Uri</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a:t>
            </a:r>
            <a:r>
              <a:rPr lang="en-GB" sz="1800" dirty="0" err="1">
                <a:solidFill>
                  <a:srgbClr val="A31515"/>
                </a:solidFill>
                <a:highlight>
                  <a:srgbClr val="F2F2F2"/>
                </a:highlight>
                <a:latin typeface="Consolas" panose="020B0609020204030204" pitchFamily="49" charset="0"/>
              </a:rPr>
              <a:t>ms-appx</a:t>
            </a:r>
            <a:r>
              <a:rPr lang="en-GB" sz="1800" dirty="0">
                <a:solidFill>
                  <a:srgbClr val="A31515"/>
                </a:solidFill>
                <a:highlight>
                  <a:srgbClr val="F2F2F2"/>
                </a:highlight>
                <a:latin typeface="Consolas" panose="020B0609020204030204" pitchFamily="49" charset="0"/>
              </a:rPr>
              <a:t>:///Assets/needle.jpg</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dp.Properties.Title</a:t>
            </a:r>
            <a:r>
              <a:rPr lang="en-GB" sz="1800" dirty="0">
                <a:solidFill>
                  <a:srgbClr val="000000"/>
                </a:solidFill>
                <a:highlight>
                  <a:srgbClr val="F2F2F2"/>
                </a:highlight>
                <a:latin typeface="Consolas" panose="020B0609020204030204" pitchFamily="49" charset="0"/>
              </a:rPr>
              <a:t> = </a:t>
            </a:r>
            <a:r>
              <a:rPr lang="en-GB" sz="1800" dirty="0">
                <a:solidFill>
                  <a:srgbClr val="A31515"/>
                </a:solidFill>
                <a:highlight>
                  <a:srgbClr val="F2F2F2"/>
                </a:highlight>
                <a:latin typeface="Consolas" panose="020B0609020204030204" pitchFamily="49" charset="0"/>
              </a:rPr>
              <a:t>"Space Needle</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dp.Properties.Description</a:t>
            </a:r>
            <a:r>
              <a:rPr lang="en-GB" sz="1800" dirty="0">
                <a:solidFill>
                  <a:srgbClr val="000000"/>
                </a:solidFill>
                <a:highlight>
                  <a:srgbClr val="F2F2F2"/>
                </a:highlight>
                <a:latin typeface="Consolas" panose="020B0609020204030204" pitchFamily="49" charset="0"/>
              </a:rPr>
              <a:t> = </a:t>
            </a:r>
            <a:r>
              <a:rPr lang="en-GB" sz="1800" dirty="0">
                <a:solidFill>
                  <a:srgbClr val="A31515"/>
                </a:solidFill>
                <a:highlight>
                  <a:srgbClr val="F2F2F2"/>
                </a:highlight>
                <a:latin typeface="Consolas" panose="020B0609020204030204" pitchFamily="49" charset="0"/>
              </a:rPr>
              <a:t>"The Space Needle in Seattle, WA</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dp.SetStorageItems</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a:solidFill>
                  <a:srgbClr val="2B91AF"/>
                </a:solidFill>
                <a:highlight>
                  <a:srgbClr val="F2F2F2"/>
                </a:highlight>
                <a:latin typeface="Consolas" panose="020B0609020204030204" pitchFamily="49" charset="0"/>
              </a:rPr>
              <a:t>List</a:t>
            </a:r>
            <a:r>
              <a:rPr lang="en-GB" sz="1800" dirty="0">
                <a:solidFill>
                  <a:srgbClr val="000000"/>
                </a:solidFill>
                <a:highlight>
                  <a:srgbClr val="F2F2F2"/>
                </a:highlight>
                <a:latin typeface="Consolas" panose="020B0609020204030204" pitchFamily="49" charset="0"/>
              </a:rPr>
              <a:t>&lt;</a:t>
            </a:r>
            <a:r>
              <a:rPr lang="en-GB" sz="1800" dirty="0" err="1">
                <a:solidFill>
                  <a:srgbClr val="2B91AF"/>
                </a:solidFill>
                <a:highlight>
                  <a:srgbClr val="F2F2F2"/>
                </a:highlight>
                <a:latin typeface="Consolas" panose="020B0609020204030204" pitchFamily="49" charset="0"/>
              </a:rPr>
              <a:t>StorageFile</a:t>
            </a:r>
            <a:r>
              <a:rPr lang="en-GB" sz="1800" dirty="0">
                <a:solidFill>
                  <a:srgbClr val="000000"/>
                </a:solidFill>
                <a:highlight>
                  <a:srgbClr val="F2F2F2"/>
                </a:highlight>
                <a:latin typeface="Consolas" panose="020B0609020204030204" pitchFamily="49" charset="0"/>
              </a:rPr>
              <a:t>&gt; { </a:t>
            </a:r>
            <a:r>
              <a:rPr lang="en-GB" sz="1800" dirty="0" err="1">
                <a:solidFill>
                  <a:srgbClr val="000000"/>
                </a:solidFill>
                <a:highlight>
                  <a:srgbClr val="F2F2F2"/>
                </a:highlight>
                <a:latin typeface="Consolas" panose="020B0609020204030204" pitchFamily="49" charset="0"/>
              </a:rPr>
              <a:t>photoFile</a:t>
            </a:r>
            <a:r>
              <a:rPr lang="en-GB" sz="1800" dirty="0">
                <a:solidFill>
                  <a:srgbClr val="000000"/>
                </a:solidFill>
                <a:highlight>
                  <a:srgbClr val="F2F2F2"/>
                </a:highlight>
                <a:latin typeface="Consolas" panose="020B0609020204030204" pitchFamily="49" charset="0"/>
              </a:rPr>
              <a:t> </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dp.SetWebLink</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a:solidFill>
                  <a:srgbClr val="2B91AF"/>
                </a:solidFill>
                <a:highlight>
                  <a:srgbClr val="F2F2F2"/>
                </a:highlight>
                <a:latin typeface="Consolas" panose="020B0609020204030204" pitchFamily="49" charset="0"/>
              </a:rPr>
              <a:t>Uri</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"http://seattletimes.com/</a:t>
            </a:r>
            <a:r>
              <a:rPr lang="en-GB" sz="1800" dirty="0" err="1">
                <a:solidFill>
                  <a:srgbClr val="A31515"/>
                </a:solidFill>
                <a:highlight>
                  <a:srgbClr val="F2F2F2"/>
                </a:highlight>
                <a:latin typeface="Consolas" panose="020B0609020204030204" pitchFamily="49" charset="0"/>
              </a:rPr>
              <a:t>ABPub</a:t>
            </a:r>
            <a:r>
              <a:rPr lang="en-GB" sz="1800" dirty="0">
                <a:solidFill>
                  <a:srgbClr val="A31515"/>
                </a:solidFill>
                <a:highlight>
                  <a:srgbClr val="F2F2F2"/>
                </a:highlight>
                <a:latin typeface="Consolas" panose="020B0609020204030204" pitchFamily="49" charset="0"/>
              </a:rPr>
              <a:t>/2006/01/10/2002732410.jpg</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deferral.Complete</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US" sz="1800" dirty="0"/>
          </a:p>
        </p:txBody>
      </p:sp>
      <p:sp>
        <p:nvSpPr>
          <p:cNvPr id="10" name="TextBox 9"/>
          <p:cNvSpPr txBox="1"/>
          <p:nvPr/>
        </p:nvSpPr>
        <p:spPr>
          <a:xfrm>
            <a:off x="4301093" y="5617423"/>
            <a:ext cx="7623987" cy="778509"/>
          </a:xfrm>
          <a:prstGeom prst="rect">
            <a:avLst/>
          </a:prstGeom>
          <a:solidFill>
            <a:schemeClr val="bg2"/>
          </a:solidFill>
          <a:ln>
            <a:solidFill>
              <a:schemeClr val="tx1"/>
            </a:solidFill>
          </a:ln>
        </p:spPr>
        <p:txBody>
          <a:bodyPr wrap="square" lIns="179285" tIns="143428" rIns="179285" bIns="143428" rtlCol="0">
            <a:spAutoFit/>
          </a:bodyPr>
          <a:lstStyle/>
          <a:p>
            <a:pPr>
              <a:lnSpc>
                <a:spcPct val="90000"/>
              </a:lnSpc>
              <a:spcAft>
                <a:spcPts val="588"/>
              </a:spcAft>
            </a:pPr>
            <a:r>
              <a:rPr lang="en-US" sz="1765" dirty="0" smtClean="0"/>
              <a:t>You </a:t>
            </a:r>
            <a:r>
              <a:rPr lang="en-US" sz="1765" dirty="0"/>
              <a:t>need to use deferrals when there is an </a:t>
            </a:r>
            <a:r>
              <a:rPr lang="en-US" sz="1765" dirty="0" err="1"/>
              <a:t>async</a:t>
            </a:r>
            <a:r>
              <a:rPr lang="en-US" sz="1765" dirty="0"/>
              <a:t> operation in the request. </a:t>
            </a:r>
          </a:p>
        </p:txBody>
      </p:sp>
    </p:spTree>
    <p:extLst>
      <p:ext uri="{BB962C8B-B14F-4D97-AF65-F5344CB8AC3E}">
        <p14:creationId xmlns:p14="http://schemas.microsoft.com/office/powerpoint/2010/main" val="71697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to App in Windows 10 UWP</a:t>
            </a:r>
            <a:endParaRPr lang="en-US" dirty="0"/>
          </a:p>
        </p:txBody>
      </p:sp>
    </p:spTree>
    <p:extLst>
      <p:ext uri="{BB962C8B-B14F-4D97-AF65-F5344CB8AC3E}">
        <p14:creationId xmlns:p14="http://schemas.microsoft.com/office/powerpoint/2010/main" val="331102450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269239" y="1189177"/>
            <a:ext cx="11653523" cy="727700"/>
          </a:xfrm>
        </p:spPr>
        <p:txBody>
          <a:bodyPr/>
          <a:lstStyle/>
          <a:p>
            <a:r>
              <a:rPr lang="en-US" dirty="0" smtClean="0"/>
              <a:t> </a:t>
            </a:r>
            <a:endParaRPr lang="en-US" dirty="0"/>
          </a:p>
        </p:txBody>
      </p:sp>
      <p:sp>
        <p:nvSpPr>
          <p:cNvPr id="6" name="Rectangle 5"/>
          <p:cNvSpPr/>
          <p:nvPr/>
        </p:nvSpPr>
        <p:spPr>
          <a:xfrm>
            <a:off x="269239" y="2022601"/>
            <a:ext cx="8331231" cy="954107"/>
          </a:xfrm>
          <a:prstGeom prst="rect">
            <a:avLst/>
          </a:prstGeom>
        </p:spPr>
        <p:txBody>
          <a:bodyPr wrap="square">
            <a:spAutoFit/>
          </a:bodyPr>
          <a:lstStyle/>
          <a:p>
            <a:pPr>
              <a:defRPr/>
            </a:pPr>
            <a:r>
              <a:rPr lang="en-GB" sz="2000" dirty="0" err="1">
                <a:solidFill>
                  <a:srgbClr val="2B91AF"/>
                </a:solidFill>
                <a:highlight>
                  <a:srgbClr val="FFFFFF"/>
                </a:highlight>
                <a:latin typeface="Consolas" panose="020B0609020204030204" pitchFamily="49" charset="0"/>
                <a:cs typeface="Consolas" panose="020B0609020204030204" pitchFamily="49" charset="0"/>
              </a:rPr>
              <a:t>Launcher</a:t>
            </a:r>
            <a:r>
              <a:rPr lang="en-GB" sz="2000" dirty="0" err="1">
                <a:solidFill>
                  <a:srgbClr val="000000"/>
                </a:solidFill>
                <a:highlight>
                  <a:srgbClr val="FFFFFF"/>
                </a:highlight>
                <a:latin typeface="Consolas" panose="020B0609020204030204" pitchFamily="49" charset="0"/>
                <a:cs typeface="Consolas" panose="020B0609020204030204" pitchFamily="49" charset="0"/>
              </a:rPr>
              <a:t>.LaunchUriAsync</a:t>
            </a:r>
            <a:r>
              <a:rPr lang="en-GB" sz="2000" dirty="0">
                <a:solidFill>
                  <a:srgbClr val="000000"/>
                </a:solidFill>
                <a:highlight>
                  <a:srgbClr val="FFFFFF"/>
                </a:highlight>
                <a:latin typeface="Consolas" panose="020B0609020204030204" pitchFamily="49" charset="0"/>
                <a:cs typeface="Consolas" panose="020B0609020204030204" pitchFamily="49" charset="0"/>
              </a:rPr>
              <a:t>(</a:t>
            </a:r>
            <a:r>
              <a:rPr lang="en-GB" sz="2000" dirty="0">
                <a:solidFill>
                  <a:srgbClr val="0000FF"/>
                </a:solidFill>
                <a:highlight>
                  <a:srgbClr val="FFFFFF"/>
                </a:highlight>
                <a:latin typeface="Consolas" panose="020B0609020204030204" pitchFamily="49" charset="0"/>
                <a:cs typeface="Consolas" panose="020B0609020204030204" pitchFamily="49" charset="0"/>
              </a:rPr>
              <a:t>new</a:t>
            </a:r>
            <a:r>
              <a:rPr lang="en-GB" sz="2000" dirty="0">
                <a:solidFill>
                  <a:srgbClr val="000000"/>
                </a:solidFill>
                <a:highlight>
                  <a:srgbClr val="FFFFFF"/>
                </a:highlight>
                <a:latin typeface="Consolas" panose="020B0609020204030204" pitchFamily="49" charset="0"/>
                <a:cs typeface="Consolas" panose="020B0609020204030204" pitchFamily="49" charset="0"/>
              </a:rPr>
              <a:t> </a:t>
            </a:r>
            <a:r>
              <a:rPr lang="en-GB" sz="2000" dirty="0" smtClean="0">
                <a:solidFill>
                  <a:srgbClr val="2B91AF"/>
                </a:solidFill>
                <a:highlight>
                  <a:srgbClr val="FFFFFF"/>
                </a:highlight>
                <a:latin typeface="Consolas" panose="020B0609020204030204" pitchFamily="49" charset="0"/>
                <a:cs typeface="Consolas" panose="020B0609020204030204" pitchFamily="49" charset="0"/>
              </a:rPr>
              <a:t>Uri</a:t>
            </a:r>
            <a:r>
              <a:rPr lang="en-GB" sz="2000" dirty="0">
                <a:solidFill>
                  <a:srgbClr val="000000"/>
                </a:solidFill>
                <a:highlight>
                  <a:srgbClr val="FFFFFF"/>
                </a:highlight>
                <a:latin typeface="Consolas" panose="020B0609020204030204" pitchFamily="49" charset="0"/>
                <a:cs typeface="Consolas" panose="020B0609020204030204" pitchFamily="49" charset="0"/>
              </a:rPr>
              <a:t>(</a:t>
            </a:r>
            <a:r>
              <a:rPr lang="en-GB" sz="2000" dirty="0">
                <a:solidFill>
                  <a:srgbClr val="A31515"/>
                </a:solidFill>
                <a:highlight>
                  <a:srgbClr val="FFFFFF"/>
                </a:highlight>
                <a:latin typeface="Consolas" panose="020B0609020204030204" pitchFamily="49" charset="0"/>
                <a:cs typeface="Consolas" panose="020B0609020204030204" pitchFamily="49" charset="0"/>
              </a:rPr>
              <a:t>"</a:t>
            </a:r>
            <a:r>
              <a:rPr lang="en-GB" sz="2000" dirty="0" err="1">
                <a:solidFill>
                  <a:srgbClr val="A31515"/>
                </a:solidFill>
                <a:highlight>
                  <a:srgbClr val="FFFFFF"/>
                </a:highlight>
                <a:latin typeface="Consolas" panose="020B0609020204030204" pitchFamily="49" charset="0"/>
                <a:cs typeface="Consolas" panose="020B0609020204030204" pitchFamily="49" charset="0"/>
              </a:rPr>
              <a:t>sampleapp</a:t>
            </a:r>
            <a:r>
              <a:rPr lang="en-GB" sz="2000" dirty="0">
                <a:solidFill>
                  <a:srgbClr val="A31515"/>
                </a:solidFill>
                <a:highlight>
                  <a:srgbClr val="FFFFFF"/>
                </a:highlight>
                <a:latin typeface="Consolas" panose="020B0609020204030204" pitchFamily="49" charset="0"/>
                <a:cs typeface="Consolas" panose="020B0609020204030204" pitchFamily="49" charset="0"/>
              </a:rPr>
              <a:t>:?ID=aea6"</a:t>
            </a:r>
            <a:r>
              <a:rPr lang="en-GB" sz="2000" dirty="0">
                <a:solidFill>
                  <a:srgbClr val="000000"/>
                </a:solidFill>
                <a:highlight>
                  <a:srgbClr val="FFFFFF"/>
                </a:highlight>
                <a:latin typeface="Consolas" panose="020B0609020204030204" pitchFamily="49" charset="0"/>
                <a:cs typeface="Consolas" panose="020B0609020204030204" pitchFamily="49" charset="0"/>
              </a:rPr>
              <a:t>));</a:t>
            </a:r>
            <a:endParaRPr kumimoji="0" lang="en-GB" sz="160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2B91AF"/>
                </a:solidFill>
                <a:highlight>
                  <a:srgbClr val="FFFFFF"/>
                </a:highlight>
                <a:latin typeface="Consolas" panose="020B0609020204030204" pitchFamily="49" charset="0"/>
                <a:cs typeface="Consolas" panose="020B0609020204030204" pitchFamily="49" charset="0"/>
              </a:rPr>
              <a:t>Launcher</a:t>
            </a:r>
            <a:r>
              <a:rPr lang="en-GB" sz="2000" dirty="0">
                <a:solidFill>
                  <a:srgbClr val="000000"/>
                </a:solidFill>
                <a:highlight>
                  <a:srgbClr val="FFFFFF"/>
                </a:highlight>
                <a:latin typeface="Consolas" panose="020B0609020204030204" pitchFamily="49" charset="0"/>
                <a:cs typeface="Consolas" panose="020B0609020204030204" pitchFamily="49" charset="0"/>
              </a:rPr>
              <a:t>.LaunchFileAsync(file);</a:t>
            </a:r>
            <a:endParaRPr kumimoji="0" lang="en-GB" sz="1600" i="0" u="none" strike="noStrike" kern="1200" cap="none" spc="0" normalizeH="0" baseline="0" noProof="0" dirty="0">
              <a:ln>
                <a:noFill/>
              </a:ln>
              <a:solidFill>
                <a:srgbClr val="737373"/>
              </a:solidFill>
              <a:effectLst/>
              <a:uLnTx/>
              <a:uFillTx/>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a:t>URI/Protocol </a:t>
            </a:r>
            <a:r>
              <a:rPr lang="en-US" dirty="0" smtClean="0"/>
              <a:t>Activation (also in Windows 8.1)</a:t>
            </a:r>
            <a:endParaRPr lang="en-US" dirty="0"/>
          </a:p>
        </p:txBody>
      </p:sp>
      <p:sp>
        <p:nvSpPr>
          <p:cNvPr id="9" name="TextBox 8"/>
          <p:cNvSpPr txBox="1"/>
          <p:nvPr/>
        </p:nvSpPr>
        <p:spPr>
          <a:xfrm>
            <a:off x="7709069" y="3505903"/>
            <a:ext cx="1530623" cy="849463"/>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sz="2000" b="1" dirty="0">
                <a:gradFill>
                  <a:gsLst>
                    <a:gs pos="2917">
                      <a:srgbClr val="737373"/>
                    </a:gs>
                    <a:gs pos="30000">
                      <a:srgbClr val="737373"/>
                    </a:gs>
                  </a:gsLst>
                  <a:lin ang="5400000" scaled="0"/>
                </a:gradFill>
                <a:latin typeface="Segoe UI Light"/>
              </a:rPr>
              <a:t>Data in Uri/File</a:t>
            </a:r>
            <a:endParaRPr kumimoji="0" lang="en-GB" sz="1600" b="1" i="0" u="none" strike="noStrike" kern="1200" cap="none" spc="0" normalizeH="0" baseline="0" noProof="0" dirty="0" smtClean="0">
              <a:ln>
                <a:noFill/>
              </a:ln>
              <a:gradFill>
                <a:gsLst>
                  <a:gs pos="2917">
                    <a:srgbClr val="737373"/>
                  </a:gs>
                  <a:gs pos="30000">
                    <a:srgbClr val="737373"/>
                  </a:gs>
                </a:gsLst>
                <a:lin ang="5400000" scaled="0"/>
              </a:gradFill>
              <a:effectLst/>
              <a:uLnTx/>
              <a:uFillTx/>
              <a:latin typeface="Segoe UI Light"/>
              <a:ea typeface="+mn-ea"/>
              <a:cs typeface="+mn-cs"/>
            </a:endParaRPr>
          </a:p>
        </p:txBody>
      </p:sp>
      <p:cxnSp>
        <p:nvCxnSpPr>
          <p:cNvPr id="10" name="Straight Arrow Connector 9"/>
          <p:cNvCxnSpPr/>
          <p:nvPr/>
        </p:nvCxnSpPr>
        <p:spPr>
          <a:xfrm>
            <a:off x="2063364" y="4226403"/>
            <a:ext cx="7785700" cy="54807"/>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4" name="Group 10"/>
          <p:cNvGrpSpPr/>
          <p:nvPr/>
        </p:nvGrpSpPr>
        <p:grpSpPr>
          <a:xfrm>
            <a:off x="269240" y="3320738"/>
            <a:ext cx="2488759" cy="1639191"/>
            <a:chOff x="276438" y="3494474"/>
            <a:chExt cx="2488759" cy="1639191"/>
          </a:xfrm>
        </p:grpSpPr>
        <p:pic>
          <p:nvPicPr>
            <p:cNvPr id="26"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76438" y="3494474"/>
              <a:ext cx="2488759" cy="1561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8798" y="4067660"/>
              <a:ext cx="551224" cy="10660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3" name="Group 18"/>
          <p:cNvGrpSpPr/>
          <p:nvPr/>
        </p:nvGrpSpPr>
        <p:grpSpPr>
          <a:xfrm>
            <a:off x="4942145" y="3384835"/>
            <a:ext cx="2157552" cy="1575094"/>
            <a:chOff x="5157648" y="3644424"/>
            <a:chExt cx="1583790" cy="1071410"/>
          </a:xfrm>
        </p:grpSpPr>
        <p:pic>
          <p:nvPicPr>
            <p:cNvPr id="28" name="Picture 1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57648"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259757" y="3760562"/>
              <a:ext cx="1363465" cy="766575"/>
            </a:xfrm>
            <a:prstGeom prst="rect">
              <a:avLst/>
            </a:prstGeom>
          </p:spPr>
        </p:pic>
        <p:pic>
          <p:nvPicPr>
            <p:cNvPr id="29" name="Picture 2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10007"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1" name="Picture 24"/>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6335819" y="4019086"/>
              <a:ext cx="345068" cy="619014"/>
            </a:xfrm>
            <a:prstGeom prst="rect">
              <a:avLst/>
            </a:prstGeom>
          </p:spPr>
        </p:pic>
      </p:grpSp>
      <p:grpSp>
        <p:nvGrpSpPr>
          <p:cNvPr id="4" name="Group 35"/>
          <p:cNvGrpSpPr/>
          <p:nvPr/>
        </p:nvGrpSpPr>
        <p:grpSpPr>
          <a:xfrm>
            <a:off x="9929585" y="3384835"/>
            <a:ext cx="2066500" cy="1575094"/>
            <a:chOff x="9995362" y="3644424"/>
            <a:chExt cx="1583790" cy="1071410"/>
          </a:xfrm>
        </p:grpSpPr>
        <p:pic>
          <p:nvPicPr>
            <p:cNvPr id="16" name="Picture 36"/>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37"/>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38"/>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39"/>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sp>
        <p:nvSpPr>
          <p:cNvPr id="5" name="TextBox 4"/>
          <p:cNvSpPr txBox="1"/>
          <p:nvPr/>
        </p:nvSpPr>
        <p:spPr>
          <a:xfrm>
            <a:off x="4724646" y="5287109"/>
            <a:ext cx="272831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737373"/>
                </a:solidFill>
                <a:latin typeface="Segoe UI Light"/>
              </a:rPr>
              <a:t>User/OS chooses target</a:t>
            </a:r>
            <a:endParaRPr kumimoji="0" lang="en-US" sz="1800" b="0" i="0" u="none" strike="noStrike" kern="1200" cap="none" spc="0" normalizeH="0" baseline="0" noProof="0" dirty="0">
              <a:ln>
                <a:noFill/>
              </a:ln>
              <a:solidFill>
                <a:srgbClr val="737373"/>
              </a:solidFill>
              <a:effectLst/>
              <a:uLnTx/>
              <a:uFillTx/>
              <a:latin typeface="Segoe UI Light"/>
              <a:ea typeface="+mn-ea"/>
              <a:cs typeface="+mn-cs"/>
            </a:endParaRPr>
          </a:p>
        </p:txBody>
      </p:sp>
    </p:spTree>
    <p:extLst>
      <p:ext uri="{BB962C8B-B14F-4D97-AF65-F5344CB8AC3E}">
        <p14:creationId xmlns:p14="http://schemas.microsoft.com/office/powerpoint/2010/main" val="331153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a:t>
            </a:r>
            <a:r>
              <a:rPr lang="en-US" dirty="0" smtClean="0"/>
              <a:t>Contract (also in Windows 8.1)</a:t>
            </a:r>
            <a:endParaRPr lang="en-US" dirty="0"/>
          </a:p>
        </p:txBody>
      </p:sp>
      <p:sp>
        <p:nvSpPr>
          <p:cNvPr id="4" name="Content Placeholder 3"/>
          <p:cNvSpPr>
            <a:spLocks noGrp="1"/>
          </p:cNvSpPr>
          <p:nvPr>
            <p:ph type="body" sz="quarter" idx="10"/>
          </p:nvPr>
        </p:nvSpPr>
        <p:spPr>
          <a:xfrm>
            <a:off x="269239" y="1189177"/>
            <a:ext cx="11653523" cy="727700"/>
          </a:xfrm>
        </p:spPr>
        <p:txBody>
          <a:bodyPr/>
          <a:lstStyle/>
          <a:p>
            <a:r>
              <a:rPr lang="en-US" dirty="0" smtClean="0"/>
              <a:t> </a:t>
            </a:r>
            <a:endParaRPr lang="en-US" dirty="0"/>
          </a:p>
        </p:txBody>
      </p:sp>
      <p:sp>
        <p:nvSpPr>
          <p:cNvPr id="6" name="Rectangle 5"/>
          <p:cNvSpPr/>
          <p:nvPr/>
        </p:nvSpPr>
        <p:spPr>
          <a:xfrm>
            <a:off x="954775" y="2448064"/>
            <a:ext cx="4810673" cy="584775"/>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2B91AF"/>
                </a:solidFill>
                <a:highlight>
                  <a:srgbClr val="FFFFFF"/>
                </a:highlight>
                <a:latin typeface="Consolas" panose="020B0609020204030204" pitchFamily="49" charset="0"/>
                <a:cs typeface="Consolas" panose="020B0609020204030204" pitchFamily="49" charset="0"/>
              </a:rPr>
              <a:t>DataTransferManager</a:t>
            </a:r>
            <a:r>
              <a:rPr lang="en-GB" dirty="0">
                <a:solidFill>
                  <a:srgbClr val="000000"/>
                </a:solidFill>
                <a:highlight>
                  <a:srgbClr val="FFFFFF"/>
                </a:highlight>
                <a:latin typeface="Consolas" panose="020B0609020204030204" pitchFamily="49" charset="0"/>
                <a:cs typeface="Consolas" panose="020B0609020204030204" pitchFamily="49" charset="0"/>
              </a:rPr>
              <a:t>.ShowShareUI();</a:t>
            </a:r>
            <a:endParaRPr kumimoji="0" lang="en-GB" sz="140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737373"/>
              </a:solidFill>
              <a:effectLst/>
              <a:uLnTx/>
              <a:uFillTx/>
              <a:latin typeface="Segoe UI Light"/>
              <a:ea typeface="+mn-ea"/>
              <a:cs typeface="+mn-cs"/>
            </a:endParaRPr>
          </a:p>
        </p:txBody>
      </p:sp>
      <p:sp>
        <p:nvSpPr>
          <p:cNvPr id="9" name="TextBox 8"/>
          <p:cNvSpPr txBox="1"/>
          <p:nvPr/>
        </p:nvSpPr>
        <p:spPr>
          <a:xfrm>
            <a:off x="7383865" y="3374653"/>
            <a:ext cx="2221860" cy="5447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b="1" dirty="0">
                <a:gradFill>
                  <a:gsLst>
                    <a:gs pos="2917">
                      <a:srgbClr val="737373"/>
                    </a:gs>
                    <a:gs pos="30000">
                      <a:srgbClr val="737373"/>
                    </a:gs>
                  </a:gsLst>
                  <a:lin ang="5400000" scaled="0"/>
                </a:gradFill>
                <a:latin typeface="Segoe UI Light"/>
              </a:rPr>
              <a:t>Share DataPackage</a:t>
            </a:r>
            <a:endParaRPr kumimoji="0" lang="en-GB" sz="1200" b="1" i="0" u="none" strike="noStrike" kern="1200" cap="none" spc="0" normalizeH="0" baseline="0" noProof="0" dirty="0" smtClean="0">
              <a:ln>
                <a:noFill/>
              </a:ln>
              <a:gradFill>
                <a:gsLst>
                  <a:gs pos="2917">
                    <a:srgbClr val="737373"/>
                  </a:gs>
                  <a:gs pos="30000">
                    <a:srgbClr val="737373"/>
                  </a:gs>
                </a:gsLst>
                <a:lin ang="5400000" scaled="0"/>
              </a:gradFill>
              <a:effectLst/>
              <a:uLnTx/>
              <a:uFillTx/>
              <a:latin typeface="Segoe UI Light"/>
              <a:ea typeface="+mn-ea"/>
              <a:cs typeface="+mn-cs"/>
            </a:endParaRPr>
          </a:p>
        </p:txBody>
      </p:sp>
      <p:cxnSp>
        <p:nvCxnSpPr>
          <p:cNvPr id="10" name="Straight Arrow Connector 9"/>
          <p:cNvCxnSpPr/>
          <p:nvPr/>
        </p:nvCxnSpPr>
        <p:spPr>
          <a:xfrm>
            <a:off x="1943838" y="3859757"/>
            <a:ext cx="7661886"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10"/>
          <p:cNvGrpSpPr/>
          <p:nvPr/>
        </p:nvGrpSpPr>
        <p:grpSpPr>
          <a:xfrm>
            <a:off x="9757320" y="2941214"/>
            <a:ext cx="2158241" cy="1667111"/>
            <a:chOff x="9995362" y="3644424"/>
            <a:chExt cx="1583790" cy="1071410"/>
          </a:xfrm>
        </p:grpSpPr>
        <p:pic>
          <p:nvPicPr>
            <p:cNvPr id="16"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1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14"/>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sp>
        <p:nvSpPr>
          <p:cNvPr id="5" name="TextBox 4"/>
          <p:cNvSpPr txBox="1"/>
          <p:nvPr/>
        </p:nvSpPr>
        <p:spPr>
          <a:xfrm>
            <a:off x="4867274" y="5081566"/>
            <a:ext cx="273209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737373"/>
                </a:solidFill>
                <a:latin typeface="Segoe UI Light"/>
              </a:rPr>
              <a:t>User chooses target</a:t>
            </a:r>
            <a:endParaRPr kumimoji="0" lang="en-US" sz="1800" b="0" i="0" u="none" strike="noStrike" kern="1200" cap="none" spc="0" normalizeH="0" baseline="0" noProof="0" dirty="0">
              <a:ln>
                <a:noFill/>
              </a:ln>
              <a:solidFill>
                <a:srgbClr val="737373"/>
              </a:solidFill>
              <a:effectLst/>
              <a:uLnTx/>
              <a:uFillTx/>
              <a:latin typeface="Segoe UI Light"/>
              <a:ea typeface="+mn-ea"/>
              <a:cs typeface="+mn-cs"/>
            </a:endParaRPr>
          </a:p>
        </p:txBody>
      </p:sp>
      <p:grpSp>
        <p:nvGrpSpPr>
          <p:cNvPr id="7" name="Group 30"/>
          <p:cNvGrpSpPr/>
          <p:nvPr/>
        </p:nvGrpSpPr>
        <p:grpSpPr>
          <a:xfrm>
            <a:off x="4916240" y="3029530"/>
            <a:ext cx="2345121" cy="1578795"/>
            <a:chOff x="5157648" y="3644424"/>
            <a:chExt cx="1583790" cy="1071410"/>
          </a:xfrm>
        </p:grpSpPr>
        <p:pic>
          <p:nvPicPr>
            <p:cNvPr id="28" name="Picture 3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7648"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59757" y="3760561"/>
              <a:ext cx="1363465" cy="766575"/>
            </a:xfrm>
            <a:prstGeom prst="rect">
              <a:avLst/>
            </a:prstGeom>
          </p:spPr>
        </p:pic>
        <p:pic>
          <p:nvPicPr>
            <p:cNvPr id="29" name="Picture 3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731166"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34"/>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782534" y="4019086"/>
              <a:ext cx="319512" cy="619014"/>
            </a:xfrm>
            <a:prstGeom prst="rect">
              <a:avLst/>
            </a:prstGeom>
          </p:spPr>
        </p:pic>
      </p:grpSp>
      <p:grpSp>
        <p:nvGrpSpPr>
          <p:cNvPr id="20" name="Group 39"/>
          <p:cNvGrpSpPr/>
          <p:nvPr/>
        </p:nvGrpSpPr>
        <p:grpSpPr>
          <a:xfrm>
            <a:off x="269239" y="3073850"/>
            <a:ext cx="2488759" cy="1639191"/>
            <a:chOff x="276438" y="3494474"/>
            <a:chExt cx="2488759" cy="1639191"/>
          </a:xfrm>
        </p:grpSpPr>
        <p:pic>
          <p:nvPicPr>
            <p:cNvPr id="24" name="Picture 4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76438" y="3494474"/>
              <a:ext cx="2488759" cy="1561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4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428798" y="4067660"/>
              <a:ext cx="551224" cy="10660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306433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App to App in Windows 10</a:t>
            </a:r>
            <a:endParaRPr lang="en-US" dirty="0"/>
          </a:p>
        </p:txBody>
      </p:sp>
      <p:sp>
        <p:nvSpPr>
          <p:cNvPr id="3" name="Text Placeholder 2"/>
          <p:cNvSpPr>
            <a:spLocks noGrp="1"/>
          </p:cNvSpPr>
          <p:nvPr>
            <p:ph type="body" sz="quarter" idx="10"/>
          </p:nvPr>
        </p:nvSpPr>
        <p:spPr>
          <a:xfrm>
            <a:off x="269239" y="1189177"/>
            <a:ext cx="11653523" cy="727700"/>
          </a:xfrm>
        </p:spPr>
        <p:txBody>
          <a:bodyPr/>
          <a:lstStyle/>
          <a:p>
            <a:r>
              <a:rPr lang="en-GB" dirty="0" smtClean="0"/>
              <a:t> </a:t>
            </a:r>
            <a:endParaRPr lang="en-GB"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57905" y="2755285"/>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ight Arrow 7"/>
          <p:cNvSpPr/>
          <p:nvPr/>
        </p:nvSpPr>
        <p:spPr>
          <a:xfrm>
            <a:off x="2415521" y="2818719"/>
            <a:ext cx="5479541"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Segoe UI Light"/>
                <a:ea typeface="+mn-ea"/>
                <a:cs typeface="+mn-cs"/>
              </a:rPr>
              <a:t>Send file token, send data</a:t>
            </a:r>
          </a:p>
        </p:txBody>
      </p:sp>
      <p:grpSp>
        <p:nvGrpSpPr>
          <p:cNvPr id="24" name="Group 23"/>
          <p:cNvGrpSpPr/>
          <p:nvPr/>
        </p:nvGrpSpPr>
        <p:grpSpPr>
          <a:xfrm>
            <a:off x="269239" y="3196960"/>
            <a:ext cx="1942352" cy="1302939"/>
            <a:chOff x="1386116" y="3204996"/>
            <a:chExt cx="1583790" cy="993676"/>
          </a:xfrm>
        </p:grpSpPr>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86116" y="3204996"/>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488225" y="3321134"/>
              <a:ext cx="1363465" cy="766575"/>
            </a:xfrm>
            <a:prstGeom prst="rect">
              <a:avLst/>
            </a:prstGeom>
          </p:spPr>
        </p:pic>
        <p:pic>
          <p:nvPicPr>
            <p:cNvPr id="9" name="Picture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88225" y="3268429"/>
              <a:ext cx="1363465" cy="808547"/>
            </a:xfrm>
            <a:prstGeom prst="rect">
              <a:avLst/>
            </a:prstGeom>
          </p:spPr>
        </p:pic>
      </p:grpSp>
      <p:pic>
        <p:nvPicPr>
          <p:cNvPr id="10" name="Picture 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65203" y="2871423"/>
            <a:ext cx="1362635" cy="766482"/>
          </a:xfrm>
          <a:prstGeom prst="rect">
            <a:avLst/>
          </a:prstGeom>
        </p:spPr>
      </p:pic>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57905" y="1423969"/>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Right Arrow 15"/>
          <p:cNvSpPr/>
          <p:nvPr/>
        </p:nvSpPr>
        <p:spPr>
          <a:xfrm>
            <a:off x="2415521" y="1487403"/>
            <a:ext cx="5479541"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Segoe UI Light"/>
                <a:ea typeface="+mn-ea"/>
                <a:cs typeface="+mn-cs"/>
              </a:rPr>
              <a:t>Launch a *specific* app</a:t>
            </a:r>
          </a:p>
        </p:txBody>
      </p:sp>
      <p:pic>
        <p:nvPicPr>
          <p:cNvPr id="18" name="Picture 1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65203" y="1540107"/>
            <a:ext cx="1362635" cy="766482"/>
          </a:xfrm>
          <a:prstGeom prst="rect">
            <a:avLst/>
          </a:prstGeom>
        </p:spPr>
      </p:pic>
      <p:pic>
        <p:nvPicPr>
          <p:cNvPr id="19" name="Picture 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68637" y="4138723"/>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175935" y="4254861"/>
            <a:ext cx="1362635" cy="766482"/>
          </a:xfrm>
          <a:prstGeom prst="rect">
            <a:avLst/>
          </a:prstGeom>
        </p:spPr>
      </p:pic>
      <p:grpSp>
        <p:nvGrpSpPr>
          <p:cNvPr id="23" name="Group 22"/>
          <p:cNvGrpSpPr/>
          <p:nvPr/>
        </p:nvGrpSpPr>
        <p:grpSpPr>
          <a:xfrm>
            <a:off x="2426253" y="5661724"/>
            <a:ext cx="5468810" cy="871981"/>
            <a:chOff x="2966004" y="4935981"/>
            <a:chExt cx="5662045" cy="871981"/>
          </a:xfrm>
        </p:grpSpPr>
        <p:sp>
          <p:nvSpPr>
            <p:cNvPr id="22" name="Right Arrow 21"/>
            <p:cNvSpPr/>
            <p:nvPr/>
          </p:nvSpPr>
          <p:spPr>
            <a:xfrm rot="10800000">
              <a:off x="2966004" y="4935981"/>
              <a:ext cx="3083035"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smtClean="0">
                <a:ln>
                  <a:noFill/>
                </a:ln>
                <a:solidFill>
                  <a:prstClr val="white"/>
                </a:solidFill>
                <a:effectLst/>
                <a:uLnTx/>
                <a:uFillTx/>
                <a:latin typeface="Segoe UI Light"/>
                <a:ea typeface="+mn-ea"/>
                <a:cs typeface="+mn-cs"/>
              </a:endParaRPr>
            </a:p>
          </p:txBody>
        </p:sp>
        <p:sp>
          <p:nvSpPr>
            <p:cNvPr id="20" name="Right Arrow 19"/>
            <p:cNvSpPr/>
            <p:nvPr/>
          </p:nvSpPr>
          <p:spPr>
            <a:xfrm>
              <a:off x="3470030" y="4935981"/>
              <a:ext cx="5158019"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Segoe UI Light"/>
                  <a:ea typeface="+mn-ea"/>
                  <a:cs typeface="+mn-cs"/>
                </a:rPr>
                <a:t>App Services</a:t>
              </a:r>
            </a:p>
          </p:txBody>
        </p:sp>
      </p:grpSp>
      <p:grpSp>
        <p:nvGrpSpPr>
          <p:cNvPr id="39" name="Group 38"/>
          <p:cNvGrpSpPr/>
          <p:nvPr/>
        </p:nvGrpSpPr>
        <p:grpSpPr>
          <a:xfrm>
            <a:off x="8359973" y="5661724"/>
            <a:ext cx="984006" cy="925277"/>
            <a:chOff x="8749124" y="4360673"/>
            <a:chExt cx="1530627" cy="1391478"/>
          </a:xfrm>
        </p:grpSpPr>
        <p:sp>
          <p:nvSpPr>
            <p:cNvPr id="40" name="TextBox 39"/>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a:lnSpc>
                  <a:spcPct val="90000"/>
                </a:lnSpc>
                <a:spcBef>
                  <a:spcPts val="600"/>
                </a:spcBef>
              </a:pPr>
              <a:endParaRPr lang="en-GB" dirty="0" err="1" smtClean="0"/>
            </a:p>
          </p:txBody>
        </p:sp>
        <p:pic>
          <p:nvPicPr>
            <p:cNvPr id="41" name="Picture 40"/>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grpSp>
        <p:nvGrpSpPr>
          <p:cNvPr id="43" name="Group 42"/>
          <p:cNvGrpSpPr/>
          <p:nvPr/>
        </p:nvGrpSpPr>
        <p:grpSpPr>
          <a:xfrm>
            <a:off x="2415521" y="4302435"/>
            <a:ext cx="5479541" cy="871981"/>
            <a:chOff x="2966004" y="4935981"/>
            <a:chExt cx="5662045" cy="871981"/>
          </a:xfrm>
        </p:grpSpPr>
        <p:sp>
          <p:nvSpPr>
            <p:cNvPr id="44" name="Right Arrow 43"/>
            <p:cNvSpPr/>
            <p:nvPr/>
          </p:nvSpPr>
          <p:spPr>
            <a:xfrm rot="10800000">
              <a:off x="2966004" y="4935981"/>
              <a:ext cx="3083035"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smtClean="0">
                <a:ln>
                  <a:noFill/>
                </a:ln>
                <a:solidFill>
                  <a:prstClr val="white"/>
                </a:solidFill>
                <a:effectLst/>
                <a:uLnTx/>
                <a:uFillTx/>
                <a:latin typeface="Segoe UI Light"/>
                <a:ea typeface="+mn-ea"/>
                <a:cs typeface="+mn-cs"/>
              </a:endParaRPr>
            </a:p>
          </p:txBody>
        </p:sp>
        <p:sp>
          <p:nvSpPr>
            <p:cNvPr id="45" name="Right Arrow 44"/>
            <p:cNvSpPr/>
            <p:nvPr/>
          </p:nvSpPr>
          <p:spPr>
            <a:xfrm>
              <a:off x="3470030" y="4935981"/>
              <a:ext cx="5158019" cy="871981"/>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Segoe UI Light"/>
                  <a:ea typeface="+mn-ea"/>
                  <a:cs typeface="+mn-cs"/>
                </a:rPr>
                <a:t>Launch for Results</a:t>
              </a:r>
            </a:p>
          </p:txBody>
        </p:sp>
      </p:grpSp>
    </p:spTree>
    <p:extLst>
      <p:ext uri="{BB962C8B-B14F-4D97-AF65-F5344CB8AC3E}">
        <p14:creationId xmlns:p14="http://schemas.microsoft.com/office/powerpoint/2010/main" val="162936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 Activation++</a:t>
            </a:r>
          </a:p>
        </p:txBody>
      </p:sp>
      <p:sp>
        <p:nvSpPr>
          <p:cNvPr id="7" name="Content Placeholder 6"/>
          <p:cNvSpPr>
            <a:spLocks noGrp="1"/>
          </p:cNvSpPr>
          <p:nvPr>
            <p:ph type="body" sz="quarter" idx="10"/>
          </p:nvPr>
        </p:nvSpPr>
        <p:spPr/>
        <p:txBody>
          <a:bodyPr/>
          <a:lstStyle/>
          <a:p>
            <a:r>
              <a:rPr lang="en-GB" sz="4000" dirty="0" smtClean="0"/>
              <a:t>Invoke </a:t>
            </a:r>
            <a:r>
              <a:rPr lang="en-GB" sz="4000" dirty="0"/>
              <a:t>a specific </a:t>
            </a:r>
            <a:r>
              <a:rPr lang="en-GB" sz="4000" dirty="0" smtClean="0"/>
              <a:t>app</a:t>
            </a:r>
            <a:endParaRPr lang="en-US" sz="4000" dirty="0"/>
          </a:p>
        </p:txBody>
      </p:sp>
      <p:cxnSp>
        <p:nvCxnSpPr>
          <p:cNvPr id="10" name="Straight Arrow Connector 9"/>
          <p:cNvCxnSpPr/>
          <p:nvPr/>
        </p:nvCxnSpPr>
        <p:spPr>
          <a:xfrm>
            <a:off x="1951037" y="4280381"/>
            <a:ext cx="792480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6439" y="3649420"/>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8798" y="3936407"/>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sp>
        <p:nvSpPr>
          <p:cNvPr id="6" name="Rectangle 5"/>
          <p:cNvSpPr/>
          <p:nvPr/>
        </p:nvSpPr>
        <p:spPr>
          <a:xfrm>
            <a:off x="2134365" y="3535678"/>
            <a:ext cx="7754377" cy="1471172"/>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var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options = </a:t>
            </a: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new</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a:t>
            </a:r>
            <a:r>
              <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LauncherOptions</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600" b="1"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options.TargetApplicationPackageFamilyName =  </a:t>
            </a:r>
            <a:r>
              <a:rPr kumimoji="0" lang="en-US" sz="1600" b="1" i="0" u="none" strike="noStrike" kern="1200" cap="none" spc="0" normalizeH="0" baseline="0" noProof="1" smtClean="0">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"24919.InstapaperIt"</a:t>
            </a:r>
            <a:r>
              <a:rPr kumimoji="0" lang="en-US" sz="1600" b="1"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t>
            </a: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600" b="1"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mn-ea"/>
              <a:cs typeface="Consolas" panose="020B0609020204030204" pitchFamily="49" charset="0"/>
            </a:endParaRPr>
          </a:p>
          <a:p>
            <a:pPr lvl="0">
              <a:lnSpc>
                <a:spcPct val="115000"/>
              </a:lnSpc>
              <a:defRPr/>
            </a:pP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var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launchUri = </a:t>
            </a: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new</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a:t>
            </a:r>
            <a:r>
              <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Uri</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t>
            </a:r>
            <a:r>
              <a:rPr lang="en-US" sz="1600" noProof="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"instapaper</a:t>
            </a:r>
            <a:r>
              <a:rPr kumimoji="0" lang="en-US" sz="1600" b="0" i="0" u="none" strike="noStrike" kern="1200" cap="none" spc="0" normalizeH="0" baseline="0" noProof="1" smtClean="0">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:?AddUrl=http%3A%2F%2Fbing.com"</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t>
            </a:r>
            <a:endParaRPr kumimoji="0" lang="en-US" sz="1600" b="0" i="0" u="none" strike="noStrike" kern="1200" cap="none" spc="0" normalizeH="0" baseline="0" noProof="1" smtClean="0">
              <a:ln>
                <a:noFill/>
              </a:ln>
              <a:solidFill>
                <a:srgbClr val="737373"/>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await</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a:t>
            </a:r>
            <a:r>
              <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Launcher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.LaunchUriAsync(launchUri, options);</a:t>
            </a:r>
            <a:endParaRPr kumimoji="0" lang="en-US" sz="1600" b="1" i="0" u="none" strike="noStrike" kern="1200" cap="none" spc="0" normalizeH="0" baseline="0" noProof="1">
              <a:ln>
                <a:noFill/>
              </a:ln>
              <a:solidFill>
                <a:srgbClr val="737373"/>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113332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 Activation++</a:t>
            </a:r>
          </a:p>
        </p:txBody>
      </p:sp>
      <p:sp>
        <p:nvSpPr>
          <p:cNvPr id="5" name="Content Placeholder 4"/>
          <p:cNvSpPr>
            <a:spLocks noGrp="1"/>
          </p:cNvSpPr>
          <p:nvPr>
            <p:ph type="body" sz="quarter" idx="10"/>
          </p:nvPr>
        </p:nvSpPr>
        <p:spPr/>
        <p:txBody>
          <a:bodyPr/>
          <a:lstStyle/>
          <a:p>
            <a:r>
              <a:rPr lang="en-GB" sz="4000" dirty="0" smtClean="0"/>
              <a:t>Send Files</a:t>
            </a:r>
            <a:endParaRPr lang="en-US" sz="4000" dirty="0"/>
          </a:p>
        </p:txBody>
      </p:sp>
      <p:cxnSp>
        <p:nvCxnSpPr>
          <p:cNvPr id="10" name="Straight Arrow Connector 9"/>
          <p:cNvCxnSpPr/>
          <p:nvPr/>
        </p:nvCxnSpPr>
        <p:spPr>
          <a:xfrm>
            <a:off x="1951037" y="4280381"/>
            <a:ext cx="792480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6439" y="3649420"/>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8798" y="3936407"/>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sp>
        <p:nvSpPr>
          <p:cNvPr id="6" name="Rectangle 5"/>
          <p:cNvSpPr/>
          <p:nvPr/>
        </p:nvSpPr>
        <p:spPr>
          <a:xfrm>
            <a:off x="1935042" y="2150761"/>
            <a:ext cx="9429021" cy="2847574"/>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options = </a:t>
            </a: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new</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LauncherOptions</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options.TargetApplicationPackageFamilyName = </a:t>
            </a:r>
            <a:r>
              <a:rPr kumimoji="0" lang="en-US" sz="1600" b="0" i="0" u="none" strike="noStrike" kern="1200" cap="none" spc="0" normalizeH="0" baseline="0" noProof="1" smtClean="0">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mn-cs"/>
              </a:rPr>
              <a:t>"24919.InstapaperIt"</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a:t>
            </a: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mn-ea"/>
              <a:cs typeface="+mn-cs"/>
            </a:endParaRPr>
          </a:p>
          <a:p>
            <a:pPr>
              <a:lnSpc>
                <a:spcPct val="115000"/>
              </a:lnSpc>
              <a:defRPr/>
            </a:pPr>
            <a:r>
              <a:rPr lang="en-US" sz="1600" b="1" noProof="1" smtClean="0">
                <a:solidFill>
                  <a:srgbClr val="0000FF"/>
                </a:solidFill>
                <a:highlight>
                  <a:srgbClr val="FFFFFF"/>
                </a:highlight>
                <a:latin typeface="Consolas" panose="020B0609020204030204" pitchFamily="49" charset="0"/>
                <a:ea typeface="Calibri" panose="020F0502020204030204" pitchFamily="34" charset="0"/>
              </a:rPr>
              <a:t>var </a:t>
            </a:r>
            <a:r>
              <a:rPr lang="en-US" sz="1600" b="1" noProof="1" smtClean="0">
                <a:solidFill>
                  <a:srgbClr val="000000"/>
                </a:solidFill>
                <a:highlight>
                  <a:srgbClr val="FFFFFF"/>
                </a:highlight>
                <a:latin typeface="Consolas" panose="020B0609020204030204" pitchFamily="49" charset="0"/>
                <a:ea typeface="Calibri" panose="020F0502020204030204" pitchFamily="34" charset="0"/>
              </a:rPr>
              <a:t>token = </a:t>
            </a:r>
            <a:r>
              <a:rPr lang="en-US" sz="1600" b="1" noProof="1">
                <a:solidFill>
                  <a:srgbClr val="2B91AF"/>
                </a:solidFill>
                <a:highlight>
                  <a:srgbClr val="FFFFFF"/>
                </a:highlight>
                <a:latin typeface="Consolas" panose="020B0609020204030204" pitchFamily="49" charset="0"/>
                <a:ea typeface="Calibri" panose="020F0502020204030204" pitchFamily="34" charset="0"/>
              </a:rPr>
              <a:t>SharedStorageAccessManager</a:t>
            </a:r>
            <a:r>
              <a:rPr lang="en-US" sz="1600" b="1" noProof="1">
                <a:solidFill>
                  <a:srgbClr val="000000"/>
                </a:solidFill>
                <a:highlight>
                  <a:srgbClr val="FFFFFF"/>
                </a:highlight>
                <a:latin typeface="Consolas" panose="020B0609020204030204" pitchFamily="49" charset="0"/>
                <a:ea typeface="Calibri" panose="020F0502020204030204" pitchFamily="34" charset="0"/>
              </a:rPr>
              <a:t>.AddFile</a:t>
            </a:r>
            <a:r>
              <a:rPr lang="en-US" sz="1600" noProof="1">
                <a:solidFill>
                  <a:srgbClr val="737373"/>
                </a:solidFill>
                <a:latin typeface="Calibri" panose="020F0502020204030204" pitchFamily="34" charset="0"/>
                <a:ea typeface="MS Mincho" panose="02020609040205080304" pitchFamily="49" charset="-128"/>
                <a:cs typeface="Times New Roman" panose="02020603050405020304" pitchFamily="18" charset="0"/>
              </a:rPr>
              <a:t> </a:t>
            </a:r>
            <a:r>
              <a:rPr lang="en-US" sz="1600" b="1" noProof="1">
                <a:solidFill>
                  <a:srgbClr val="000000"/>
                </a:solidFill>
                <a:highlight>
                  <a:srgbClr val="FFFFFF"/>
                </a:highlight>
                <a:latin typeface="Consolas" panose="020B0609020204030204" pitchFamily="49" charset="0"/>
                <a:ea typeface="Calibri" panose="020F0502020204030204" pitchFamily="34" charset="0"/>
              </a:rPr>
              <a:t>(gpxFile);</a:t>
            </a:r>
          </a:p>
          <a:p>
            <a:pPr lvl="0">
              <a:lnSpc>
                <a:spcPct val="115000"/>
              </a:lnSpc>
              <a:defRPr/>
            </a:pPr>
            <a:endPar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ValueSet</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inputData = </a:t>
            </a:r>
            <a:r>
              <a:rPr kumimoji="0" lang="en-US" sz="1600" b="0" i="0" u="none" strike="noStrike" kern="1200" cap="none" spc="0" normalizeH="0" baseline="0" noProof="1">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new</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1">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ValueSet</a:t>
            </a:r>
            <a:r>
              <a:rPr kumimoji="0" lang="en-US" sz="1600" b="0" i="0" u="none" strike="noStrike" kern="1200" cap="none" spc="0" normalizeH="0" baseline="0" noProof="1">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endParaRPr kumimoji="0" lang="en-US" sz="1600" b="0" i="0" u="none" strike="noStrike" kern="1200" cap="none" spc="0" normalizeH="0" baseline="0" noProof="1">
              <a:ln>
                <a:noFill/>
              </a:ln>
              <a:solidFill>
                <a:srgbClr val="737373"/>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defRPr/>
            </a:pPr>
            <a:r>
              <a:rPr lang="en-US" sz="1600" noProof="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inputData.Add(</a:t>
            </a:r>
            <a:r>
              <a:rPr lang="en-US" sz="1600" noProof="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noProof="1" smtClean="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Token"</a:t>
            </a:r>
            <a:r>
              <a:rPr lang="en-US" sz="1600" noProof="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token);</a:t>
            </a:r>
            <a:endPar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600" b="1"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mn-ea"/>
              <a:cs typeface="+mn-cs"/>
            </a:endParaRPr>
          </a:p>
          <a:p>
            <a:pPr lvl="0">
              <a:lnSpc>
                <a:spcPct val="115000"/>
              </a:lnSpc>
              <a:defRPr/>
            </a:pP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launchUri = </a:t>
            </a: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new</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Uri</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r>
              <a:rPr lang="en-US" sz="1600" noProof="1">
                <a:solidFill>
                  <a:srgbClr val="A31515"/>
                </a:solidFill>
                <a:highlight>
                  <a:srgbClr val="FFFFFF"/>
                </a:highlight>
                <a:latin typeface="Consolas" panose="020B0609020204030204" pitchFamily="49" charset="0"/>
                <a:ea typeface="Calibri" panose="020F0502020204030204" pitchFamily="34" charset="0"/>
              </a:rPr>
              <a:t>"</a:t>
            </a:r>
            <a:r>
              <a:rPr kumimoji="0" lang="en-US" sz="1600" b="0" i="0" u="none" strike="noStrike" kern="1200" cap="none" spc="0" normalizeH="0" baseline="0" noProof="1" smtClean="0">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instapaper:?AddUrl=http%3A%2F%2Fbing.com"</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endParaRPr kumimoji="0" lang="en-US" sz="1600" b="0" i="0" u="none" strike="noStrike" kern="1200" cap="none" spc="0" normalizeH="0" baseline="0" noProof="1" smtClean="0">
              <a:ln>
                <a:noFill/>
              </a:ln>
              <a:solidFill>
                <a:srgbClr val="737373"/>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mn-cs"/>
              </a:rPr>
              <a:t>await</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 </a:t>
            </a:r>
            <a:r>
              <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mn-cs"/>
              </a:rPr>
              <a:t>Launcher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.LaunchUriAsync(launchUri, options, inputData);</a:t>
            </a:r>
            <a:endParaRPr kumimoji="0" lang="en-US" sz="1600" b="1" i="0" u="none" strike="noStrike" kern="1200" cap="none" spc="0" normalizeH="0" baseline="0" noProof="1">
              <a:ln>
                <a:noFill/>
              </a:ln>
              <a:solidFill>
                <a:srgbClr val="737373"/>
              </a:solidFill>
              <a:effectLst/>
              <a:uLnTx/>
              <a:uFillTx/>
              <a:latin typeface="Segoe UI Light"/>
              <a:ea typeface="+mn-ea"/>
              <a:cs typeface="+mn-cs"/>
            </a:endParaRPr>
          </a:p>
        </p:txBody>
      </p:sp>
    </p:spTree>
    <p:extLst>
      <p:ext uri="{BB962C8B-B14F-4D97-AF65-F5344CB8AC3E}">
        <p14:creationId xmlns:p14="http://schemas.microsoft.com/office/powerpoint/2010/main" val="386637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URI Support</a:t>
            </a:r>
            <a:endParaRPr lang="en-US" dirty="0"/>
          </a:p>
        </p:txBody>
      </p:sp>
      <p:sp>
        <p:nvSpPr>
          <p:cNvPr id="5" name="Content Placeholder 4"/>
          <p:cNvSpPr>
            <a:spLocks noGrp="1"/>
          </p:cNvSpPr>
          <p:nvPr>
            <p:ph type="body" sz="quarter" idx="10"/>
          </p:nvPr>
        </p:nvSpPr>
        <p:spPr/>
        <p:txBody>
          <a:bodyPr/>
          <a:lstStyle/>
          <a:p>
            <a:r>
              <a:rPr lang="en-GB" sz="4000" dirty="0" smtClean="0"/>
              <a:t>Discover if app already installed to handle a Uri</a:t>
            </a:r>
            <a:endParaRPr lang="en-US" sz="4000" dirty="0"/>
          </a:p>
        </p:txBody>
      </p:sp>
      <p:cxnSp>
        <p:nvCxnSpPr>
          <p:cNvPr id="10" name="Straight Arrow Connector 9"/>
          <p:cNvCxnSpPr/>
          <p:nvPr/>
        </p:nvCxnSpPr>
        <p:spPr>
          <a:xfrm>
            <a:off x="3538330" y="5457937"/>
            <a:ext cx="5387009"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8361" y="5011542"/>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Picture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30720" y="5298529"/>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481094" y="4933808"/>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583203" y="5049945"/>
            <a:ext cx="1363466" cy="766575"/>
          </a:xfrm>
          <a:prstGeom prst="rect">
            <a:avLst/>
          </a:prstGeom>
        </p:spPr>
      </p:pic>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453" y="5220795"/>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659264" y="5308470"/>
            <a:ext cx="348195" cy="619014"/>
          </a:xfrm>
          <a:prstGeom prst="rect">
            <a:avLst/>
          </a:prstGeom>
        </p:spPr>
      </p:pic>
      <p:sp>
        <p:nvSpPr>
          <p:cNvPr id="6" name="Rectangle 5"/>
          <p:cNvSpPr/>
          <p:nvPr/>
        </p:nvSpPr>
        <p:spPr>
          <a:xfrm>
            <a:off x="661249" y="2032385"/>
            <a:ext cx="9429021" cy="90486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600" b="1"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mn-ea"/>
              <a:cs typeface="+mn-cs"/>
            </a:endParaRPr>
          </a:p>
          <a:p>
            <a:pPr lvl="0">
              <a:lnSpc>
                <a:spcPct val="115000"/>
              </a:lnSpc>
              <a:defRPr/>
            </a:pP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queryUri = </a:t>
            </a: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new</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Uri</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r>
              <a:rPr lang="en-US" sz="1600" noProof="1">
                <a:solidFill>
                  <a:srgbClr val="A31515"/>
                </a:solidFill>
                <a:highlight>
                  <a:srgbClr val="FFFFFF"/>
                </a:highlight>
                <a:latin typeface="Consolas" panose="020B0609020204030204" pitchFamily="49" charset="0"/>
                <a:ea typeface="Calibri" panose="020F0502020204030204" pitchFamily="34" charset="0"/>
              </a:rPr>
              <a:t>"</a:t>
            </a:r>
            <a:r>
              <a:rPr kumimoji="0" lang="en-US" sz="1600" b="0" i="0" u="none" strike="noStrike" kern="1200" cap="none" spc="0" normalizeH="0" baseline="0" noProof="1" smtClean="0">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instapaper:"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endParaRPr kumimoji="0" lang="en-US" sz="1600" b="0" i="0" u="none" strike="noStrike" kern="1200" cap="none" spc="0" normalizeH="0" baseline="0" noProof="1" smtClean="0">
              <a:ln>
                <a:noFill/>
              </a:ln>
              <a:solidFill>
                <a:srgbClr val="737373"/>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mn-cs"/>
              </a:rPr>
              <a:t>await</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 </a:t>
            </a:r>
            <a:r>
              <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mn-cs"/>
              </a:rPr>
              <a:t>Launcher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.QueryUriSupportAsync(queryUri, </a:t>
            </a:r>
            <a:r>
              <a:rPr lang="en-US" sz="1600" noProof="1">
                <a:solidFill>
                  <a:srgbClr val="2B91AF"/>
                </a:solidFill>
                <a:highlight>
                  <a:srgbClr val="FFFFFF"/>
                </a:highlight>
                <a:latin typeface="Consolas" panose="020B0609020204030204" pitchFamily="49" charset="0"/>
                <a:ea typeface="Calibri" panose="020F0502020204030204" pitchFamily="34" charset="0"/>
              </a:rPr>
              <a:t>LaunchUriType</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.LaunchUri);</a:t>
            </a:r>
            <a:endParaRPr kumimoji="0" lang="en-US" sz="1600" b="1" i="0" u="none" strike="noStrike" kern="1200" cap="none" spc="0" normalizeH="0" baseline="0" noProof="1">
              <a:ln>
                <a:noFill/>
              </a:ln>
              <a:solidFill>
                <a:srgbClr val="737373"/>
              </a:solidFill>
              <a:effectLst/>
              <a:uLnTx/>
              <a:uFillTx/>
              <a:latin typeface="Segoe UI Light"/>
              <a:ea typeface="+mn-ea"/>
              <a:cs typeface="+mn-cs"/>
            </a:endParaRPr>
          </a:p>
        </p:txBody>
      </p:sp>
      <p:sp>
        <p:nvSpPr>
          <p:cNvPr id="3" name="TextBox 2"/>
          <p:cNvSpPr txBox="1"/>
          <p:nvPr/>
        </p:nvSpPr>
        <p:spPr>
          <a:xfrm>
            <a:off x="5677875" y="4345154"/>
            <a:ext cx="1391479" cy="2520690"/>
          </a:xfrm>
          <a:prstGeom prst="rect">
            <a:avLst/>
          </a:prstGeom>
          <a:noFill/>
        </p:spPr>
        <p:txBody>
          <a:bodyPr wrap="square" lIns="137160" tIns="109728" rIns="137160" bIns="109728" rtlCol="0">
            <a:spAutoFit/>
          </a:bodyPr>
          <a:lstStyle/>
          <a:p>
            <a:pPr>
              <a:lnSpc>
                <a:spcPct val="90000"/>
              </a:lnSpc>
              <a:spcBef>
                <a:spcPts val="600"/>
              </a:spcBef>
            </a:pPr>
            <a:r>
              <a:rPr lang="en-GB" sz="16600" b="1" dirty="0" smtClean="0">
                <a:solidFill>
                  <a:srgbClr val="FF0000"/>
                </a:solidFill>
              </a:rPr>
              <a:t>?</a:t>
            </a:r>
            <a:endParaRPr lang="en-GB" sz="2800" b="1" dirty="0" smtClean="0">
              <a:solidFill>
                <a:srgbClr val="FF0000"/>
              </a:solidFill>
            </a:endParaRPr>
          </a:p>
        </p:txBody>
      </p:sp>
      <p:sp>
        <p:nvSpPr>
          <p:cNvPr id="13" name="Rectangle 12"/>
          <p:cNvSpPr/>
          <p:nvPr/>
        </p:nvSpPr>
        <p:spPr>
          <a:xfrm>
            <a:off x="661249" y="3128047"/>
            <a:ext cx="11424733" cy="122495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600" b="1"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mn-ea"/>
              <a:cs typeface="+mn-cs"/>
            </a:endParaRPr>
          </a:p>
          <a:p>
            <a:pPr lvl="0">
              <a:lnSpc>
                <a:spcPct val="115000"/>
              </a:lnSpc>
              <a:defRPr/>
            </a:pP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var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queryUri = </a:t>
            </a: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new</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Uri</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r>
              <a:rPr lang="en-US" sz="1600" noProof="1">
                <a:solidFill>
                  <a:srgbClr val="A31515"/>
                </a:solidFill>
                <a:highlight>
                  <a:srgbClr val="FFFFFF"/>
                </a:highlight>
                <a:latin typeface="Consolas" panose="020B0609020204030204" pitchFamily="49" charset="0"/>
                <a:ea typeface="Calibri" panose="020F0502020204030204" pitchFamily="34" charset="0"/>
              </a:rPr>
              <a:t>"</a:t>
            </a:r>
            <a:r>
              <a:rPr kumimoji="0" lang="en-US" sz="1600" b="0" i="0" u="none" strike="noStrike" kern="1200" cap="none" spc="0" normalizeH="0" baseline="0" noProof="1" smtClean="0">
                <a:ln>
                  <a:noFill/>
                </a:ln>
                <a:solidFill>
                  <a:srgbClr val="A31515"/>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instapaper:"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Times New Roman" panose="02020603050405020304" pitchFamily="18" charset="0"/>
              </a:rPr>
              <a:t>);</a:t>
            </a:r>
          </a:p>
          <a:p>
            <a:pPr lvl="0">
              <a:lnSpc>
                <a:spcPct val="115000"/>
              </a:lnSpc>
              <a:defRPr/>
            </a:pPr>
            <a:r>
              <a:rPr lang="en-US" sz="1600"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600" noProof="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packageFamilyName = </a:t>
            </a:r>
            <a:r>
              <a:rPr lang="en-US" sz="1600" noProof="1" smtClean="0">
                <a:solidFill>
                  <a:srgbClr val="A31515"/>
                </a:solidFill>
                <a:highlight>
                  <a:srgbClr val="FFFFFF"/>
                </a:highlight>
                <a:latin typeface="Consolas" panose="020B0609020204030204" pitchFamily="49" charset="0"/>
                <a:ea typeface="Calibri" panose="020F0502020204030204" pitchFamily="34" charset="0"/>
              </a:rPr>
              <a:t>"</a:t>
            </a:r>
            <a:r>
              <a:rPr lang="en-US" sz="1600" noProof="1" smtClean="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24919.InstapaperIt</a:t>
            </a:r>
            <a:r>
              <a:rPr lang="en-US" sz="1600" noProof="1" smtClean="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noProof="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p>
          <a:p>
            <a:pPr lvl="0">
              <a:lnSpc>
                <a:spcPct val="115000"/>
              </a:lnSpc>
              <a:defRPr/>
            </a:pPr>
            <a:r>
              <a:rPr kumimoji="0" lang="en-US" sz="1600" b="0" i="0" u="none" strike="noStrike" kern="1200" cap="none" spc="0" normalizeH="0" baseline="0" noProof="1" smtClean="0">
                <a:ln>
                  <a:noFill/>
                </a:ln>
                <a:solidFill>
                  <a:srgbClr val="0000FF"/>
                </a:solidFill>
                <a:effectLst/>
                <a:highlight>
                  <a:srgbClr val="FFFFFF"/>
                </a:highlight>
                <a:uLnTx/>
                <a:uFillTx/>
                <a:latin typeface="Consolas" panose="020B0609020204030204" pitchFamily="49" charset="0"/>
                <a:ea typeface="Calibri" panose="020F0502020204030204" pitchFamily="34" charset="0"/>
                <a:cs typeface="+mn-cs"/>
              </a:rPr>
              <a:t>await</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 </a:t>
            </a:r>
            <a:r>
              <a:rPr kumimoji="0" lang="en-US" sz="1600" b="0" i="0" u="none" strike="noStrike" kern="1200" cap="none" spc="0" normalizeH="0" baseline="0" noProof="1" smtClean="0">
                <a:ln>
                  <a:noFill/>
                </a:ln>
                <a:solidFill>
                  <a:srgbClr val="2B91AF"/>
                </a:solidFill>
                <a:effectLst/>
                <a:highlight>
                  <a:srgbClr val="FFFFFF"/>
                </a:highlight>
                <a:uLnTx/>
                <a:uFillTx/>
                <a:latin typeface="Consolas" panose="020B0609020204030204" pitchFamily="49" charset="0"/>
                <a:ea typeface="Calibri" panose="020F0502020204030204" pitchFamily="34" charset="0"/>
                <a:cs typeface="+mn-cs"/>
              </a:rPr>
              <a:t>Launcher</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.QueryUriSupportAsync(queryUri, </a:t>
            </a:r>
            <a:r>
              <a:rPr lang="en-US" sz="1600" noProof="1" smtClean="0">
                <a:solidFill>
                  <a:srgbClr val="2B91AF"/>
                </a:solidFill>
                <a:highlight>
                  <a:srgbClr val="FFFFFF"/>
                </a:highlight>
                <a:latin typeface="Consolas" panose="020B0609020204030204" pitchFamily="49" charset="0"/>
                <a:ea typeface="Calibri" panose="020F0502020204030204" pitchFamily="34" charset="0"/>
              </a:rPr>
              <a:t>LaunchUriType</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.LaunchUriForResults, </a:t>
            </a:r>
            <a:r>
              <a:rPr lang="en-US" sz="1600" noProof="1" smtClean="0">
                <a:solidFill>
                  <a:srgbClr val="000000"/>
                </a:solidFill>
                <a:highlight>
                  <a:srgbClr val="FFFFFF"/>
                </a:highlight>
                <a:latin typeface="Consolas" panose="020B0609020204030204" pitchFamily="49" charset="0"/>
                <a:ea typeface="Calibri" panose="020F0502020204030204" pitchFamily="34" charset="0"/>
              </a:rPr>
              <a:t>packageFamilyName</a:t>
            </a:r>
            <a:r>
              <a:rPr kumimoji="0" lang="en-US" sz="1600" b="0" i="0" u="none" strike="noStrike" kern="1200" cap="none" spc="0" normalizeH="0" baseline="0" noProof="1" smtClean="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mn-cs"/>
              </a:rPr>
              <a:t>);</a:t>
            </a:r>
            <a:endParaRPr kumimoji="0" lang="en-US" sz="1600" b="1" i="0" u="none" strike="noStrike" kern="1200" cap="none" spc="0" normalizeH="0" baseline="0" noProof="1">
              <a:ln>
                <a:noFill/>
              </a:ln>
              <a:solidFill>
                <a:srgbClr val="737373"/>
              </a:solidFill>
              <a:effectLst/>
              <a:uLnTx/>
              <a:uFillTx/>
              <a:latin typeface="Segoe UI Light"/>
              <a:ea typeface="+mn-ea"/>
              <a:cs typeface="+mn-cs"/>
            </a:endParaRPr>
          </a:p>
        </p:txBody>
      </p:sp>
    </p:spTree>
    <p:extLst>
      <p:ext uri="{BB962C8B-B14F-4D97-AF65-F5344CB8AC3E}">
        <p14:creationId xmlns:p14="http://schemas.microsoft.com/office/powerpoint/2010/main" val="94915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1213</Words>
  <Application>Microsoft Office PowerPoint</Application>
  <PresentationFormat>宽屏</PresentationFormat>
  <Paragraphs>204</Paragraphs>
  <Slides>27</Slides>
  <Notes>14</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27</vt:i4>
      </vt:variant>
    </vt:vector>
  </HeadingPairs>
  <TitlesOfParts>
    <vt:vector size="42" baseType="lpstr">
      <vt:lpstr>Avenir LT Pro 45 Book</vt:lpstr>
      <vt:lpstr>MS Mincho</vt:lpstr>
      <vt:lpstr>ＭＳ Ｐゴシック</vt:lpstr>
      <vt:lpstr>Arial</vt:lpstr>
      <vt:lpstr>Calibri</vt:lpstr>
      <vt:lpstr>Consolas</vt:lpstr>
      <vt:lpstr>Segoe UI</vt:lpstr>
      <vt:lpstr>Segoe UI Light</vt:lpstr>
      <vt:lpstr>Segoe UI Semilight</vt:lpstr>
      <vt:lpstr>Times New Roman</vt:lpstr>
      <vt:lpstr>Wingdings</vt:lpstr>
      <vt:lpstr>BUILD CHARCOAL BACKGROUND</vt:lpstr>
      <vt:lpstr>1_BUILD CHARCOAL BACKGROUND</vt:lpstr>
      <vt:lpstr>BUILD WHITE TEMPLATE</vt:lpstr>
      <vt:lpstr>5-30629_Build_Template_WHITE</vt:lpstr>
      <vt:lpstr>App to App Communication Developer’s Guide to Windows 10</vt:lpstr>
      <vt:lpstr>Agenda</vt:lpstr>
      <vt:lpstr>App to App in Windows 10 UWP</vt:lpstr>
      <vt:lpstr>URI/Protocol Activation (also in Windows 8.1)</vt:lpstr>
      <vt:lpstr>Share Contract (also in Windows 8.1)</vt:lpstr>
      <vt:lpstr>Enhanced App to App in Windows 10</vt:lpstr>
      <vt:lpstr>URI Activation++</vt:lpstr>
      <vt:lpstr>URI Activation++</vt:lpstr>
      <vt:lpstr>Query URI Support</vt:lpstr>
      <vt:lpstr>App Services   Covered in separate module</vt:lpstr>
      <vt:lpstr>URI Activation for Device Settings</vt:lpstr>
      <vt:lpstr>Demo: URI Activation in UWP</vt:lpstr>
      <vt:lpstr>Launch for Results</vt:lpstr>
      <vt:lpstr>Demo: Launch for Results</vt:lpstr>
      <vt:lpstr>Publisher’s Shared Storage Folder</vt:lpstr>
      <vt:lpstr>Apps from the same publisher share files and settings</vt:lpstr>
      <vt:lpstr>Publisher’s shared storage folder</vt:lpstr>
      <vt:lpstr>Shared storage folder interaction</vt:lpstr>
      <vt:lpstr>Review</vt:lpstr>
      <vt:lpstr>Sharing Example</vt:lpstr>
      <vt:lpstr>Share Contract (also in Windows 8.1)</vt:lpstr>
      <vt:lpstr>UWP Apps must show Share UI</vt:lpstr>
      <vt:lpstr>Implementing share source </vt:lpstr>
      <vt:lpstr>Implementing share source </vt:lpstr>
      <vt:lpstr>Choose data</vt:lpstr>
      <vt:lpstr>Including Files in Data Package</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2015-08-17T15:26:42Z</dcterms:created>
  <dcterms:modified xsi:type="dcterms:W3CDTF">2017-03-16T12:56:40Z</dcterms:modified>
</cp:coreProperties>
</file>