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0"/>
  </p:notesMasterIdLst>
  <p:sldIdLst>
    <p:sldId id="256" r:id="rId2"/>
    <p:sldId id="258" r:id="rId3"/>
    <p:sldId id="259" r:id="rId4"/>
    <p:sldId id="260" r:id="rId5"/>
    <p:sldId id="299" r:id="rId6"/>
    <p:sldId id="261" r:id="rId7"/>
    <p:sldId id="298" r:id="rId8"/>
    <p:sldId id="296" r:id="rId9"/>
    <p:sldId id="302" r:id="rId10"/>
    <p:sldId id="305" r:id="rId11"/>
    <p:sldId id="306" r:id="rId12"/>
    <p:sldId id="307" r:id="rId13"/>
    <p:sldId id="308" r:id="rId14"/>
    <p:sldId id="309" r:id="rId15"/>
    <p:sldId id="310" r:id="rId16"/>
    <p:sldId id="311" r:id="rId17"/>
    <p:sldId id="312" r:id="rId18"/>
    <p:sldId id="313" r:id="rId19"/>
    <p:sldId id="314" r:id="rId20"/>
    <p:sldId id="315" r:id="rId21"/>
    <p:sldId id="322" r:id="rId22"/>
    <p:sldId id="316" r:id="rId23"/>
    <p:sldId id="323" r:id="rId24"/>
    <p:sldId id="317" r:id="rId25"/>
    <p:sldId id="318" r:id="rId26"/>
    <p:sldId id="319" r:id="rId27"/>
    <p:sldId id="320" r:id="rId28"/>
    <p:sldId id="324" r:id="rId29"/>
  </p:sldIdLst>
  <p:sldSz cx="9144000" cy="5143500" type="screen16x9"/>
  <p:notesSz cx="6858000" cy="9144000"/>
  <p:embeddedFontLst>
    <p:embeddedFont>
      <p:font typeface="Kanit" panose="020B0604020202020204" charset="-34"/>
      <p:regular r:id="rId31"/>
      <p:bold r:id="rId32"/>
      <p:italic r:id="rId33"/>
      <p:boldItalic r:id="rId34"/>
    </p:embeddedFont>
    <p:embeddedFont>
      <p:font typeface="Kanit Light" panose="020B0604020202020204" charset="-34"/>
      <p:regular r:id="rId35"/>
      <p:bold r:id="rId36"/>
      <p:italic r:id="rId37"/>
      <p:boldItalic r:id="rId38"/>
    </p:embeddedFont>
    <p:embeddedFont>
      <p:font typeface="Open Sans Light" panose="020B0306030504020204" pitchFamily="34" charset="0"/>
      <p:regular r:id="rId39"/>
      <p:italic r:id="rId40"/>
    </p:embeddedFont>
    <p:embeddedFont>
      <p:font typeface="Orbitron" panose="020B0604020202020204" charset="0"/>
      <p:regular r:id="rId41"/>
      <p:bold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B3817-3AE7-47FF-96DE-ECF7CC127CB6}">
  <a:tblStyle styleId="{E30B3817-3AE7-47FF-96DE-ECF7CC127C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A1DA71-442E-4559-AA55-FEF9C1DED2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0525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256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025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569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640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4307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21797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46815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72581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580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31225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5575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15062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8740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3250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0518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042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02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46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642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2822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654450" y="1307025"/>
            <a:ext cx="5682300" cy="1993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54575" y="3450425"/>
            <a:ext cx="5682300" cy="4095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a:blip r:embed="rId3">
            <a:alphaModFix/>
          </a:blip>
          <a:stretch>
            <a:fillRect/>
          </a:stretch>
        </p:blipFill>
        <p:spPr>
          <a:xfrm>
            <a:off x="-330675" y="-145538"/>
            <a:ext cx="9557898" cy="5376326"/>
          </a:xfrm>
          <a:prstGeom prst="rect">
            <a:avLst/>
          </a:prstGeom>
          <a:noFill/>
          <a:ln>
            <a:noFill/>
          </a:ln>
        </p:spPr>
      </p:pic>
      <p:grpSp>
        <p:nvGrpSpPr>
          <p:cNvPr id="13" name="Google Shape;13;p2"/>
          <p:cNvGrpSpPr/>
          <p:nvPr/>
        </p:nvGrpSpPr>
        <p:grpSpPr>
          <a:xfrm>
            <a:off x="8657175" y="772575"/>
            <a:ext cx="74100" cy="1788450"/>
            <a:chOff x="8657175" y="772575"/>
            <a:chExt cx="74100" cy="1788450"/>
          </a:xfrm>
        </p:grpSpPr>
        <p:sp>
          <p:nvSpPr>
            <p:cNvPr id="14" name="Google Shape;14;p2"/>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5" name="Google Shape;15;p2"/>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6" name="Google Shape;16;p2"/>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17" name="Google Shape;17;p2"/>
          <p:cNvSpPr/>
          <p:nvPr/>
        </p:nvSpPr>
        <p:spPr>
          <a:xfrm>
            <a:off x="8809575" y="448502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8" name="Google Shape;18;p2"/>
          <p:cNvSpPr/>
          <p:nvPr/>
        </p:nvSpPr>
        <p:spPr>
          <a:xfrm>
            <a:off x="8657175" y="46374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9" name="Google Shape;19;p2"/>
          <p:cNvSpPr/>
          <p:nvPr/>
        </p:nvSpPr>
        <p:spPr>
          <a:xfrm>
            <a:off x="8809575" y="47898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nvGrpSpPr>
          <p:cNvPr id="20" name="Google Shape;20;p2"/>
          <p:cNvGrpSpPr/>
          <p:nvPr/>
        </p:nvGrpSpPr>
        <p:grpSpPr>
          <a:xfrm>
            <a:off x="205650" y="308475"/>
            <a:ext cx="150300" cy="378950"/>
            <a:chOff x="205650" y="308475"/>
            <a:chExt cx="150300" cy="378950"/>
          </a:xfrm>
        </p:grpSpPr>
        <p:sp>
          <p:nvSpPr>
            <p:cNvPr id="21" name="Google Shape;21;p2"/>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2" name="Google Shape;22;p2"/>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3" name="Google Shape;23;p2"/>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 name="Google Shape;24;p2"/>
          <p:cNvGrpSpPr/>
          <p:nvPr/>
        </p:nvGrpSpPr>
        <p:grpSpPr>
          <a:xfrm>
            <a:off x="1085475" y="4711575"/>
            <a:ext cx="536998" cy="134100"/>
            <a:chOff x="1085475" y="4711575"/>
            <a:chExt cx="536998" cy="134100"/>
          </a:xfrm>
        </p:grpSpPr>
        <p:sp>
          <p:nvSpPr>
            <p:cNvPr id="25" name="Google Shape;25;p2"/>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 name="Google Shape;26;p2"/>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7" name="Google Shape;27;p2"/>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8" name="Google Shape;28;p2"/>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30" name="Google Shape;30;p3"/>
          <p:cNvPicPr preferRelativeResize="0"/>
          <p:nvPr/>
        </p:nvPicPr>
        <p:blipFill>
          <a:blip r:embed="rId2">
            <a:alphaModFix amt="60000"/>
          </a:blip>
          <a:stretch>
            <a:fillRect/>
          </a:stretch>
        </p:blipFill>
        <p:spPr>
          <a:xfrm flipH="1">
            <a:off x="0" y="0"/>
            <a:ext cx="9144003" cy="5143501"/>
          </a:xfrm>
          <a:prstGeom prst="rect">
            <a:avLst/>
          </a:prstGeom>
          <a:noFill/>
          <a:ln>
            <a:noFill/>
          </a:ln>
        </p:spPr>
      </p:pic>
      <p:pic>
        <p:nvPicPr>
          <p:cNvPr id="31" name="Google Shape;31;p3"/>
          <p:cNvPicPr preferRelativeResize="0"/>
          <p:nvPr/>
        </p:nvPicPr>
        <p:blipFill rotWithShape="1">
          <a:blip r:embed="rId3">
            <a:alphaModFix/>
          </a:blip>
          <a:srcRect t="13217"/>
          <a:stretch/>
        </p:blipFill>
        <p:spPr>
          <a:xfrm>
            <a:off x="-330675" y="565023"/>
            <a:ext cx="9557898" cy="4665776"/>
          </a:xfrm>
          <a:prstGeom prst="rect">
            <a:avLst/>
          </a:prstGeom>
          <a:noFill/>
          <a:ln>
            <a:noFill/>
          </a:ln>
        </p:spPr>
      </p:pic>
      <p:sp>
        <p:nvSpPr>
          <p:cNvPr id="32" name="Google Shape;32;p3"/>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33" name="Google Shape;33;p3"/>
          <p:cNvSpPr txBox="1">
            <a:spLocks noGrp="1"/>
          </p:cNvSpPr>
          <p:nvPr>
            <p:ph type="title" idx="2" hasCustomPrompt="1"/>
          </p:nvPr>
        </p:nvSpPr>
        <p:spPr>
          <a:xfrm>
            <a:off x="4027150" y="1352695"/>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34" name="Google Shape;34;p3"/>
          <p:cNvGrpSpPr/>
          <p:nvPr/>
        </p:nvGrpSpPr>
        <p:grpSpPr>
          <a:xfrm>
            <a:off x="1112875" y="367875"/>
            <a:ext cx="1788450" cy="74100"/>
            <a:chOff x="1112875" y="367875"/>
            <a:chExt cx="1788450" cy="74100"/>
          </a:xfrm>
        </p:grpSpPr>
        <p:sp>
          <p:nvSpPr>
            <p:cNvPr id="35" name="Google Shape;35;p3"/>
            <p:cNvSpPr/>
            <p:nvPr/>
          </p:nvSpPr>
          <p:spPr>
            <a:xfrm rot="-5400000">
              <a:off x="1790275" y="-30952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6" name="Google Shape;36;p3"/>
            <p:cNvSpPr/>
            <p:nvPr/>
          </p:nvSpPr>
          <p:spPr>
            <a:xfrm rot="-5400000">
              <a:off x="2645950" y="36637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7" name="Google Shape;37;p3"/>
            <p:cNvSpPr/>
            <p:nvPr/>
          </p:nvSpPr>
          <p:spPr>
            <a:xfrm rot="-5400000">
              <a:off x="2825725" y="36637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38" name="Google Shape;38;p3"/>
          <p:cNvGrpSpPr/>
          <p:nvPr/>
        </p:nvGrpSpPr>
        <p:grpSpPr>
          <a:xfrm>
            <a:off x="1085475" y="4711575"/>
            <a:ext cx="536998" cy="134100"/>
            <a:chOff x="1085475" y="4711575"/>
            <a:chExt cx="536998" cy="134100"/>
          </a:xfrm>
        </p:grpSpPr>
        <p:sp>
          <p:nvSpPr>
            <p:cNvPr id="39" name="Google Shape;39;p3"/>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0" name="Google Shape;40;p3"/>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1" name="Google Shape;41;p3"/>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2" name="Google Shape;42;p3"/>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subTitle" idx="1"/>
          </p:nvPr>
        </p:nvSpPr>
        <p:spPr>
          <a:xfrm>
            <a:off x="1013450" y="1817100"/>
            <a:ext cx="32880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 name="Google Shape;49;p5"/>
          <p:cNvSpPr txBox="1">
            <a:spLocks noGrp="1"/>
          </p:cNvSpPr>
          <p:nvPr>
            <p:ph type="subTitle" idx="2"/>
          </p:nvPr>
        </p:nvSpPr>
        <p:spPr>
          <a:xfrm>
            <a:off x="4683250" y="1817100"/>
            <a:ext cx="34473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0" name="Google Shape;50;p5"/>
          <p:cNvSpPr txBox="1">
            <a:spLocks noGrp="1"/>
          </p:cNvSpPr>
          <p:nvPr>
            <p:ph type="subTitle" idx="3"/>
          </p:nvPr>
        </p:nvSpPr>
        <p:spPr>
          <a:xfrm>
            <a:off x="1013450" y="2686775"/>
            <a:ext cx="32880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4"/>
          </p:nvPr>
        </p:nvSpPr>
        <p:spPr>
          <a:xfrm>
            <a:off x="4683250" y="2686775"/>
            <a:ext cx="3447300" cy="12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53" name="Google Shape;53;p5"/>
          <p:cNvPicPr preferRelativeResize="0"/>
          <p:nvPr/>
        </p:nvPicPr>
        <p:blipFill>
          <a:blip r:embed="rId2">
            <a:alphaModFix/>
          </a:blip>
          <a:stretch>
            <a:fillRect/>
          </a:stretch>
        </p:blipFill>
        <p:spPr>
          <a:xfrm>
            <a:off x="-224639" y="-126362"/>
            <a:ext cx="9593277" cy="5396224"/>
          </a:xfrm>
          <a:prstGeom prst="rect">
            <a:avLst/>
          </a:prstGeom>
          <a:noFill/>
          <a:ln>
            <a:noFill/>
          </a:ln>
        </p:spPr>
      </p:pic>
      <p:sp>
        <p:nvSpPr>
          <p:cNvPr id="54" name="Google Shape;54;p5"/>
          <p:cNvSpPr/>
          <p:nvPr/>
        </p:nvSpPr>
        <p:spPr>
          <a:xfrm>
            <a:off x="8504775" y="41040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55" name="Google Shape;55;p5"/>
          <p:cNvSpPr/>
          <p:nvPr/>
        </p:nvSpPr>
        <p:spPr>
          <a:xfrm>
            <a:off x="8352375" y="425645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56" name="Google Shape;56;p5"/>
          <p:cNvSpPr/>
          <p:nvPr/>
        </p:nvSpPr>
        <p:spPr>
          <a:xfrm>
            <a:off x="8504775" y="44088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57" name="Google Shape;57;p5"/>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4" name="Google Shape;64;p7"/>
          <p:cNvSpPr txBox="1">
            <a:spLocks noGrp="1"/>
          </p:cNvSpPr>
          <p:nvPr>
            <p:ph type="body" idx="1"/>
          </p:nvPr>
        </p:nvSpPr>
        <p:spPr>
          <a:xfrm>
            <a:off x="720000" y="1547575"/>
            <a:ext cx="45495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Light"/>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65" name="Google Shape;65;p7"/>
          <p:cNvSpPr>
            <a:spLocks noGrp="1"/>
          </p:cNvSpPr>
          <p:nvPr>
            <p:ph type="pic" idx="2"/>
          </p:nvPr>
        </p:nvSpPr>
        <p:spPr>
          <a:xfrm>
            <a:off x="5831400" y="756200"/>
            <a:ext cx="2526600" cy="3699600"/>
          </a:xfrm>
          <a:prstGeom prst="snip1Rect">
            <a:avLst>
              <a:gd name="adj" fmla="val 16667"/>
            </a:avLst>
          </a:prstGeom>
          <a:noFill/>
          <a:ln w="9525" cap="flat" cmpd="sng">
            <a:solidFill>
              <a:schemeClr val="lt2"/>
            </a:solidFill>
            <a:prstDash val="solid"/>
            <a:round/>
            <a:headEnd type="none" w="sm" len="sm"/>
            <a:tailEnd type="none" w="sm" len="sm"/>
          </a:ln>
        </p:spPr>
      </p:sp>
      <p:pic>
        <p:nvPicPr>
          <p:cNvPr id="66" name="Google Shape;66;p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7" name="Google Shape;67;p7"/>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0" name="Google Shape;70;p8"/>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1" name="Google Shape;7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3"/>
          <p:cNvSpPr txBox="1">
            <a:spLocks noGrp="1"/>
          </p:cNvSpPr>
          <p:nvPr>
            <p:ph type="title" idx="2" hasCustomPrompt="1"/>
          </p:nvPr>
        </p:nvSpPr>
        <p:spPr>
          <a:xfrm>
            <a:off x="86232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3" hasCustomPrompt="1"/>
          </p:nvPr>
        </p:nvSpPr>
        <p:spPr>
          <a:xfrm>
            <a:off x="86232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3554100"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3554100"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626087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626087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13"/>
          <p:cNvSpPr txBox="1">
            <a:spLocks noGrp="1"/>
          </p:cNvSpPr>
          <p:nvPr>
            <p:ph type="subTitle" idx="8"/>
          </p:nvPr>
        </p:nvSpPr>
        <p:spPr>
          <a:xfrm>
            <a:off x="3554100"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4" name="Google Shape;104;p13"/>
          <p:cNvSpPr txBox="1">
            <a:spLocks noGrp="1"/>
          </p:cNvSpPr>
          <p:nvPr>
            <p:ph type="subTitle" idx="9"/>
          </p:nvPr>
        </p:nvSpPr>
        <p:spPr>
          <a:xfrm>
            <a:off x="6260875" y="1984475"/>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subTitle" idx="13"/>
          </p:nvPr>
        </p:nvSpPr>
        <p:spPr>
          <a:xfrm>
            <a:off x="862325" y="3417950"/>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6" name="Google Shape;106;p13"/>
          <p:cNvSpPr txBox="1">
            <a:spLocks noGrp="1"/>
          </p:cNvSpPr>
          <p:nvPr>
            <p:ph type="subTitle" idx="14"/>
          </p:nvPr>
        </p:nvSpPr>
        <p:spPr>
          <a:xfrm>
            <a:off x="3554100" y="3417950"/>
            <a:ext cx="20172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subTitle" idx="15"/>
          </p:nvPr>
        </p:nvSpPr>
        <p:spPr>
          <a:xfrm>
            <a:off x="6260875" y="3417950"/>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08" name="Google Shape;108;p13"/>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09" name="Google Shape;109;p13"/>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
        <p:nvSpPr>
          <p:cNvPr id="110" name="Google Shape;110;p13"/>
          <p:cNvSpPr/>
          <p:nvPr/>
        </p:nvSpPr>
        <p:spPr>
          <a:xfrm>
            <a:off x="8504775" y="41802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1" name="Google Shape;111;p13"/>
          <p:cNvSpPr/>
          <p:nvPr/>
        </p:nvSpPr>
        <p:spPr>
          <a:xfrm>
            <a:off x="8352375" y="433265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2" name="Google Shape;112;p13"/>
          <p:cNvSpPr/>
          <p:nvPr/>
        </p:nvSpPr>
        <p:spPr>
          <a:xfrm>
            <a:off x="8504775" y="44850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3"/>
        <p:cNvGrpSpPr/>
        <p:nvPr/>
      </p:nvGrpSpPr>
      <p:grpSpPr>
        <a:xfrm>
          <a:off x="0" y="0"/>
          <a:ext cx="0" cy="0"/>
          <a:chOff x="0" y="0"/>
          <a:chExt cx="0" cy="0"/>
        </a:xfrm>
      </p:grpSpPr>
      <p:pic>
        <p:nvPicPr>
          <p:cNvPr id="184" name="Google Shape;184;p2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85" name="Google Shape;185;p21"/>
          <p:cNvPicPr preferRelativeResize="0"/>
          <p:nvPr/>
        </p:nvPicPr>
        <p:blipFill>
          <a:blip r:embed="rId3">
            <a:alphaModFix/>
          </a:blip>
          <a:stretch>
            <a:fillRect/>
          </a:stretch>
        </p:blipFill>
        <p:spPr>
          <a:xfrm>
            <a:off x="-330675" y="-145538"/>
            <a:ext cx="9557898" cy="53763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6"/>
        <p:cNvGrpSpPr/>
        <p:nvPr/>
      </p:nvGrpSpPr>
      <p:grpSpPr>
        <a:xfrm>
          <a:off x="0" y="0"/>
          <a:ext cx="0" cy="0"/>
          <a:chOff x="0" y="0"/>
          <a:chExt cx="0" cy="0"/>
        </a:xfrm>
      </p:grpSpPr>
      <p:pic>
        <p:nvPicPr>
          <p:cNvPr id="187" name="Google Shape;187;p22"/>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88" name="Google Shape;188;p22"/>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1pPr>
            <a:lvl2pPr marL="914400" lvl="1"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2pPr>
            <a:lvl3pPr marL="1371600" lvl="2"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3pPr>
            <a:lvl4pPr marL="1828800" lvl="3"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4pPr>
            <a:lvl5pPr marL="2286000" lvl="4"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5pPr>
            <a:lvl6pPr marL="2743200" lvl="5"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6pPr>
            <a:lvl7pPr marL="3200400" lvl="6"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7pPr>
            <a:lvl8pPr marL="3657600" lvl="7"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8pPr>
            <a:lvl9pPr marL="4114800" lvl="8"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www.linkedin.com/in/prexapatel222"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p:nvPr>
        </p:nvSpPr>
        <p:spPr>
          <a:xfrm>
            <a:off x="1654450" y="947625"/>
            <a:ext cx="5682300" cy="2353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700" dirty="0"/>
              <a:t>Decode Gaming </a:t>
            </a:r>
            <a:r>
              <a:rPr lang="en-IN" sz="5700" dirty="0" err="1"/>
              <a:t>Behavior</a:t>
            </a:r>
            <a:endParaRPr sz="7200" dirty="0"/>
          </a:p>
        </p:txBody>
      </p:sp>
      <p:sp>
        <p:nvSpPr>
          <p:cNvPr id="200" name="Google Shape;200;p26"/>
          <p:cNvSpPr txBox="1">
            <a:spLocks noGrp="1"/>
          </p:cNvSpPr>
          <p:nvPr>
            <p:ph type="subTitle" idx="1"/>
          </p:nvPr>
        </p:nvSpPr>
        <p:spPr>
          <a:xfrm>
            <a:off x="1654575" y="3676135"/>
            <a:ext cx="5682300" cy="6672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Name: Prexa Patel</a:t>
            </a:r>
            <a:br>
              <a:rPr lang="en" dirty="0"/>
            </a:br>
            <a:r>
              <a:rPr lang="en" dirty="0"/>
              <a:t>Batch: </a:t>
            </a:r>
            <a:r>
              <a:rPr lang="en-IN" dirty="0"/>
              <a:t>MIP-DA-06</a:t>
            </a:r>
            <a:br>
              <a:rPr lang="en-IN" dirty="0"/>
            </a:br>
            <a:r>
              <a:rPr lang="en-IN" dirty="0"/>
              <a:t>Designation: Data Analyst Intern</a:t>
            </a:r>
            <a:endParaRPr dirty="0"/>
          </a:p>
        </p:txBody>
      </p:sp>
      <p:grpSp>
        <p:nvGrpSpPr>
          <p:cNvPr id="201" name="Google Shape;201;p26"/>
          <p:cNvGrpSpPr/>
          <p:nvPr/>
        </p:nvGrpSpPr>
        <p:grpSpPr>
          <a:xfrm>
            <a:off x="7229775" y="947625"/>
            <a:ext cx="536998" cy="134100"/>
            <a:chOff x="7229775" y="947625"/>
            <a:chExt cx="536998" cy="134100"/>
          </a:xfrm>
        </p:grpSpPr>
        <p:sp>
          <p:nvSpPr>
            <p:cNvPr id="202" name="Google Shape;202;p26"/>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3" name="Google Shape;203;p26"/>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4" name="Google Shape;204;p26"/>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5" name="Google Shape;205;p26"/>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4" name="TextBox 3">
            <a:extLst>
              <a:ext uri="{FF2B5EF4-FFF2-40B4-BE49-F238E27FC236}">
                <a16:creationId xmlns:a16="http://schemas.microsoft.com/office/drawing/2014/main" id="{6D471FD0-9D7A-72F8-5502-7C865BF3074E}"/>
              </a:ext>
            </a:extLst>
          </p:cNvPr>
          <p:cNvSpPr txBox="1"/>
          <p:nvPr/>
        </p:nvSpPr>
        <p:spPr>
          <a:xfrm>
            <a:off x="3150973" y="4564821"/>
            <a:ext cx="2669320" cy="307777"/>
          </a:xfrm>
          <a:prstGeom prst="rect">
            <a:avLst/>
          </a:prstGeom>
          <a:noFill/>
        </p:spPr>
        <p:txBody>
          <a:bodyPr wrap="none" rtlCol="0">
            <a:spAutoFit/>
          </a:bodyPr>
          <a:lstStyle/>
          <a:p>
            <a:r>
              <a:rPr lang="en-IN" dirty="0" err="1">
                <a:solidFill>
                  <a:schemeClr val="tx1"/>
                </a:solidFill>
              </a:rPr>
              <a:t>Mentorness</a:t>
            </a:r>
            <a:r>
              <a:rPr lang="en-IN" dirty="0">
                <a:solidFill>
                  <a:schemeClr val="tx1"/>
                </a:solidFill>
              </a:rPr>
              <a:t> Internship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642552"/>
            <a:ext cx="7010600" cy="447600"/>
          </a:xfrm>
        </p:spPr>
        <p:txBody>
          <a:bodyPr/>
          <a:lstStyle/>
          <a:p>
            <a:r>
              <a:rPr lang="en-US" sz="1200" dirty="0">
                <a:solidFill>
                  <a:schemeClr val="tx1"/>
                </a:solidFill>
                <a:latin typeface="Kanit Light" panose="020B0604020202020204" charset="-34"/>
                <a:cs typeface="Kanit Light" panose="020B0604020202020204" charset="-34"/>
              </a:rPr>
              <a:t>Extract P_ID,Dev_ID,PName and Difficulty_level of all players at level 0</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IN" sz="1050" dirty="0"/>
              <a:t>SELECT PD.P_ID, LD.Dev_ID, PD.PName, LD.Difficulty</a:t>
            </a:r>
          </a:p>
          <a:p>
            <a:pPr marL="152400" indent="0">
              <a:buNone/>
            </a:pPr>
            <a:r>
              <a:rPr lang="en-IN" sz="1050" dirty="0"/>
              <a:t>FROM player_details PD</a:t>
            </a:r>
          </a:p>
          <a:p>
            <a:pPr marL="152400" indent="0">
              <a:buNone/>
            </a:pPr>
            <a:r>
              <a:rPr lang="en-IN" sz="1050" dirty="0"/>
              <a:t>JOIN level_details LD ON PD.P_ID = LD.P_ID</a:t>
            </a:r>
          </a:p>
          <a:p>
            <a:pPr marL="152400" indent="0">
              <a:buNone/>
            </a:pPr>
            <a:r>
              <a:rPr lang="en-IN" sz="1050" dirty="0"/>
              <a:t>WHERE LD.[Level] = 0</a:t>
            </a:r>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2780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algn="l" rtl="0">
              <a:buClrTx/>
              <a:buFontTx/>
            </a:pPr>
            <a:r>
              <a:rPr lang="en" sz="2600" dirty="0">
                <a:solidFill>
                  <a:srgbClr val="6ABFDA"/>
                </a:solidFill>
                <a:latin typeface="Orbitron" panose="020B0604020202020204" charset="0"/>
              </a:rPr>
              <a:t>01</a:t>
            </a:r>
          </a:p>
        </p:txBody>
      </p:sp>
      <p:pic>
        <p:nvPicPr>
          <p:cNvPr id="30" name="Picture 29">
            <a:extLst>
              <a:ext uri="{FF2B5EF4-FFF2-40B4-BE49-F238E27FC236}">
                <a16:creationId xmlns:a16="http://schemas.microsoft.com/office/drawing/2014/main" id="{7D339306-3138-8F00-ABB6-990FDE0328FE}"/>
              </a:ext>
            </a:extLst>
          </p:cNvPr>
          <p:cNvPicPr>
            <a:picLocks noChangeAspect="1"/>
          </p:cNvPicPr>
          <p:nvPr/>
        </p:nvPicPr>
        <p:blipFill>
          <a:blip r:embed="rId3"/>
          <a:stretch>
            <a:fillRect/>
          </a:stretch>
        </p:blipFill>
        <p:spPr>
          <a:xfrm>
            <a:off x="4196000" y="1206429"/>
            <a:ext cx="4334480" cy="307700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4870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642552"/>
            <a:ext cx="7010600" cy="447600"/>
          </a:xfrm>
        </p:spPr>
        <p:txBody>
          <a:bodyPr/>
          <a:lstStyle/>
          <a:p>
            <a:r>
              <a:rPr lang="en-US" sz="1200" dirty="0">
                <a:solidFill>
                  <a:schemeClr val="tx1"/>
                </a:solidFill>
                <a:latin typeface="Kanit Light" panose="020B0604020202020204" charset="-34"/>
                <a:cs typeface="Kanit Light" panose="020B0604020202020204" charset="-34"/>
              </a:rPr>
              <a:t>Find Level1_code wise Avg_Kill_Count where lives_earned is 2 and atleast 3 stages are crossed</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T2.L1_Status, AVG(Kill_Count) AS Avg_Kill_Count</a:t>
            </a:r>
          </a:p>
          <a:p>
            <a:pPr marL="152400" indent="0">
              <a:buNone/>
            </a:pPr>
            <a:r>
              <a:rPr lang="en-US" sz="1050" dirty="0"/>
              <a:t>FROM level_details T1</a:t>
            </a:r>
          </a:p>
          <a:p>
            <a:pPr marL="152400" indent="0">
              <a:buNone/>
            </a:pPr>
            <a:r>
              <a:rPr lang="en-US" sz="1050" dirty="0"/>
              <a:t>JOIN player_details T2 ON T1.P_ID = T2.P_ID</a:t>
            </a:r>
          </a:p>
          <a:p>
            <a:pPr marL="152400" indent="0">
              <a:buNone/>
            </a:pPr>
            <a:r>
              <a:rPr lang="en-US" sz="1050" dirty="0"/>
              <a:t>WHERE T1.Lives_Earned = 2 </a:t>
            </a:r>
          </a:p>
          <a:p>
            <a:pPr marL="152400" indent="0">
              <a:buNone/>
            </a:pPr>
            <a:r>
              <a:rPr lang="en-US" sz="1050" dirty="0"/>
              <a:t>AND T1.Stages_crossed &gt;= 3</a:t>
            </a:r>
          </a:p>
          <a:p>
            <a:pPr marL="152400" indent="0">
              <a:buNone/>
            </a:pPr>
            <a:r>
              <a:rPr lang="en-US" sz="1050" dirty="0"/>
              <a:t>GROUP BY T2.L1_Status</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a:t>
            </a:r>
            <a:r>
              <a:rPr lang="en" sz="2600" dirty="0">
                <a:solidFill>
                  <a:srgbClr val="6ABFDA"/>
                </a:solidFill>
                <a:latin typeface="Orbitron" panose="020B0604020202020204" charset="0"/>
              </a:rPr>
              <a:t>2</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11" name="Picture 10">
            <a:extLst>
              <a:ext uri="{FF2B5EF4-FFF2-40B4-BE49-F238E27FC236}">
                <a16:creationId xmlns:a16="http://schemas.microsoft.com/office/drawing/2014/main" id="{FB09AC08-08A7-1653-0DBC-76934004750E}"/>
              </a:ext>
            </a:extLst>
          </p:cNvPr>
          <p:cNvPicPr>
            <a:picLocks noChangeAspect="1"/>
          </p:cNvPicPr>
          <p:nvPr/>
        </p:nvPicPr>
        <p:blipFill rotWithShape="1">
          <a:blip r:embed="rId3"/>
          <a:srcRect l="1611" t="9096" r="1877" b="3643"/>
          <a:stretch/>
        </p:blipFill>
        <p:spPr>
          <a:xfrm>
            <a:off x="5025180" y="2028801"/>
            <a:ext cx="2500746" cy="4987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004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the total number of stages crossed at each diffuculty level where for Level2 with players use zm_series devices. Arrange the result in decsreasing order of total number of stages crossed.</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Difficulty, SUM(Stages_crossed) AS SUM_of_Stages_crossed_byDifficulty </a:t>
            </a:r>
          </a:p>
          <a:p>
            <a:pPr marL="152400" indent="0">
              <a:buNone/>
            </a:pPr>
            <a:r>
              <a:rPr lang="en-US" sz="1050" dirty="0"/>
              <a:t>FROM level_details</a:t>
            </a:r>
          </a:p>
          <a:p>
            <a:pPr marL="152400" indent="0">
              <a:buNone/>
            </a:pPr>
            <a:r>
              <a:rPr lang="en-US" sz="1050" dirty="0"/>
              <a:t>WHERE [Level] = 2 AND Dev_ID LIKE '</a:t>
            </a:r>
            <a:r>
              <a:rPr lang="en-US" sz="1050" dirty="0" err="1"/>
              <a:t>zm</a:t>
            </a:r>
            <a:r>
              <a:rPr lang="en-US" sz="1050" dirty="0"/>
              <a:t>_%'</a:t>
            </a:r>
          </a:p>
          <a:p>
            <a:pPr marL="152400" indent="0">
              <a:buNone/>
            </a:pPr>
            <a:r>
              <a:rPr lang="en-US" sz="1050" dirty="0"/>
              <a:t>GROUP BY Difficulty</a:t>
            </a:r>
          </a:p>
          <a:p>
            <a:pPr marL="152400" indent="0">
              <a:buNone/>
            </a:pPr>
            <a:r>
              <a:rPr lang="en-US" sz="1050" dirty="0"/>
              <a:t>ORDER BY SUM(Stages_crossed) DESC</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03</a:t>
            </a:r>
          </a:p>
        </p:txBody>
      </p:sp>
      <p:pic>
        <p:nvPicPr>
          <p:cNvPr id="9" name="Picture 8">
            <a:extLst>
              <a:ext uri="{FF2B5EF4-FFF2-40B4-BE49-F238E27FC236}">
                <a16:creationId xmlns:a16="http://schemas.microsoft.com/office/drawing/2014/main" id="{49973375-2527-E21A-2887-4287A86C5716}"/>
              </a:ext>
            </a:extLst>
          </p:cNvPr>
          <p:cNvPicPr>
            <a:picLocks noChangeAspect="1"/>
          </p:cNvPicPr>
          <p:nvPr/>
        </p:nvPicPr>
        <p:blipFill>
          <a:blip r:embed="rId3"/>
          <a:stretch>
            <a:fillRect/>
          </a:stretch>
        </p:blipFill>
        <p:spPr>
          <a:xfrm>
            <a:off x="4350327" y="1927610"/>
            <a:ext cx="3848637" cy="9431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105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Extract P_ID and the total number of unique dates for those players who have played games on multiple days.</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367091" cy="2414585"/>
          </a:xfrm>
        </p:spPr>
        <p:txBody>
          <a:bodyPr/>
          <a:lstStyle/>
          <a:p>
            <a:pPr marL="152400" indent="0">
              <a:buNone/>
            </a:pPr>
            <a:r>
              <a:rPr lang="en-US" sz="1050" dirty="0"/>
              <a:t>SELECT P_ID, COUNT(DISTINCT([Timestamp])) AS UniqueDates</a:t>
            </a:r>
          </a:p>
          <a:p>
            <a:pPr marL="152400" indent="0">
              <a:buNone/>
            </a:pPr>
            <a:r>
              <a:rPr lang="en-US" sz="1050" dirty="0"/>
              <a:t>FROM level_details</a:t>
            </a:r>
          </a:p>
          <a:p>
            <a:pPr marL="152400" indent="0">
              <a:buNone/>
            </a:pPr>
            <a:r>
              <a:rPr lang="en-US" sz="1050" dirty="0"/>
              <a:t>GROUP BY P_ID</a:t>
            </a:r>
          </a:p>
          <a:p>
            <a:pPr marL="152400" indent="0">
              <a:buNone/>
            </a:pPr>
            <a:r>
              <a:rPr lang="en-US" sz="1050" dirty="0"/>
              <a:t>HAVING COUNT(DISTINCT([Timestamp]))&gt;1</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04</a:t>
            </a:r>
          </a:p>
        </p:txBody>
      </p:sp>
      <p:pic>
        <p:nvPicPr>
          <p:cNvPr id="10" name="Picture 9">
            <a:extLst>
              <a:ext uri="{FF2B5EF4-FFF2-40B4-BE49-F238E27FC236}">
                <a16:creationId xmlns:a16="http://schemas.microsoft.com/office/drawing/2014/main" id="{0B8817BB-AB25-6A36-5B29-09317950D7B0}"/>
              </a:ext>
            </a:extLst>
          </p:cNvPr>
          <p:cNvPicPr>
            <a:picLocks noChangeAspect="1"/>
          </p:cNvPicPr>
          <p:nvPr/>
        </p:nvPicPr>
        <p:blipFill>
          <a:blip r:embed="rId3"/>
          <a:stretch>
            <a:fillRect/>
          </a:stretch>
        </p:blipFill>
        <p:spPr>
          <a:xfrm>
            <a:off x="5704538" y="1000097"/>
            <a:ext cx="1517735" cy="36827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9767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P_ID and level wise sum of </a:t>
            </a:r>
            <a:r>
              <a:rPr lang="en-US" sz="1200" dirty="0" err="1">
                <a:solidFill>
                  <a:schemeClr val="tx1"/>
                </a:solidFill>
                <a:latin typeface="Kanit Light" panose="020B0604020202020204" charset="-34"/>
                <a:cs typeface="Kanit Light" panose="020B0604020202020204" charset="-34"/>
              </a:rPr>
              <a:t>kill_counts</a:t>
            </a:r>
            <a:r>
              <a:rPr lang="en-US" sz="1200" dirty="0">
                <a:solidFill>
                  <a:schemeClr val="tx1"/>
                </a:solidFill>
                <a:latin typeface="Kanit Light" panose="020B0604020202020204" charset="-34"/>
                <a:cs typeface="Kanit Light" panose="020B0604020202020204" charset="-34"/>
              </a:rPr>
              <a:t> where </a:t>
            </a:r>
            <a:r>
              <a:rPr lang="en-US" sz="1200" dirty="0" err="1">
                <a:solidFill>
                  <a:schemeClr val="tx1"/>
                </a:solidFill>
                <a:latin typeface="Kanit Light" panose="020B0604020202020204" charset="-34"/>
                <a:cs typeface="Kanit Light" panose="020B0604020202020204" charset="-34"/>
              </a:rPr>
              <a:t>kill_count</a:t>
            </a:r>
            <a:r>
              <a:rPr lang="en-US" sz="1200" dirty="0">
                <a:solidFill>
                  <a:schemeClr val="tx1"/>
                </a:solidFill>
                <a:latin typeface="Kanit Light" panose="020B0604020202020204" charset="-34"/>
                <a:cs typeface="Kanit Light" panose="020B0604020202020204" charset="-34"/>
              </a:rPr>
              <a:t> is greater than avg kill count for the Medium difficulty.</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P_ID, [Level], SUM(</a:t>
            </a:r>
            <a:r>
              <a:rPr lang="en-US" sz="1050" dirty="0" err="1"/>
              <a:t>Kill_Count</a:t>
            </a:r>
            <a:r>
              <a:rPr lang="en-US" sz="1050" dirty="0"/>
              <a:t>) AS </a:t>
            </a:r>
            <a:r>
              <a:rPr lang="en-US" sz="1050" dirty="0" err="1"/>
              <a:t>Sum_of_kill_counts</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WHERE </a:t>
            </a:r>
            <a:r>
              <a:rPr lang="en-US" sz="1050" dirty="0" err="1"/>
              <a:t>Kill_Count</a:t>
            </a:r>
            <a:r>
              <a:rPr lang="en-US" sz="1050" dirty="0"/>
              <a:t> &gt; (</a:t>
            </a:r>
          </a:p>
          <a:p>
            <a:pPr marL="152400" indent="0">
              <a:buNone/>
            </a:pPr>
            <a:r>
              <a:rPr lang="en-US" sz="1050" dirty="0"/>
              <a:t>	                        SELECT AVG(</a:t>
            </a:r>
            <a:r>
              <a:rPr lang="en-US" sz="1050" dirty="0" err="1"/>
              <a:t>Kill_Count</a:t>
            </a:r>
            <a:r>
              <a:rPr lang="en-US" sz="1050" dirty="0"/>
              <a:t>) </a:t>
            </a:r>
          </a:p>
          <a:p>
            <a:pPr marL="152400" indent="0">
              <a:buNone/>
            </a:pPr>
            <a:r>
              <a:rPr lang="en-US" sz="1050" dirty="0"/>
              <a:t>	                        FROM </a:t>
            </a:r>
            <a:r>
              <a:rPr lang="en-US" sz="1050" dirty="0" err="1"/>
              <a:t>level_details</a:t>
            </a:r>
            <a:endParaRPr lang="en-US" sz="1050" dirty="0"/>
          </a:p>
          <a:p>
            <a:pPr marL="152400" indent="0">
              <a:buNone/>
            </a:pPr>
            <a:r>
              <a:rPr lang="en-US" sz="1050" dirty="0"/>
              <a:t> 	                        WHERE Difficulty = 'Medium’</a:t>
            </a:r>
          </a:p>
          <a:p>
            <a:pPr marL="152400" indent="0">
              <a:buNone/>
            </a:pPr>
            <a:r>
              <a:rPr lang="en-US" sz="1050" dirty="0"/>
              <a:t>	              )</a:t>
            </a:r>
          </a:p>
          <a:p>
            <a:pPr marL="152400" indent="0">
              <a:buNone/>
            </a:pPr>
            <a:r>
              <a:rPr lang="en-US" sz="1050" dirty="0"/>
              <a:t>GROUP BY P_ID, [Level]</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05</a:t>
            </a:r>
          </a:p>
        </p:txBody>
      </p:sp>
      <p:pic>
        <p:nvPicPr>
          <p:cNvPr id="10" name="Picture 9">
            <a:extLst>
              <a:ext uri="{FF2B5EF4-FFF2-40B4-BE49-F238E27FC236}">
                <a16:creationId xmlns:a16="http://schemas.microsoft.com/office/drawing/2014/main" id="{BD4A08C8-5405-6186-C6CA-A3CBB859BA4F}"/>
              </a:ext>
            </a:extLst>
          </p:cNvPr>
          <p:cNvPicPr>
            <a:picLocks noChangeAspect="1"/>
          </p:cNvPicPr>
          <p:nvPr/>
        </p:nvPicPr>
        <p:blipFill>
          <a:blip r:embed="rId3"/>
          <a:stretch>
            <a:fillRect/>
          </a:stretch>
        </p:blipFill>
        <p:spPr>
          <a:xfrm>
            <a:off x="5482304" y="931327"/>
            <a:ext cx="1708206" cy="39036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4482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Level and its corresponding Level code wise sum of lives earned excluding level 0. Arrange in </a:t>
            </a:r>
            <a:r>
              <a:rPr lang="en-US" sz="1200" dirty="0" err="1">
                <a:solidFill>
                  <a:schemeClr val="tx1"/>
                </a:solidFill>
                <a:latin typeface="Kanit Light" panose="020B0604020202020204" charset="-34"/>
                <a:cs typeface="Kanit Light" panose="020B0604020202020204" charset="-34"/>
              </a:rPr>
              <a:t>asecending</a:t>
            </a:r>
            <a:r>
              <a:rPr lang="en-US" sz="1200" dirty="0">
                <a:solidFill>
                  <a:schemeClr val="tx1"/>
                </a:solidFill>
                <a:latin typeface="Kanit Light" panose="020B0604020202020204" charset="-34"/>
                <a:cs typeface="Kanit Light" panose="020B0604020202020204" charset="-34"/>
              </a:rPr>
              <a:t> order of level.</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[Level], L1_Code, L2_Code,</a:t>
            </a:r>
          </a:p>
          <a:p>
            <a:pPr marL="152400" indent="0">
              <a:buNone/>
            </a:pPr>
            <a:r>
              <a:rPr lang="en-US" sz="1050" dirty="0"/>
              <a:t>SUM(</a:t>
            </a:r>
            <a:r>
              <a:rPr lang="en-US" sz="1050" dirty="0" err="1"/>
              <a:t>Lives_Earned</a:t>
            </a:r>
            <a:r>
              <a:rPr lang="en-US" sz="1050" dirty="0"/>
              <a:t>) AS </a:t>
            </a:r>
            <a:r>
              <a:rPr lang="en-US" sz="1050" dirty="0" err="1"/>
              <a:t>SUM_of_Lives_Earned</a:t>
            </a:r>
            <a:endParaRPr lang="en-US" sz="1050" dirty="0"/>
          </a:p>
          <a:p>
            <a:pPr marL="152400" indent="0">
              <a:buNone/>
            </a:pPr>
            <a:r>
              <a:rPr lang="en-US" sz="1050" dirty="0"/>
              <a:t>FROM </a:t>
            </a:r>
            <a:r>
              <a:rPr lang="en-US" sz="1050" dirty="0" err="1"/>
              <a:t>Level_details</a:t>
            </a:r>
            <a:r>
              <a:rPr lang="en-US" sz="1050" dirty="0"/>
              <a:t> LD</a:t>
            </a:r>
          </a:p>
          <a:p>
            <a:pPr marL="152400" indent="0">
              <a:buNone/>
            </a:pPr>
            <a:r>
              <a:rPr lang="en-US" sz="1050" dirty="0"/>
              <a:t>JOIN </a:t>
            </a:r>
            <a:r>
              <a:rPr lang="en-US" sz="1050" dirty="0" err="1"/>
              <a:t>player_details</a:t>
            </a:r>
            <a:r>
              <a:rPr lang="en-US" sz="1050" dirty="0"/>
              <a:t> PD ON LD.P_ID = PD.P_ID</a:t>
            </a:r>
          </a:p>
          <a:p>
            <a:pPr marL="152400" indent="0">
              <a:buNone/>
            </a:pPr>
            <a:r>
              <a:rPr lang="en-US" sz="1050" dirty="0"/>
              <a:t>WHERE [Level] &lt;&gt; 0</a:t>
            </a:r>
          </a:p>
          <a:p>
            <a:pPr marL="152400" indent="0">
              <a:buNone/>
            </a:pPr>
            <a:r>
              <a:rPr lang="en-US" sz="1050" dirty="0"/>
              <a:t>GROUP BY [Level], PD.L1_Code, PD.L2_Code</a:t>
            </a:r>
          </a:p>
          <a:p>
            <a:pPr marL="152400" indent="0">
              <a:buNone/>
            </a:pPr>
            <a:r>
              <a:rPr lang="en-US" sz="1050" dirty="0"/>
              <a:t>ORDER BY [Level]</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06</a:t>
            </a:r>
          </a:p>
        </p:txBody>
      </p:sp>
      <p:pic>
        <p:nvPicPr>
          <p:cNvPr id="10" name="Picture 9">
            <a:extLst>
              <a:ext uri="{FF2B5EF4-FFF2-40B4-BE49-F238E27FC236}">
                <a16:creationId xmlns:a16="http://schemas.microsoft.com/office/drawing/2014/main" id="{FF0CB805-381B-BA38-5B6E-BDAFE6234A42}"/>
              </a:ext>
            </a:extLst>
          </p:cNvPr>
          <p:cNvPicPr>
            <a:picLocks noChangeAspect="1"/>
          </p:cNvPicPr>
          <p:nvPr/>
        </p:nvPicPr>
        <p:blipFill>
          <a:blip r:embed="rId3"/>
          <a:stretch>
            <a:fillRect/>
          </a:stretch>
        </p:blipFill>
        <p:spPr>
          <a:xfrm>
            <a:off x="3906353" y="931326"/>
            <a:ext cx="4665428" cy="37900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7391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Top 3 score based on each </a:t>
            </a:r>
            <a:r>
              <a:rPr lang="en-US" sz="1200" dirty="0" err="1">
                <a:solidFill>
                  <a:schemeClr val="tx1"/>
                </a:solidFill>
                <a:latin typeface="Kanit Light" panose="020B0604020202020204" charset="-34"/>
                <a:cs typeface="Kanit Light" panose="020B0604020202020204" charset="-34"/>
              </a:rPr>
              <a:t>dev_id</a:t>
            </a:r>
            <a:r>
              <a:rPr lang="en-US" sz="1200" dirty="0">
                <a:solidFill>
                  <a:schemeClr val="tx1"/>
                </a:solidFill>
                <a:latin typeface="Kanit Light" panose="020B0604020202020204" charset="-34"/>
                <a:cs typeface="Kanit Light" panose="020B0604020202020204" charset="-34"/>
              </a:rPr>
              <a:t> and Rank them in increasing order using </a:t>
            </a:r>
            <a:r>
              <a:rPr lang="en-US" sz="1200" dirty="0" err="1">
                <a:solidFill>
                  <a:schemeClr val="tx1"/>
                </a:solidFill>
                <a:latin typeface="Kanit Light" panose="020B0604020202020204" charset="-34"/>
                <a:cs typeface="Kanit Light" panose="020B0604020202020204" charset="-34"/>
              </a:rPr>
              <a:t>Row_Number</a:t>
            </a:r>
            <a:r>
              <a:rPr lang="en-US" sz="1200" dirty="0">
                <a:solidFill>
                  <a:schemeClr val="tx1"/>
                </a:solidFill>
                <a:latin typeface="Kanit Light" panose="020B0604020202020204" charset="-34"/>
                <a:cs typeface="Kanit Light" panose="020B0604020202020204" charset="-34"/>
              </a:rPr>
              <a:t>. Display difficulty as well. </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a:t>
            </a:r>
            <a:r>
              <a:rPr lang="en-US" sz="1050" dirty="0" err="1"/>
              <a:t>dev_id</a:t>
            </a:r>
            <a:r>
              <a:rPr lang="en-US" sz="1050" dirty="0"/>
              <a:t>, Score, Difficulty, </a:t>
            </a:r>
            <a:r>
              <a:rPr lang="en-US" sz="1050" dirty="0" err="1"/>
              <a:t>RowNumber</a:t>
            </a:r>
            <a:endParaRPr lang="en-US" sz="1050" dirty="0"/>
          </a:p>
          <a:p>
            <a:pPr marL="152400" indent="0">
              <a:buNone/>
            </a:pPr>
            <a:r>
              <a:rPr lang="en-US" sz="1050" dirty="0"/>
              <a:t>FROM </a:t>
            </a:r>
          </a:p>
          <a:p>
            <a:pPr marL="152400" indent="0">
              <a:buNone/>
            </a:pPr>
            <a:r>
              <a:rPr lang="en-US" sz="1050" dirty="0"/>
              <a:t>(</a:t>
            </a:r>
          </a:p>
          <a:p>
            <a:pPr marL="152400" indent="0">
              <a:buNone/>
            </a:pPr>
            <a:r>
              <a:rPr lang="en-US" sz="1050" dirty="0"/>
              <a:t>            SELECT </a:t>
            </a:r>
            <a:r>
              <a:rPr lang="en-US" sz="1050" dirty="0" err="1"/>
              <a:t>dev_id</a:t>
            </a:r>
            <a:r>
              <a:rPr lang="en-US" sz="1050" dirty="0"/>
              <a:t>, Score, Difficulty, </a:t>
            </a:r>
          </a:p>
          <a:p>
            <a:pPr marL="152400" indent="0">
              <a:buNone/>
            </a:pPr>
            <a:r>
              <a:rPr lang="en-US" sz="1050" dirty="0"/>
              <a:t>            ROW_NUMBER() OVER (PARTITION BY</a:t>
            </a:r>
          </a:p>
          <a:p>
            <a:pPr marL="152400" indent="0">
              <a:buNone/>
            </a:pPr>
            <a:r>
              <a:rPr lang="en-US" sz="1050" dirty="0"/>
              <a:t>            </a:t>
            </a:r>
            <a:r>
              <a:rPr lang="en-US" sz="1050" dirty="0" err="1"/>
              <a:t>dev_id</a:t>
            </a:r>
            <a:r>
              <a:rPr lang="en-US" sz="1050" dirty="0"/>
              <a:t> ORDER BY Score DESC) AS </a:t>
            </a:r>
          </a:p>
          <a:p>
            <a:pPr marL="152400" indent="0">
              <a:buNone/>
            </a:pPr>
            <a:r>
              <a:rPr lang="en-US" sz="1050" dirty="0"/>
              <a:t>            </a:t>
            </a:r>
            <a:r>
              <a:rPr lang="en-US" sz="1050" dirty="0" err="1"/>
              <a:t>RowNumber</a:t>
            </a:r>
            <a:endParaRPr lang="en-US" sz="1050" dirty="0"/>
          </a:p>
          <a:p>
            <a:pPr marL="152400" indent="0">
              <a:buNone/>
            </a:pPr>
            <a:r>
              <a:rPr lang="en-US" sz="1050" dirty="0"/>
              <a:t>            FROM </a:t>
            </a:r>
            <a:r>
              <a:rPr lang="en-US" sz="1050" dirty="0" err="1"/>
              <a:t>level_details</a:t>
            </a:r>
            <a:endParaRPr lang="en-US" sz="1050" dirty="0"/>
          </a:p>
          <a:p>
            <a:pPr marL="152400" indent="0">
              <a:buNone/>
            </a:pPr>
            <a:r>
              <a:rPr lang="en-US" sz="1050" dirty="0"/>
              <a:t>) T2</a:t>
            </a:r>
          </a:p>
          <a:p>
            <a:pPr marL="152400" indent="0">
              <a:buNone/>
            </a:pPr>
            <a:r>
              <a:rPr lang="en-US" sz="1050" dirty="0"/>
              <a:t>WHERE T2.RowNumber &lt;= 3</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07</a:t>
            </a:r>
          </a:p>
        </p:txBody>
      </p:sp>
      <p:pic>
        <p:nvPicPr>
          <p:cNvPr id="10" name="Picture 9">
            <a:extLst>
              <a:ext uri="{FF2B5EF4-FFF2-40B4-BE49-F238E27FC236}">
                <a16:creationId xmlns:a16="http://schemas.microsoft.com/office/drawing/2014/main" id="{A7B4812E-9FED-48D7-F008-40B3251F2FB8}"/>
              </a:ext>
            </a:extLst>
          </p:cNvPr>
          <p:cNvPicPr>
            <a:picLocks noChangeAspect="1"/>
          </p:cNvPicPr>
          <p:nvPr/>
        </p:nvPicPr>
        <p:blipFill>
          <a:blip r:embed="rId3"/>
          <a:stretch>
            <a:fillRect/>
          </a:stretch>
        </p:blipFill>
        <p:spPr>
          <a:xfrm>
            <a:off x="5025180" y="969817"/>
            <a:ext cx="1780394" cy="38550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0404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642550"/>
            <a:ext cx="7010600" cy="447601"/>
          </a:xfrm>
        </p:spPr>
        <p:txBody>
          <a:bodyPr/>
          <a:lstStyle/>
          <a:p>
            <a:pPr algn="just"/>
            <a:r>
              <a:rPr lang="en-US" sz="1200" dirty="0">
                <a:solidFill>
                  <a:schemeClr val="tx1"/>
                </a:solidFill>
                <a:latin typeface="Kanit Light" panose="020B0604020202020204" charset="-34"/>
                <a:cs typeface="Kanit Light" panose="020B0604020202020204" charset="-34"/>
              </a:rPr>
              <a:t>Find </a:t>
            </a:r>
            <a:r>
              <a:rPr lang="en-US" sz="1200" dirty="0" err="1">
                <a:solidFill>
                  <a:schemeClr val="tx1"/>
                </a:solidFill>
                <a:latin typeface="Kanit Light" panose="020B0604020202020204" charset="-34"/>
                <a:cs typeface="Kanit Light" panose="020B0604020202020204" charset="-34"/>
              </a:rPr>
              <a:t>first_login</a:t>
            </a:r>
            <a:r>
              <a:rPr lang="en-US" sz="1200" dirty="0">
                <a:solidFill>
                  <a:schemeClr val="tx1"/>
                </a:solidFill>
                <a:latin typeface="Kanit Light" panose="020B0604020202020204" charset="-34"/>
                <a:cs typeface="Kanit Light" panose="020B0604020202020204" charset="-34"/>
              </a:rPr>
              <a:t> datetime for each device id</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a:t>
            </a:r>
            <a:r>
              <a:rPr lang="en-US" sz="1050" dirty="0" err="1"/>
              <a:t>Dev_ID</a:t>
            </a:r>
            <a:r>
              <a:rPr lang="en-US" sz="1050" dirty="0"/>
              <a:t>, MIN([</a:t>
            </a:r>
            <a:r>
              <a:rPr lang="en-US" sz="1050" dirty="0" err="1"/>
              <a:t>TimeStamp</a:t>
            </a:r>
            <a:r>
              <a:rPr lang="en-US" sz="1050" dirty="0"/>
              <a:t>]) AS </a:t>
            </a:r>
            <a:r>
              <a:rPr lang="en-US" sz="1050" dirty="0" err="1"/>
              <a:t>First_login_datetime</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GROUP BY </a:t>
            </a:r>
            <a:r>
              <a:rPr lang="en-US" sz="1050" dirty="0" err="1"/>
              <a:t>Dev_ID</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a:t>
            </a:r>
            <a:r>
              <a:rPr lang="en" sz="2600" dirty="0">
                <a:solidFill>
                  <a:srgbClr val="6ABFDA"/>
                </a:solidFill>
                <a:latin typeface="Orbitron" panose="020B0604020202020204" charset="0"/>
              </a:rPr>
              <a:t>8</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9FDC9F20-6B8A-C5AD-43C7-ED9A2EC555DF}"/>
              </a:ext>
            </a:extLst>
          </p:cNvPr>
          <p:cNvPicPr>
            <a:picLocks noChangeAspect="1"/>
          </p:cNvPicPr>
          <p:nvPr/>
        </p:nvPicPr>
        <p:blipFill>
          <a:blip r:embed="rId3"/>
          <a:stretch>
            <a:fillRect/>
          </a:stretch>
        </p:blipFill>
        <p:spPr>
          <a:xfrm>
            <a:off x="4601081" y="1280932"/>
            <a:ext cx="2991267" cy="25816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697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Top 5 score based on each difficulty level and Rank them in increasing order using Rank. Display </a:t>
            </a:r>
            <a:r>
              <a:rPr lang="en-US" sz="1200" dirty="0" err="1">
                <a:solidFill>
                  <a:schemeClr val="tx1"/>
                </a:solidFill>
                <a:latin typeface="Kanit Light" panose="020B0604020202020204" charset="-34"/>
                <a:cs typeface="Kanit Light" panose="020B0604020202020204" charset="-34"/>
              </a:rPr>
              <a:t>dev_id</a:t>
            </a:r>
            <a:r>
              <a:rPr lang="en-US" sz="1200" dirty="0">
                <a:solidFill>
                  <a:schemeClr val="tx1"/>
                </a:solidFill>
                <a:latin typeface="Kanit Light" panose="020B0604020202020204" charset="-34"/>
                <a:cs typeface="Kanit Light" panose="020B0604020202020204" charset="-34"/>
              </a:rPr>
              <a:t> as well.</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Difficulty, Score, DEV_ID, RANK_NO</a:t>
            </a:r>
          </a:p>
          <a:p>
            <a:pPr marL="152400" indent="0">
              <a:buNone/>
            </a:pPr>
            <a:r>
              <a:rPr lang="en-US" sz="1050" dirty="0"/>
              <a:t>FROM</a:t>
            </a:r>
          </a:p>
          <a:p>
            <a:pPr marL="152400" indent="0">
              <a:buNone/>
            </a:pPr>
            <a:r>
              <a:rPr lang="en-US" sz="1050" dirty="0"/>
              <a:t>(</a:t>
            </a:r>
          </a:p>
          <a:p>
            <a:pPr marL="152400" indent="0">
              <a:buNone/>
            </a:pPr>
            <a:r>
              <a:rPr lang="en-US" sz="1050" dirty="0"/>
              <a:t>            SELECT Difficulty, SCORE, DEV_ID, </a:t>
            </a:r>
          </a:p>
          <a:p>
            <a:pPr marL="152400" indent="0">
              <a:buNone/>
            </a:pPr>
            <a:r>
              <a:rPr lang="en-US" sz="1050" dirty="0"/>
              <a:t>            RANK() OVER (PARTITION BY Difficulty </a:t>
            </a:r>
          </a:p>
          <a:p>
            <a:pPr marL="152400" indent="0">
              <a:buNone/>
            </a:pPr>
            <a:r>
              <a:rPr lang="en-US" sz="1050" dirty="0"/>
              <a:t>            ORDER BY SCORE DESC) AS RANK_NO</a:t>
            </a:r>
          </a:p>
          <a:p>
            <a:pPr marL="152400" indent="0">
              <a:buNone/>
            </a:pPr>
            <a:r>
              <a:rPr lang="en-US" sz="1050" dirty="0"/>
              <a:t>            FROM </a:t>
            </a:r>
            <a:r>
              <a:rPr lang="en-US" sz="1050" dirty="0" err="1"/>
              <a:t>level_details</a:t>
            </a:r>
            <a:r>
              <a:rPr lang="en-US" sz="1050" dirty="0"/>
              <a:t> LD</a:t>
            </a:r>
          </a:p>
          <a:p>
            <a:pPr marL="152400" indent="0">
              <a:buNone/>
            </a:pPr>
            <a:r>
              <a:rPr lang="en-US" sz="1050" dirty="0"/>
              <a:t>) T1</a:t>
            </a:r>
          </a:p>
          <a:p>
            <a:pPr marL="152400" indent="0">
              <a:buNone/>
            </a:pPr>
            <a:r>
              <a:rPr lang="en-US" sz="1050" dirty="0"/>
              <a:t>WHERE RANK_NO &lt;= 5</a:t>
            </a:r>
          </a:p>
          <a:p>
            <a:pPr marL="152400" indent="0">
              <a:buNone/>
            </a:pPr>
            <a:r>
              <a:rPr lang="en-US" sz="1050" dirty="0"/>
              <a:t>ORDER BY DIFFICULTY, RANK_NO</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2"/>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0</a:t>
            </a:r>
            <a:r>
              <a:rPr lang="en" sz="2600" dirty="0">
                <a:solidFill>
                  <a:srgbClr val="6ABFDA"/>
                </a:solidFill>
                <a:latin typeface="Orbitron" panose="020B0604020202020204" charset="0"/>
              </a:rPr>
              <a:t>9</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C318F2F6-B264-8AE7-6AA9-F02179DA6191}"/>
              </a:ext>
            </a:extLst>
          </p:cNvPr>
          <p:cNvPicPr>
            <a:picLocks noChangeAspect="1"/>
          </p:cNvPicPr>
          <p:nvPr/>
        </p:nvPicPr>
        <p:blipFill>
          <a:blip r:embed="rId3"/>
          <a:stretch>
            <a:fillRect/>
          </a:stretch>
        </p:blipFill>
        <p:spPr>
          <a:xfrm>
            <a:off x="4793675" y="955701"/>
            <a:ext cx="3315163" cy="37724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0634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79" y="581891"/>
            <a:ext cx="7118429" cy="508261"/>
          </a:xfrm>
        </p:spPr>
        <p:txBody>
          <a:bodyPr/>
          <a:lstStyle/>
          <a:p>
            <a:pPr algn="just"/>
            <a:r>
              <a:rPr lang="en-US" sz="1200" dirty="0">
                <a:solidFill>
                  <a:schemeClr val="tx1"/>
                </a:solidFill>
                <a:latin typeface="Kanit Light" panose="020B0604020202020204" charset="-34"/>
                <a:cs typeface="Kanit Light" panose="020B0604020202020204" charset="-34"/>
              </a:rPr>
              <a:t>Find the device ID that is first logged in(based on </a:t>
            </a:r>
            <a:r>
              <a:rPr lang="en-US" sz="1200" dirty="0" err="1">
                <a:solidFill>
                  <a:schemeClr val="tx1"/>
                </a:solidFill>
                <a:latin typeface="Kanit Light" panose="020B0604020202020204" charset="-34"/>
                <a:cs typeface="Kanit Light" panose="020B0604020202020204" charset="-34"/>
              </a:rPr>
              <a:t>start_datetime</a:t>
            </a:r>
            <a:r>
              <a:rPr lang="en-US" sz="1200" dirty="0">
                <a:solidFill>
                  <a:schemeClr val="tx1"/>
                </a:solidFill>
                <a:latin typeface="Kanit Light" panose="020B0604020202020204" charset="-34"/>
                <a:cs typeface="Kanit Light" panose="020B0604020202020204" charset="-34"/>
              </a:rPr>
              <a:t>) for each player(</a:t>
            </a:r>
            <a:r>
              <a:rPr lang="en-US" sz="1200" dirty="0" err="1">
                <a:solidFill>
                  <a:schemeClr val="tx1"/>
                </a:solidFill>
                <a:latin typeface="Kanit Light" panose="020B0604020202020204" charset="-34"/>
                <a:cs typeface="Kanit Light" panose="020B0604020202020204" charset="-34"/>
              </a:rPr>
              <a:t>p_id</a:t>
            </a:r>
            <a:r>
              <a:rPr lang="en-US" sz="1200" dirty="0">
                <a:solidFill>
                  <a:schemeClr val="tx1"/>
                </a:solidFill>
                <a:latin typeface="Kanit Light" panose="020B0604020202020204" charset="-34"/>
                <a:cs typeface="Kanit Light" panose="020B0604020202020204" charset="-34"/>
              </a:rPr>
              <a:t>). Output should contain player id, device id and first login datetime.</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P_ID, </a:t>
            </a:r>
            <a:r>
              <a:rPr lang="en-US" sz="1050" dirty="0" err="1"/>
              <a:t>Dev_ID</a:t>
            </a:r>
            <a:r>
              <a:rPr lang="en-US" sz="1050" dirty="0"/>
              <a:t>, MIN([</a:t>
            </a:r>
            <a:r>
              <a:rPr lang="en-US" sz="1050" dirty="0" err="1"/>
              <a:t>TimeStamp</a:t>
            </a:r>
            <a:r>
              <a:rPr lang="en-US" sz="1050" dirty="0"/>
              <a:t>]) AS </a:t>
            </a:r>
            <a:r>
              <a:rPr lang="en-US" sz="1050" dirty="0" err="1"/>
              <a:t>First_login_datetime</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GROUP BY P_ID, </a:t>
            </a:r>
            <a:r>
              <a:rPr lang="en-US" sz="1050" dirty="0" err="1"/>
              <a:t>Dev_ID</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19999" y="642551"/>
            <a:ext cx="799879"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10</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83940227-E38A-FBE4-4DCE-A1B788B99D94}"/>
              </a:ext>
            </a:extLst>
          </p:cNvPr>
          <p:cNvPicPr>
            <a:picLocks noChangeAspect="1"/>
          </p:cNvPicPr>
          <p:nvPr/>
        </p:nvPicPr>
        <p:blipFill>
          <a:blip r:embed="rId3"/>
          <a:stretch>
            <a:fillRect/>
          </a:stretch>
        </p:blipFill>
        <p:spPr>
          <a:xfrm>
            <a:off x="5510712" y="1035236"/>
            <a:ext cx="1998452" cy="37711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7703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25" name="Google Shape;225;p28"/>
          <p:cNvSpPr txBox="1">
            <a:spLocks noGrp="1"/>
          </p:cNvSpPr>
          <p:nvPr>
            <p:ph type="title" idx="2"/>
          </p:nvPr>
        </p:nvSpPr>
        <p:spPr>
          <a:xfrm>
            <a:off x="862325"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27" name="Google Shape;227;p28"/>
          <p:cNvSpPr txBox="1">
            <a:spLocks noGrp="1"/>
          </p:cNvSpPr>
          <p:nvPr>
            <p:ph type="title" idx="4"/>
          </p:nvPr>
        </p:nvSpPr>
        <p:spPr>
          <a:xfrm>
            <a:off x="35541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8" name="Google Shape;228;p28"/>
          <p:cNvSpPr txBox="1">
            <a:spLocks noGrp="1"/>
          </p:cNvSpPr>
          <p:nvPr>
            <p:ph type="title" idx="5"/>
          </p:nvPr>
        </p:nvSpPr>
        <p:spPr>
          <a:xfrm>
            <a:off x="3554100"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29" name="Google Shape;229;p28"/>
          <p:cNvSpPr txBox="1">
            <a:spLocks noGrp="1"/>
          </p:cNvSpPr>
          <p:nvPr>
            <p:ph type="title" idx="6"/>
          </p:nvPr>
        </p:nvSpPr>
        <p:spPr>
          <a:xfrm>
            <a:off x="6260875"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31" name="Google Shape;231;p28"/>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232" name="Google Shape;232;p28"/>
          <p:cNvSpPr txBox="1">
            <a:spLocks noGrp="1"/>
          </p:cNvSpPr>
          <p:nvPr>
            <p:ph type="subTitle" idx="8"/>
          </p:nvPr>
        </p:nvSpPr>
        <p:spPr>
          <a:xfrm>
            <a:off x="3554100" y="1984475"/>
            <a:ext cx="2035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33" name="Google Shape;233;p28"/>
          <p:cNvSpPr txBox="1">
            <a:spLocks noGrp="1"/>
          </p:cNvSpPr>
          <p:nvPr>
            <p:ph type="subTitle" idx="9"/>
          </p:nvPr>
        </p:nvSpPr>
        <p:spPr>
          <a:xfrm>
            <a:off x="6260875" y="1984475"/>
            <a:ext cx="20208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Dataset Description</a:t>
            </a:r>
          </a:p>
        </p:txBody>
      </p:sp>
      <p:sp>
        <p:nvSpPr>
          <p:cNvPr id="235" name="Google Shape;235;p28"/>
          <p:cNvSpPr txBox="1">
            <a:spLocks noGrp="1"/>
          </p:cNvSpPr>
          <p:nvPr>
            <p:ph type="subTitle" idx="14"/>
          </p:nvPr>
        </p:nvSpPr>
        <p:spPr>
          <a:xfrm>
            <a:off x="3554100" y="3417950"/>
            <a:ext cx="20172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SQL Queries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For each player and date, how many </a:t>
            </a:r>
            <a:r>
              <a:rPr lang="en-US" sz="1200" dirty="0" err="1">
                <a:solidFill>
                  <a:schemeClr val="tx1"/>
                </a:solidFill>
                <a:latin typeface="Kanit Light" panose="020B0604020202020204" charset="-34"/>
                <a:cs typeface="Kanit Light" panose="020B0604020202020204" charset="-34"/>
              </a:rPr>
              <a:t>kill_count</a:t>
            </a:r>
            <a:r>
              <a:rPr lang="en-US" sz="1200" dirty="0">
                <a:solidFill>
                  <a:schemeClr val="tx1"/>
                </a:solidFill>
                <a:latin typeface="Kanit Light" panose="020B0604020202020204" charset="-34"/>
                <a:cs typeface="Kanit Light" panose="020B0604020202020204" charset="-34"/>
              </a:rPr>
              <a:t> played so far by the player. That is, the total number of games played by the player until that date.</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a) window function</a:t>
            </a:r>
          </a:p>
          <a:p>
            <a:pPr marL="152400" indent="0">
              <a:buNone/>
            </a:pPr>
            <a:endParaRPr lang="en-US" sz="1050" dirty="0"/>
          </a:p>
          <a:p>
            <a:pPr marL="152400" indent="0">
              <a:buNone/>
            </a:pPr>
            <a:r>
              <a:rPr lang="en-US" sz="1050" dirty="0"/>
              <a:t>SELECT DISTINCT P_ID, CAST([</a:t>
            </a:r>
            <a:r>
              <a:rPr lang="en-US" sz="1050" dirty="0" err="1"/>
              <a:t>TimeStamp</a:t>
            </a:r>
            <a:r>
              <a:rPr lang="en-US" sz="1050" dirty="0"/>
              <a:t>] AS DATE) AS [DATE], </a:t>
            </a:r>
          </a:p>
          <a:p>
            <a:pPr marL="152400" indent="0">
              <a:buNone/>
            </a:pPr>
            <a:r>
              <a:rPr lang="en-US" sz="1050" dirty="0"/>
              <a:t>SUM(</a:t>
            </a:r>
            <a:r>
              <a:rPr lang="en-US" sz="1050" dirty="0" err="1"/>
              <a:t>Kill_Count</a:t>
            </a:r>
            <a:r>
              <a:rPr lang="en-US" sz="1050" dirty="0"/>
              <a:t>) OVER (</a:t>
            </a:r>
          </a:p>
          <a:p>
            <a:pPr marL="152400" indent="0">
              <a:buNone/>
            </a:pPr>
            <a:r>
              <a:rPr lang="en-US" sz="1050" dirty="0"/>
              <a:t>         PARTITION BY P_ID, CAST([</a:t>
            </a:r>
            <a:r>
              <a:rPr lang="en-US" sz="1050" dirty="0" err="1"/>
              <a:t>TimeStamp</a:t>
            </a:r>
            <a:r>
              <a:rPr lang="en-US" sz="1050" dirty="0"/>
              <a:t>] AS DATE) </a:t>
            </a:r>
          </a:p>
          <a:p>
            <a:pPr marL="152400" indent="0">
              <a:buNone/>
            </a:pPr>
            <a:r>
              <a:rPr lang="en-US" sz="1050" dirty="0"/>
              <a:t>         ORDER BY CAST([</a:t>
            </a:r>
            <a:r>
              <a:rPr lang="en-US" sz="1050" dirty="0" err="1"/>
              <a:t>TimeStamp</a:t>
            </a:r>
            <a:r>
              <a:rPr lang="en-US" sz="1050" dirty="0"/>
              <a:t>] AS DATE)</a:t>
            </a:r>
          </a:p>
          <a:p>
            <a:pPr marL="152400" indent="0">
              <a:buNone/>
            </a:pPr>
            <a:r>
              <a:rPr lang="en-US" sz="1050" dirty="0"/>
              <a:t>) AS </a:t>
            </a:r>
            <a:r>
              <a:rPr lang="en-US" sz="1050" dirty="0" err="1"/>
              <a:t>Total_Kill_Count</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ORDER BY P_ID, CAST([</a:t>
            </a:r>
            <a:r>
              <a:rPr lang="en-US" sz="1050" dirty="0" err="1"/>
              <a:t>TimeStamp</a:t>
            </a:r>
            <a:r>
              <a:rPr lang="en-US" sz="1050" dirty="0"/>
              <a:t>] AS DATE)</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13945"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11</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EF835A64-B4A0-AC7A-70F0-36882EF8B832}"/>
              </a:ext>
            </a:extLst>
          </p:cNvPr>
          <p:cNvPicPr>
            <a:picLocks noChangeAspect="1"/>
          </p:cNvPicPr>
          <p:nvPr/>
        </p:nvPicPr>
        <p:blipFill>
          <a:blip r:embed="rId3"/>
          <a:stretch>
            <a:fillRect/>
          </a:stretch>
        </p:blipFill>
        <p:spPr>
          <a:xfrm>
            <a:off x="5417277" y="931327"/>
            <a:ext cx="1880507" cy="39039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5776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For each player and date, how many </a:t>
            </a:r>
            <a:r>
              <a:rPr lang="en-US" sz="1200" dirty="0" err="1">
                <a:solidFill>
                  <a:schemeClr val="tx1"/>
                </a:solidFill>
                <a:latin typeface="Kanit Light" panose="020B0604020202020204" charset="-34"/>
                <a:cs typeface="Kanit Light" panose="020B0604020202020204" charset="-34"/>
              </a:rPr>
              <a:t>kill_count</a:t>
            </a:r>
            <a:r>
              <a:rPr lang="en-US" sz="1200" dirty="0">
                <a:solidFill>
                  <a:schemeClr val="tx1"/>
                </a:solidFill>
                <a:latin typeface="Kanit Light" panose="020B0604020202020204" charset="-34"/>
                <a:cs typeface="Kanit Light" panose="020B0604020202020204" charset="-34"/>
              </a:rPr>
              <a:t> played so far by the player. That is, the total number of games played by the player until that date.</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b) without window function</a:t>
            </a:r>
          </a:p>
          <a:p>
            <a:pPr marL="152400" indent="0">
              <a:buNone/>
            </a:pPr>
            <a:endParaRPr lang="en-US" sz="1050" dirty="0"/>
          </a:p>
          <a:p>
            <a:pPr marL="152400" indent="0">
              <a:buNone/>
            </a:pPr>
            <a:r>
              <a:rPr lang="en-US" sz="1050" dirty="0"/>
              <a:t>SELECT P_ID, CAST([</a:t>
            </a:r>
            <a:r>
              <a:rPr lang="en-US" sz="1050" dirty="0" err="1"/>
              <a:t>TimeStamp</a:t>
            </a:r>
            <a:r>
              <a:rPr lang="en-US" sz="1050" dirty="0"/>
              <a:t>] AS DATE) AS [DATE], </a:t>
            </a:r>
          </a:p>
          <a:p>
            <a:pPr marL="152400" indent="0">
              <a:buNone/>
            </a:pPr>
            <a:r>
              <a:rPr lang="en-US" sz="1050" dirty="0"/>
              <a:t>SUM(</a:t>
            </a:r>
            <a:r>
              <a:rPr lang="en-US" sz="1050" dirty="0" err="1"/>
              <a:t>Kill_Count</a:t>
            </a:r>
            <a:r>
              <a:rPr lang="en-US" sz="1050" dirty="0"/>
              <a:t>) AS </a:t>
            </a:r>
            <a:r>
              <a:rPr lang="en-US" sz="1050" dirty="0" err="1"/>
              <a:t>Total_Kill_Count</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GROUP BY P_ID, CAST([</a:t>
            </a:r>
            <a:r>
              <a:rPr lang="en-US" sz="1050" dirty="0" err="1"/>
              <a:t>TimeStamp</a:t>
            </a:r>
            <a:r>
              <a:rPr lang="en-US" sz="1050" dirty="0"/>
              <a:t>] AS DATE)</a:t>
            </a:r>
          </a:p>
          <a:p>
            <a:pPr marL="152400" indent="0">
              <a:buNone/>
            </a:pPr>
            <a:r>
              <a:rPr lang="en-US" sz="1050" dirty="0"/>
              <a:t>ORDER BY P_ID, CAST([</a:t>
            </a:r>
            <a:r>
              <a:rPr lang="en-US" sz="1050" dirty="0" err="1"/>
              <a:t>TimeStamp</a:t>
            </a:r>
            <a:r>
              <a:rPr lang="en-US" sz="1050" dirty="0"/>
              <a:t>] AS DATE)</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13945"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11</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10" name="Picture 9">
            <a:extLst>
              <a:ext uri="{FF2B5EF4-FFF2-40B4-BE49-F238E27FC236}">
                <a16:creationId xmlns:a16="http://schemas.microsoft.com/office/drawing/2014/main" id="{4A89C6B1-E935-60BC-0745-0FC389AFB970}"/>
              </a:ext>
            </a:extLst>
          </p:cNvPr>
          <p:cNvPicPr>
            <a:picLocks noChangeAspect="1"/>
          </p:cNvPicPr>
          <p:nvPr/>
        </p:nvPicPr>
        <p:blipFill>
          <a:blip r:embed="rId3"/>
          <a:stretch>
            <a:fillRect/>
          </a:stretch>
        </p:blipFill>
        <p:spPr>
          <a:xfrm>
            <a:off x="5582050" y="921770"/>
            <a:ext cx="1827265" cy="38857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3175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642550"/>
            <a:ext cx="7010600" cy="447601"/>
          </a:xfrm>
        </p:spPr>
        <p:txBody>
          <a:bodyPr/>
          <a:lstStyle/>
          <a:p>
            <a:pPr algn="just"/>
            <a:r>
              <a:rPr lang="en-US" sz="1200" dirty="0">
                <a:solidFill>
                  <a:schemeClr val="tx1"/>
                </a:solidFill>
                <a:latin typeface="Kanit Light" panose="020B0604020202020204" charset="-34"/>
                <a:cs typeface="Kanit Light" panose="020B0604020202020204" charset="-34"/>
              </a:rPr>
              <a:t>Find the cumulative sum of stages crossed over a </a:t>
            </a:r>
            <a:r>
              <a:rPr lang="en-US" sz="1200" dirty="0" err="1">
                <a:solidFill>
                  <a:schemeClr val="tx1"/>
                </a:solidFill>
                <a:latin typeface="Kanit Light" panose="020B0604020202020204" charset="-34"/>
                <a:cs typeface="Kanit Light" panose="020B0604020202020204" charset="-34"/>
              </a:rPr>
              <a:t>start_datetime</a:t>
            </a:r>
            <a:r>
              <a:rPr lang="en-US" sz="1200" dirty="0">
                <a:solidFill>
                  <a:schemeClr val="tx1"/>
                </a:solidFill>
                <a:latin typeface="Kanit Light" panose="020B0604020202020204" charset="-34"/>
                <a:cs typeface="Kanit Light" panose="020B0604020202020204" charset="-34"/>
              </a:rPr>
              <a:t> </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SUM(</a:t>
            </a:r>
            <a:r>
              <a:rPr lang="en-US" sz="1050" dirty="0" err="1"/>
              <a:t>Stages_crossed</a:t>
            </a:r>
            <a:r>
              <a:rPr lang="en-US" sz="1050" dirty="0"/>
              <a:t>) AS </a:t>
            </a:r>
            <a:r>
              <a:rPr lang="en-US" sz="1050" dirty="0" err="1"/>
              <a:t>SUM_Stages_crossed</a:t>
            </a:r>
            <a:r>
              <a:rPr lang="en-US" sz="1050" dirty="0"/>
              <a:t>, </a:t>
            </a:r>
            <a:r>
              <a:rPr lang="en-US" sz="1050" dirty="0" err="1"/>
              <a:t>TimeStamp</a:t>
            </a:r>
            <a:endParaRPr lang="en-US" sz="1050" dirty="0"/>
          </a:p>
          <a:p>
            <a:pPr marL="152400" indent="0">
              <a:buNone/>
            </a:pPr>
            <a:r>
              <a:rPr lang="en-US" sz="1050" dirty="0"/>
              <a:t>FROM(</a:t>
            </a:r>
          </a:p>
          <a:p>
            <a:pPr marL="152400" indent="0">
              <a:buNone/>
            </a:pPr>
            <a:r>
              <a:rPr lang="en-US" sz="1050" dirty="0"/>
              <a:t>	SELECT </a:t>
            </a:r>
            <a:r>
              <a:rPr lang="en-US" sz="1050" dirty="0" err="1"/>
              <a:t>Stages_crossed</a:t>
            </a:r>
            <a:r>
              <a:rPr lang="en-US" sz="1050" dirty="0"/>
              <a:t>, </a:t>
            </a:r>
            <a:r>
              <a:rPr lang="en-US" sz="1050" dirty="0" err="1"/>
              <a:t>TimeStamp</a:t>
            </a:r>
            <a:r>
              <a:rPr lang="en-US" sz="1050" dirty="0"/>
              <a:t>, </a:t>
            </a:r>
          </a:p>
          <a:p>
            <a:pPr marL="152400" indent="0">
              <a:buNone/>
            </a:pPr>
            <a:r>
              <a:rPr lang="en-US" sz="1050" dirty="0"/>
              <a:t>	ROW_NUMBER() OVER (</a:t>
            </a:r>
          </a:p>
          <a:p>
            <a:pPr marL="152400" indent="0">
              <a:buNone/>
            </a:pPr>
            <a:r>
              <a:rPr lang="en-US" sz="1050" dirty="0"/>
              <a:t>	         ORDER BY </a:t>
            </a:r>
            <a:r>
              <a:rPr lang="en-US" sz="1050" dirty="0" err="1"/>
              <a:t>TimeStamp</a:t>
            </a:r>
            <a:r>
              <a:rPr lang="en-US" sz="1050" dirty="0"/>
              <a:t> DESC</a:t>
            </a:r>
          </a:p>
          <a:p>
            <a:pPr marL="152400" indent="0">
              <a:buNone/>
            </a:pPr>
            <a:r>
              <a:rPr lang="en-US" sz="1050" dirty="0"/>
              <a:t>	) AS </a:t>
            </a:r>
            <a:r>
              <a:rPr lang="en-US" sz="1050" dirty="0" err="1"/>
              <a:t>RowNumber</a:t>
            </a:r>
            <a:endParaRPr lang="en-US" sz="1050" dirty="0"/>
          </a:p>
          <a:p>
            <a:pPr marL="152400" indent="0">
              <a:buNone/>
            </a:pPr>
            <a:r>
              <a:rPr lang="en-US" sz="1050" dirty="0"/>
              <a:t>	FROM </a:t>
            </a:r>
            <a:r>
              <a:rPr lang="en-US" sz="1050" dirty="0" err="1"/>
              <a:t>level_details</a:t>
            </a:r>
            <a:endParaRPr lang="en-US" sz="1050" dirty="0"/>
          </a:p>
          <a:p>
            <a:pPr marL="152400" indent="0">
              <a:buNone/>
            </a:pPr>
            <a:r>
              <a:rPr lang="en-US" sz="1050" dirty="0"/>
              <a:t>          ) T2</a:t>
            </a:r>
          </a:p>
          <a:p>
            <a:pPr marL="152400" indent="0">
              <a:buNone/>
            </a:pPr>
            <a:r>
              <a:rPr lang="en-US" sz="1050" dirty="0"/>
              <a:t>GROUP BY </a:t>
            </a:r>
            <a:r>
              <a:rPr lang="en-US" sz="1050" dirty="0" err="1"/>
              <a:t>TimeStamp</a:t>
            </a:r>
            <a:endParaRPr lang="en-US" sz="1050" dirty="0"/>
          </a:p>
          <a:p>
            <a:pPr marL="152400" indent="0">
              <a:buNone/>
            </a:pPr>
            <a:r>
              <a:rPr lang="en-US" sz="1050" dirty="0"/>
              <a:t>ORDER BY </a:t>
            </a:r>
            <a:r>
              <a:rPr lang="en-US" sz="1050" dirty="0" err="1"/>
              <a:t>SUM_Stages_crossed</a:t>
            </a:r>
            <a:r>
              <a:rPr lang="en-US" sz="1050" dirty="0"/>
              <a:t> DESC</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12</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14" name="Picture 13">
            <a:extLst>
              <a:ext uri="{FF2B5EF4-FFF2-40B4-BE49-F238E27FC236}">
                <a16:creationId xmlns:a16="http://schemas.microsoft.com/office/drawing/2014/main" id="{639870FD-0DF4-D3ED-1521-5C7E76B49C96}"/>
              </a:ext>
            </a:extLst>
          </p:cNvPr>
          <p:cNvPicPr>
            <a:picLocks noChangeAspect="1"/>
          </p:cNvPicPr>
          <p:nvPr/>
        </p:nvPicPr>
        <p:blipFill>
          <a:blip r:embed="rId3"/>
          <a:stretch>
            <a:fillRect/>
          </a:stretch>
        </p:blipFill>
        <p:spPr>
          <a:xfrm>
            <a:off x="5103397" y="1018309"/>
            <a:ext cx="2441977" cy="37478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82097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642550"/>
            <a:ext cx="7010600" cy="447601"/>
          </a:xfrm>
        </p:spPr>
        <p:txBody>
          <a:bodyPr/>
          <a:lstStyle/>
          <a:p>
            <a:pPr algn="just"/>
            <a:r>
              <a:rPr lang="en-US" sz="1200" dirty="0">
                <a:solidFill>
                  <a:schemeClr val="tx1"/>
                </a:solidFill>
                <a:latin typeface="Kanit Light" panose="020B0604020202020204" charset="-34"/>
                <a:cs typeface="Kanit Light" panose="020B0604020202020204" charset="-34"/>
              </a:rPr>
              <a:t>Find the cumulative sum of an stages crossed over a </a:t>
            </a:r>
            <a:r>
              <a:rPr lang="en-US" sz="1200" dirty="0" err="1">
                <a:solidFill>
                  <a:schemeClr val="tx1"/>
                </a:solidFill>
                <a:latin typeface="Kanit Light" panose="020B0604020202020204" charset="-34"/>
                <a:cs typeface="Kanit Light" panose="020B0604020202020204" charset="-34"/>
              </a:rPr>
              <a:t>start_datetime</a:t>
            </a:r>
            <a:r>
              <a:rPr lang="en-US" sz="1200" dirty="0">
                <a:solidFill>
                  <a:schemeClr val="tx1"/>
                </a:solidFill>
                <a:latin typeface="Kanit Light" panose="020B0604020202020204" charset="-34"/>
                <a:cs typeface="Kanit Light" panose="020B0604020202020204" charset="-34"/>
              </a:rPr>
              <a:t> for each player id but exclude the most recent </a:t>
            </a:r>
            <a:r>
              <a:rPr lang="en-US" sz="1200" dirty="0" err="1">
                <a:solidFill>
                  <a:schemeClr val="tx1"/>
                </a:solidFill>
                <a:latin typeface="Kanit Light" panose="020B0604020202020204" charset="-34"/>
                <a:cs typeface="Kanit Light" panose="020B0604020202020204" charset="-34"/>
              </a:rPr>
              <a:t>start_datetime</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P_ID, SUM(</a:t>
            </a:r>
            <a:r>
              <a:rPr lang="en-US" sz="1050" dirty="0" err="1"/>
              <a:t>Stages_crossed</a:t>
            </a:r>
            <a:r>
              <a:rPr lang="en-US" sz="1050" dirty="0"/>
              <a:t>) AS </a:t>
            </a:r>
            <a:r>
              <a:rPr lang="en-US" sz="1050" dirty="0" err="1"/>
              <a:t>SUM_Stages_crossed</a:t>
            </a:r>
            <a:r>
              <a:rPr lang="en-US" sz="1050" dirty="0"/>
              <a:t>, </a:t>
            </a:r>
            <a:r>
              <a:rPr lang="en-US" sz="1050" dirty="0" err="1"/>
              <a:t>TimeStamp</a:t>
            </a:r>
            <a:endParaRPr lang="en-US" sz="1050" dirty="0"/>
          </a:p>
          <a:p>
            <a:pPr marL="152400" indent="0">
              <a:buNone/>
            </a:pPr>
            <a:r>
              <a:rPr lang="en-US" sz="1050" dirty="0"/>
              <a:t>FROM(</a:t>
            </a:r>
          </a:p>
          <a:p>
            <a:pPr marL="152400" indent="0">
              <a:buNone/>
            </a:pPr>
            <a:r>
              <a:rPr lang="en-US" sz="1050" dirty="0"/>
              <a:t>	SELECT P_ID, </a:t>
            </a:r>
            <a:r>
              <a:rPr lang="en-US" sz="1050" dirty="0" err="1"/>
              <a:t>Stages_crossed</a:t>
            </a:r>
            <a:r>
              <a:rPr lang="en-US" sz="1050" dirty="0"/>
              <a:t>, </a:t>
            </a:r>
            <a:r>
              <a:rPr lang="en-US" sz="1050" dirty="0" err="1"/>
              <a:t>TimeStamp</a:t>
            </a:r>
            <a:r>
              <a:rPr lang="en-US" sz="1050" dirty="0"/>
              <a:t>, </a:t>
            </a:r>
          </a:p>
          <a:p>
            <a:pPr marL="152400" indent="0">
              <a:buNone/>
            </a:pPr>
            <a:r>
              <a:rPr lang="en-US" sz="1050" dirty="0"/>
              <a:t>	ROW_NUMBER() OVER (</a:t>
            </a:r>
          </a:p>
          <a:p>
            <a:pPr marL="152400" indent="0">
              <a:buNone/>
            </a:pPr>
            <a:r>
              <a:rPr lang="en-US" sz="1050" dirty="0"/>
              <a:t>	         PARTITION BY P_ID </a:t>
            </a:r>
          </a:p>
          <a:p>
            <a:pPr marL="152400" indent="0">
              <a:buNone/>
            </a:pPr>
            <a:r>
              <a:rPr lang="en-US" sz="1050" dirty="0"/>
              <a:t>	         ORDER BY </a:t>
            </a:r>
            <a:r>
              <a:rPr lang="en-US" sz="1050" dirty="0" err="1"/>
              <a:t>TimeStamp</a:t>
            </a:r>
            <a:r>
              <a:rPr lang="en-US" sz="1050" dirty="0"/>
              <a:t> DESC</a:t>
            </a:r>
          </a:p>
          <a:p>
            <a:pPr marL="152400" indent="0">
              <a:buNone/>
            </a:pPr>
            <a:r>
              <a:rPr lang="en-US" sz="1050" dirty="0"/>
              <a:t>	) AS </a:t>
            </a:r>
            <a:r>
              <a:rPr lang="en-US" sz="1050" dirty="0" err="1"/>
              <a:t>RowNumber</a:t>
            </a:r>
            <a:endParaRPr lang="en-US" sz="1050" dirty="0"/>
          </a:p>
          <a:p>
            <a:pPr marL="152400" indent="0">
              <a:buNone/>
            </a:pPr>
            <a:r>
              <a:rPr lang="en-US" sz="1050" dirty="0"/>
              <a:t>	FROM </a:t>
            </a:r>
            <a:r>
              <a:rPr lang="en-US" sz="1050" dirty="0" err="1"/>
              <a:t>level_details</a:t>
            </a:r>
            <a:endParaRPr lang="en-US" sz="1050" dirty="0"/>
          </a:p>
          <a:p>
            <a:pPr marL="152400" indent="0">
              <a:buNone/>
            </a:pPr>
            <a:r>
              <a:rPr lang="en-US" sz="1050" dirty="0"/>
              <a:t>           ) T2</a:t>
            </a:r>
          </a:p>
          <a:p>
            <a:pPr marL="152400" indent="0">
              <a:buNone/>
            </a:pPr>
            <a:r>
              <a:rPr lang="en-US" sz="1050" dirty="0"/>
              <a:t>WHERE </a:t>
            </a:r>
            <a:r>
              <a:rPr lang="en-US" sz="1050" dirty="0" err="1"/>
              <a:t>RowNumber</a:t>
            </a:r>
            <a:r>
              <a:rPr lang="en-US" sz="1050" dirty="0"/>
              <a:t> &gt; 1</a:t>
            </a:r>
          </a:p>
          <a:p>
            <a:pPr marL="152400" indent="0">
              <a:buNone/>
            </a:pPr>
            <a:r>
              <a:rPr lang="en-US" sz="1050" dirty="0"/>
              <a:t>GROUP BY P_ID, </a:t>
            </a:r>
            <a:r>
              <a:rPr lang="en-US" sz="1050" dirty="0" err="1"/>
              <a:t>TimeStamp</a:t>
            </a:r>
            <a:endParaRPr lang="en-US" sz="1050" dirty="0"/>
          </a:p>
          <a:p>
            <a:pPr marL="152400" indent="0">
              <a:buNone/>
            </a:pPr>
            <a:r>
              <a:rPr lang="en-US" sz="1050" dirty="0"/>
              <a:t>ORDER BY P_ID, </a:t>
            </a:r>
            <a:r>
              <a:rPr lang="en-US" sz="1050" dirty="0" err="1"/>
              <a:t>SUM_Stages_crossed</a:t>
            </a:r>
            <a:r>
              <a:rPr lang="en-US" sz="1050" dirty="0"/>
              <a:t> DESC</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13</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12" name="Picture 11">
            <a:extLst>
              <a:ext uri="{FF2B5EF4-FFF2-40B4-BE49-F238E27FC236}">
                <a16:creationId xmlns:a16="http://schemas.microsoft.com/office/drawing/2014/main" id="{7A4AA20A-753E-FEEF-C76C-D031DF35AFF0}"/>
              </a:ext>
            </a:extLst>
          </p:cNvPr>
          <p:cNvPicPr>
            <a:picLocks noChangeAspect="1"/>
          </p:cNvPicPr>
          <p:nvPr/>
        </p:nvPicPr>
        <p:blipFill>
          <a:blip r:embed="rId3"/>
          <a:stretch>
            <a:fillRect/>
          </a:stretch>
        </p:blipFill>
        <p:spPr>
          <a:xfrm>
            <a:off x="4704525" y="997606"/>
            <a:ext cx="2784378" cy="37834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71739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r>
              <a:rPr lang="en-US" sz="1200" dirty="0">
                <a:solidFill>
                  <a:schemeClr val="tx1"/>
                </a:solidFill>
                <a:latin typeface="Kanit Light" panose="020B0604020202020204" charset="-34"/>
                <a:cs typeface="Kanit Light" panose="020B0604020202020204" charset="-34"/>
              </a:rPr>
              <a:t>Extract top 3 highest sum of score for each device id and the corresponding </a:t>
            </a:r>
            <a:r>
              <a:rPr lang="en-US" sz="1200" dirty="0" err="1">
                <a:solidFill>
                  <a:schemeClr val="tx1"/>
                </a:solidFill>
                <a:latin typeface="Kanit Light" panose="020B0604020202020204" charset="-34"/>
                <a:cs typeface="Kanit Light" panose="020B0604020202020204" charset="-34"/>
              </a:rPr>
              <a:t>player_id</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748091" cy="2414585"/>
          </a:xfrm>
        </p:spPr>
        <p:txBody>
          <a:bodyPr/>
          <a:lstStyle/>
          <a:p>
            <a:pPr marL="152400" indent="0">
              <a:buNone/>
            </a:pPr>
            <a:r>
              <a:rPr lang="en-US" sz="1050" dirty="0"/>
              <a:t>SELECT </a:t>
            </a:r>
            <a:r>
              <a:rPr lang="en-US" sz="1050" dirty="0" err="1"/>
              <a:t>Dev_ID</a:t>
            </a:r>
            <a:r>
              <a:rPr lang="en-US" sz="1050" dirty="0"/>
              <a:t>, P_ID, </a:t>
            </a:r>
            <a:r>
              <a:rPr lang="en-US" sz="1050" dirty="0" err="1"/>
              <a:t>Sum_of_Score_forDev_IDandP_ID</a:t>
            </a:r>
            <a:endParaRPr lang="en-US" sz="1050" dirty="0"/>
          </a:p>
          <a:p>
            <a:pPr marL="152400" indent="0">
              <a:buNone/>
            </a:pPr>
            <a:r>
              <a:rPr lang="en-US" sz="1050" dirty="0"/>
              <a:t>FROM</a:t>
            </a:r>
          </a:p>
          <a:p>
            <a:pPr marL="152400" indent="0">
              <a:buNone/>
            </a:pPr>
            <a:r>
              <a:rPr lang="en-US" sz="1050" dirty="0"/>
              <a:t>(</a:t>
            </a:r>
          </a:p>
          <a:p>
            <a:pPr marL="152400" indent="0">
              <a:buNone/>
            </a:pPr>
            <a:r>
              <a:rPr lang="en-US" sz="1050" dirty="0"/>
              <a:t>            SELECT </a:t>
            </a:r>
            <a:r>
              <a:rPr lang="en-US" sz="1050" dirty="0" err="1"/>
              <a:t>Dev_ID</a:t>
            </a:r>
            <a:r>
              <a:rPr lang="en-US" sz="1050" dirty="0"/>
              <a:t>, P_ID, SUM(Score) AS                                   </a:t>
            </a:r>
            <a:r>
              <a:rPr lang="en-US" sz="1050" dirty="0" err="1"/>
              <a:t>Sum_of_Score_forDev_IDandP_ID</a:t>
            </a:r>
            <a:r>
              <a:rPr lang="en-US" sz="1050" dirty="0"/>
              <a:t>,</a:t>
            </a:r>
          </a:p>
          <a:p>
            <a:pPr marL="152400" indent="0">
              <a:buNone/>
            </a:pPr>
            <a:r>
              <a:rPr lang="en-US" sz="1050" dirty="0"/>
              <a:t>           ROW_NUMBER() OVER (PARTITION BY </a:t>
            </a:r>
            <a:r>
              <a:rPr lang="en-US" sz="1050" dirty="0" err="1"/>
              <a:t>Dev_ID</a:t>
            </a:r>
            <a:r>
              <a:rPr lang="en-US" sz="1050" dirty="0"/>
              <a:t> </a:t>
            </a:r>
          </a:p>
          <a:p>
            <a:pPr marL="152400" indent="0">
              <a:buNone/>
            </a:pPr>
            <a:r>
              <a:rPr lang="en-US" sz="1050" dirty="0"/>
              <a:t>           ORDER BY SUM(Score) DESC) AS ROWNUMBER</a:t>
            </a:r>
          </a:p>
          <a:p>
            <a:pPr marL="152400" indent="0">
              <a:buNone/>
            </a:pPr>
            <a:r>
              <a:rPr lang="en-US" sz="1050" dirty="0"/>
              <a:t>           FROM </a:t>
            </a:r>
            <a:r>
              <a:rPr lang="en-US" sz="1050" dirty="0" err="1"/>
              <a:t>Level_details</a:t>
            </a:r>
            <a:endParaRPr lang="en-US" sz="1050" dirty="0"/>
          </a:p>
          <a:p>
            <a:pPr marL="152400" indent="0">
              <a:buNone/>
            </a:pPr>
            <a:r>
              <a:rPr lang="en-US" sz="1050" dirty="0"/>
              <a:t>           GROUP BY </a:t>
            </a:r>
            <a:r>
              <a:rPr lang="en-US" sz="1050" dirty="0" err="1"/>
              <a:t>Dev_ID</a:t>
            </a:r>
            <a:r>
              <a:rPr lang="en-US" sz="1050" dirty="0"/>
              <a:t>, P_ID</a:t>
            </a:r>
          </a:p>
          <a:p>
            <a:pPr marL="152400" indent="0">
              <a:buNone/>
            </a:pPr>
            <a:r>
              <a:rPr lang="en-US" sz="1050" dirty="0"/>
              <a:t>) T1</a:t>
            </a:r>
          </a:p>
          <a:p>
            <a:pPr marL="152400" indent="0">
              <a:buNone/>
            </a:pPr>
            <a:r>
              <a:rPr lang="en-US" sz="1050" dirty="0"/>
              <a:t>WHERE ROWNUMBER &lt;= 3</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14</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B800DDB9-D842-4CC5-7B55-9479D5E55168}"/>
              </a:ext>
            </a:extLst>
          </p:cNvPr>
          <p:cNvPicPr>
            <a:picLocks noChangeAspect="1"/>
          </p:cNvPicPr>
          <p:nvPr/>
        </p:nvPicPr>
        <p:blipFill>
          <a:blip r:embed="rId3"/>
          <a:stretch>
            <a:fillRect/>
          </a:stretch>
        </p:blipFill>
        <p:spPr>
          <a:xfrm>
            <a:off x="4808624" y="935181"/>
            <a:ext cx="2641404" cy="38300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4227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Find players who scored more than 50% of the avg score scored by sum of scores for each </a:t>
            </a:r>
            <a:r>
              <a:rPr lang="en-US" sz="1200" dirty="0" err="1">
                <a:solidFill>
                  <a:schemeClr val="tx1"/>
                </a:solidFill>
                <a:latin typeface="Kanit Light" panose="020B0604020202020204" charset="-34"/>
                <a:cs typeface="Kanit Light" panose="020B0604020202020204" charset="-34"/>
              </a:rPr>
              <a:t>player_id</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797589"/>
            <a:ext cx="3630327" cy="2414585"/>
          </a:xfrm>
        </p:spPr>
        <p:txBody>
          <a:bodyPr/>
          <a:lstStyle/>
          <a:p>
            <a:pPr marL="152400" indent="0">
              <a:buNone/>
            </a:pPr>
            <a:r>
              <a:rPr lang="en-US" sz="1050" dirty="0"/>
              <a:t>SELECT P_ID, SUM(Score) AS </a:t>
            </a:r>
            <a:r>
              <a:rPr lang="en-US" sz="1050" dirty="0" err="1"/>
              <a:t>Sum_of_Score</a:t>
            </a:r>
            <a:endParaRPr lang="en-US" sz="1050" dirty="0"/>
          </a:p>
          <a:p>
            <a:pPr marL="152400" indent="0">
              <a:buNone/>
            </a:pPr>
            <a:r>
              <a:rPr lang="en-US" sz="1050" dirty="0"/>
              <a:t>FROM </a:t>
            </a:r>
            <a:r>
              <a:rPr lang="en-US" sz="1050" dirty="0" err="1"/>
              <a:t>Level_details</a:t>
            </a:r>
            <a:endParaRPr lang="en-US" sz="1050" dirty="0"/>
          </a:p>
          <a:p>
            <a:pPr marL="152400" indent="0">
              <a:buNone/>
            </a:pPr>
            <a:r>
              <a:rPr lang="en-US" sz="1050" dirty="0"/>
              <a:t>GROUP BY P_ID</a:t>
            </a:r>
          </a:p>
          <a:p>
            <a:pPr marL="152400" indent="0">
              <a:buNone/>
            </a:pPr>
            <a:r>
              <a:rPr lang="en-US" sz="1050" dirty="0"/>
              <a:t>HAVING SUM(Score) &gt; (50 * (SELECT AVG(Score) FROM </a:t>
            </a:r>
            <a:r>
              <a:rPr lang="en-US" sz="1050" dirty="0" err="1"/>
              <a:t>level_details</a:t>
            </a:r>
            <a:r>
              <a:rPr lang="en-US" sz="1050" dirty="0"/>
              <a:t>)/100)</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787346" y="1927610"/>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15</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pic>
        <p:nvPicPr>
          <p:cNvPr id="9" name="Picture 8">
            <a:extLst>
              <a:ext uri="{FF2B5EF4-FFF2-40B4-BE49-F238E27FC236}">
                <a16:creationId xmlns:a16="http://schemas.microsoft.com/office/drawing/2014/main" id="{10C8340D-9E3C-51D8-FC3A-10A8592D34FE}"/>
              </a:ext>
            </a:extLst>
          </p:cNvPr>
          <p:cNvPicPr>
            <a:picLocks noChangeAspect="1"/>
          </p:cNvPicPr>
          <p:nvPr/>
        </p:nvPicPr>
        <p:blipFill>
          <a:blip r:embed="rId3"/>
          <a:stretch>
            <a:fillRect/>
          </a:stretch>
        </p:blipFill>
        <p:spPr>
          <a:xfrm>
            <a:off x="5244686" y="1090151"/>
            <a:ext cx="1781011" cy="36687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6089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Create a stored procedure to find top n </a:t>
            </a:r>
            <a:r>
              <a:rPr lang="en-US" sz="1200" dirty="0" err="1">
                <a:solidFill>
                  <a:schemeClr val="tx1"/>
                </a:solidFill>
                <a:latin typeface="Kanit Light" panose="020B0604020202020204" charset="-34"/>
                <a:cs typeface="Kanit Light" panose="020B0604020202020204" charset="-34"/>
              </a:rPr>
              <a:t>headshots_count</a:t>
            </a:r>
            <a:r>
              <a:rPr lang="en-US" sz="1200" dirty="0">
                <a:solidFill>
                  <a:schemeClr val="tx1"/>
                </a:solidFill>
                <a:latin typeface="Kanit Light" panose="020B0604020202020204" charset="-34"/>
                <a:cs typeface="Kanit Light" panose="020B0604020202020204" charset="-34"/>
              </a:rPr>
              <a:t> based on each </a:t>
            </a:r>
            <a:r>
              <a:rPr lang="en-US" sz="1200" dirty="0" err="1">
                <a:solidFill>
                  <a:schemeClr val="tx1"/>
                </a:solidFill>
                <a:latin typeface="Kanit Light" panose="020B0604020202020204" charset="-34"/>
                <a:cs typeface="Kanit Light" panose="020B0604020202020204" charset="-34"/>
              </a:rPr>
              <a:t>dev_id</a:t>
            </a:r>
            <a:r>
              <a:rPr lang="en-US" sz="1200" dirty="0">
                <a:solidFill>
                  <a:schemeClr val="tx1"/>
                </a:solidFill>
                <a:latin typeface="Kanit Light" panose="020B0604020202020204" charset="-34"/>
                <a:cs typeface="Kanit Light" panose="020B0604020202020204" charset="-34"/>
              </a:rPr>
              <a:t> and Rank them in increasing order using </a:t>
            </a:r>
            <a:r>
              <a:rPr lang="en-US" sz="1200" dirty="0" err="1">
                <a:solidFill>
                  <a:schemeClr val="tx1"/>
                </a:solidFill>
                <a:latin typeface="Kanit Light" panose="020B0604020202020204" charset="-34"/>
                <a:cs typeface="Kanit Light" panose="020B0604020202020204" charset="-34"/>
              </a:rPr>
              <a:t>Row_Number</a:t>
            </a:r>
            <a:r>
              <a:rPr lang="en-US" sz="1200" dirty="0">
                <a:solidFill>
                  <a:schemeClr val="tx1"/>
                </a:solidFill>
                <a:latin typeface="Kanit Light" panose="020B0604020202020204" charset="-34"/>
                <a:cs typeface="Kanit Light" panose="020B0604020202020204" charset="-34"/>
              </a:rPr>
              <a:t>. Display difficulty as well.</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141315"/>
            <a:ext cx="3630327" cy="3070860"/>
          </a:xfrm>
        </p:spPr>
        <p:txBody>
          <a:bodyPr/>
          <a:lstStyle/>
          <a:p>
            <a:pPr marL="152400" indent="0">
              <a:buNone/>
            </a:pPr>
            <a:r>
              <a:rPr lang="en-US" sz="1050" dirty="0"/>
              <a:t>ALTER PROC [</a:t>
            </a:r>
            <a:r>
              <a:rPr lang="en-US" sz="1050" dirty="0" err="1"/>
              <a:t>dbo</a:t>
            </a:r>
            <a:r>
              <a:rPr lang="en-US" sz="1050" dirty="0"/>
              <a:t>].[</a:t>
            </a:r>
            <a:r>
              <a:rPr lang="en-US" sz="1050" dirty="0" err="1"/>
              <a:t>Proc_Top_n_Headshot_Count</a:t>
            </a:r>
            <a:r>
              <a:rPr lang="en-US" sz="1050" dirty="0"/>
              <a:t>]</a:t>
            </a:r>
          </a:p>
          <a:p>
            <a:pPr marL="152400" indent="0">
              <a:buNone/>
            </a:pPr>
            <a:r>
              <a:rPr lang="en-US" sz="1050" dirty="0"/>
              <a:t>(@n INT)</a:t>
            </a:r>
          </a:p>
          <a:p>
            <a:pPr marL="152400" indent="0">
              <a:buNone/>
            </a:pPr>
            <a:r>
              <a:rPr lang="en-US" sz="1050" dirty="0"/>
              <a:t>AS</a:t>
            </a:r>
          </a:p>
          <a:p>
            <a:pPr marL="152400" indent="0">
              <a:buNone/>
            </a:pPr>
            <a:r>
              <a:rPr lang="en-US" sz="1050" dirty="0"/>
              <a:t>BEGIN</a:t>
            </a:r>
          </a:p>
          <a:p>
            <a:pPr marL="152400" indent="0">
              <a:buNone/>
            </a:pPr>
            <a:r>
              <a:rPr lang="en-US" sz="1050" dirty="0"/>
              <a:t>           SELECT </a:t>
            </a:r>
            <a:r>
              <a:rPr lang="en-US" sz="1050" dirty="0" err="1"/>
              <a:t>dev_id</a:t>
            </a:r>
            <a:r>
              <a:rPr lang="en-US" sz="1050" dirty="0"/>
              <a:t>, </a:t>
            </a:r>
            <a:r>
              <a:rPr lang="en-US" sz="1050" dirty="0" err="1"/>
              <a:t>Headshots_Count</a:t>
            </a:r>
            <a:r>
              <a:rPr lang="en-US" sz="1050" dirty="0"/>
              <a:t>, Difficulty</a:t>
            </a:r>
          </a:p>
          <a:p>
            <a:pPr marL="152400" indent="0">
              <a:buNone/>
            </a:pPr>
            <a:r>
              <a:rPr lang="en-US" sz="1050" dirty="0"/>
              <a:t>           FROM (</a:t>
            </a:r>
          </a:p>
          <a:p>
            <a:pPr marL="152400" indent="0">
              <a:buNone/>
            </a:pPr>
            <a:r>
              <a:rPr lang="en-US" sz="1050" dirty="0"/>
              <a:t>	          SELECT </a:t>
            </a:r>
            <a:r>
              <a:rPr lang="en-US" sz="1050" dirty="0" err="1"/>
              <a:t>dev_id</a:t>
            </a:r>
            <a:r>
              <a:rPr lang="en-US" sz="1050" dirty="0"/>
              <a:t>, </a:t>
            </a:r>
            <a:r>
              <a:rPr lang="en-US" sz="1050" dirty="0" err="1"/>
              <a:t>Headshots_Count</a:t>
            </a:r>
            <a:r>
              <a:rPr lang="en-US" sz="1050" dirty="0"/>
              <a:t>, 	          Difficulty, </a:t>
            </a:r>
          </a:p>
          <a:p>
            <a:pPr marL="152400" indent="0">
              <a:buNone/>
            </a:pPr>
            <a:r>
              <a:rPr lang="en-US" sz="1050" dirty="0"/>
              <a:t>	          ROW_NUMBER() OVER 	          	          (</a:t>
            </a:r>
          </a:p>
          <a:p>
            <a:pPr marL="152400" indent="0">
              <a:buNone/>
            </a:pPr>
            <a:r>
              <a:rPr lang="en-US" sz="1050" dirty="0"/>
              <a:t>	                    PARTITION BY </a:t>
            </a:r>
            <a:r>
              <a:rPr lang="en-US" sz="1050" dirty="0" err="1"/>
              <a:t>dev_id</a:t>
            </a:r>
            <a:r>
              <a:rPr lang="en-US" sz="1050" dirty="0"/>
              <a:t> </a:t>
            </a:r>
          </a:p>
          <a:p>
            <a:pPr marL="152400" indent="0">
              <a:buNone/>
            </a:pPr>
            <a:r>
              <a:rPr lang="en-US" sz="1050" dirty="0"/>
              <a:t>	                    ORDER BY </a:t>
            </a:r>
            <a:r>
              <a:rPr lang="en-US" sz="1050" dirty="0" err="1"/>
              <a:t>Headshots_Count</a:t>
            </a:r>
            <a:endParaRPr lang="en-US" sz="1050" dirty="0"/>
          </a:p>
          <a:p>
            <a:pPr marL="152400" indent="0">
              <a:buNone/>
            </a:pPr>
            <a:r>
              <a:rPr lang="en-US" sz="1050" dirty="0"/>
              <a:t>	          ) AS </a:t>
            </a:r>
            <a:r>
              <a:rPr lang="en-US" sz="1050" dirty="0" err="1"/>
              <a:t>RowNumber</a:t>
            </a:r>
            <a:endParaRPr lang="en-US" sz="1050" dirty="0"/>
          </a:p>
          <a:p>
            <a:pPr marL="152400" indent="0">
              <a:buNone/>
            </a:pPr>
            <a:r>
              <a:rPr lang="en-US" sz="1050" dirty="0"/>
              <a:t>	          FROM </a:t>
            </a:r>
            <a:r>
              <a:rPr lang="en-US" sz="1050" dirty="0" err="1"/>
              <a:t>level_details</a:t>
            </a:r>
            <a:r>
              <a:rPr lang="en-US" sz="1050" dirty="0"/>
              <a:t>) T2</a:t>
            </a:r>
          </a:p>
          <a:p>
            <a:pPr marL="152400" indent="0">
              <a:buNone/>
            </a:pPr>
            <a:r>
              <a:rPr lang="en-US" sz="1050" dirty="0"/>
              <a:t>            WHERE T2.RowNumber &lt;= @n</a:t>
            </a:r>
          </a:p>
          <a:p>
            <a:pPr marL="152400" indent="0">
              <a:buNone/>
            </a:pPr>
            <a:r>
              <a:rPr lang="en-US" sz="1050" dirty="0"/>
              <a:t>            ORDER BY </a:t>
            </a:r>
            <a:r>
              <a:rPr lang="en-US" sz="1050" dirty="0" err="1"/>
              <a:t>dev_id</a:t>
            </a:r>
            <a:r>
              <a:rPr lang="en-US" sz="1050" dirty="0"/>
              <a:t>, T2.RowNumber</a:t>
            </a:r>
          </a:p>
          <a:p>
            <a:pPr marL="152400" indent="0">
              <a:buNone/>
            </a:pPr>
            <a:r>
              <a:rPr lang="en-US" sz="1050" dirty="0"/>
              <a:t>/*</a:t>
            </a:r>
          </a:p>
          <a:p>
            <a:pPr marL="152400" indent="0">
              <a:buNone/>
            </a:pPr>
            <a:r>
              <a:rPr lang="en-US" sz="1050" dirty="0"/>
              <a:t>EXEC [</a:t>
            </a:r>
            <a:r>
              <a:rPr lang="en-US" sz="1050" dirty="0" err="1"/>
              <a:t>Proc_Top_n_Headshot_Count</a:t>
            </a:r>
            <a:r>
              <a:rPr lang="en-US" sz="1050" dirty="0"/>
              <a:t>] @n = 6</a:t>
            </a:r>
          </a:p>
          <a:p>
            <a:pPr marL="152400" indent="0">
              <a:buNone/>
            </a:pPr>
            <a:r>
              <a:rPr lang="en-US" sz="1050" dirty="0"/>
              <a:t>*/</a:t>
            </a:r>
          </a:p>
          <a:p>
            <a:pPr marL="152400" indent="0">
              <a:buNone/>
            </a:pPr>
            <a:endParaRPr lang="en-US" sz="1050" dirty="0"/>
          </a:p>
          <a:p>
            <a:pPr marL="152400" indent="0">
              <a:buNone/>
            </a:pPr>
            <a:r>
              <a:rPr lang="en-US" sz="1050" dirty="0"/>
              <a:t>END</a:t>
            </a:r>
            <a:endParaRPr lang="en-IN" sz="1050" dirty="0"/>
          </a:p>
        </p:txBody>
      </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16</a:t>
            </a:r>
            <a:endPar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endParaRPr>
          </a:p>
        </p:txBody>
      </p:sp>
      <p:grpSp>
        <p:nvGrpSpPr>
          <p:cNvPr id="4" name="Google Shape;826;p52">
            <a:extLst>
              <a:ext uri="{FF2B5EF4-FFF2-40B4-BE49-F238E27FC236}">
                <a16:creationId xmlns:a16="http://schemas.microsoft.com/office/drawing/2014/main" id="{03AA2A6F-5E1C-256A-4D8D-CEDD15F9792C}"/>
              </a:ext>
            </a:extLst>
          </p:cNvPr>
          <p:cNvGrpSpPr/>
          <p:nvPr/>
        </p:nvGrpSpPr>
        <p:grpSpPr>
          <a:xfrm>
            <a:off x="808128" y="1255665"/>
            <a:ext cx="70206" cy="101191"/>
            <a:chOff x="5083925" y="2066350"/>
            <a:chExt cx="28825" cy="41550"/>
          </a:xfrm>
        </p:grpSpPr>
        <p:sp>
          <p:nvSpPr>
            <p:cNvPr id="9"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pic>
        <p:nvPicPr>
          <p:cNvPr id="13" name="Picture 12">
            <a:extLst>
              <a:ext uri="{FF2B5EF4-FFF2-40B4-BE49-F238E27FC236}">
                <a16:creationId xmlns:a16="http://schemas.microsoft.com/office/drawing/2014/main" id="{54F812E8-9D4C-4474-609D-E55ECA19F7BB}"/>
              </a:ext>
            </a:extLst>
          </p:cNvPr>
          <p:cNvPicPr>
            <a:picLocks noChangeAspect="1"/>
          </p:cNvPicPr>
          <p:nvPr/>
        </p:nvPicPr>
        <p:blipFill>
          <a:blip r:embed="rId3"/>
          <a:stretch>
            <a:fillRect/>
          </a:stretch>
        </p:blipFill>
        <p:spPr>
          <a:xfrm>
            <a:off x="5686424" y="1141315"/>
            <a:ext cx="1815887" cy="36636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65178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F891-FC31-7B66-146E-26CB53D3AE8B}"/>
              </a:ext>
            </a:extLst>
          </p:cNvPr>
          <p:cNvSpPr>
            <a:spLocks noGrp="1"/>
          </p:cNvSpPr>
          <p:nvPr>
            <p:ph type="title"/>
          </p:nvPr>
        </p:nvSpPr>
        <p:spPr>
          <a:xfrm>
            <a:off x="1519880" y="591388"/>
            <a:ext cx="7010600" cy="498764"/>
          </a:xfrm>
        </p:spPr>
        <p:txBody>
          <a:bodyPr/>
          <a:lstStyle/>
          <a:p>
            <a:pPr algn="just"/>
            <a:r>
              <a:rPr lang="en-US" sz="1200" dirty="0">
                <a:solidFill>
                  <a:schemeClr val="tx1"/>
                </a:solidFill>
                <a:latin typeface="Kanit Light" panose="020B0604020202020204" charset="-34"/>
                <a:cs typeface="Kanit Light" panose="020B0604020202020204" charset="-34"/>
              </a:rPr>
              <a:t>Create a function to return sum of Score for a given </a:t>
            </a:r>
            <a:r>
              <a:rPr lang="en-US" sz="1200" dirty="0" err="1">
                <a:solidFill>
                  <a:schemeClr val="tx1"/>
                </a:solidFill>
                <a:latin typeface="Kanit Light" panose="020B0604020202020204" charset="-34"/>
                <a:cs typeface="Kanit Light" panose="020B0604020202020204" charset="-34"/>
              </a:rPr>
              <a:t>player_id</a:t>
            </a:r>
            <a:r>
              <a:rPr lang="en-US" sz="1200" dirty="0">
                <a:solidFill>
                  <a:schemeClr val="tx1"/>
                </a:solidFill>
                <a:latin typeface="Kanit Light" panose="020B0604020202020204" charset="-34"/>
                <a:cs typeface="Kanit Light" panose="020B0604020202020204" charset="-34"/>
              </a:rPr>
              <a:t>.</a:t>
            </a:r>
            <a:endParaRPr lang="en-IN" sz="1200" dirty="0">
              <a:solidFill>
                <a:schemeClr val="tx1"/>
              </a:solidFill>
              <a:latin typeface="Kanit Light" panose="020B0604020202020204" charset="-34"/>
              <a:cs typeface="Kanit Light" panose="020B0604020202020204" charset="-34"/>
            </a:endParaRPr>
          </a:p>
        </p:txBody>
      </p:sp>
      <p:sp>
        <p:nvSpPr>
          <p:cNvPr id="3" name="Text Placeholder 2">
            <a:extLst>
              <a:ext uri="{FF2B5EF4-FFF2-40B4-BE49-F238E27FC236}">
                <a16:creationId xmlns:a16="http://schemas.microsoft.com/office/drawing/2014/main" id="{9B117E15-D9D7-9547-94E8-058C73C43B46}"/>
              </a:ext>
            </a:extLst>
          </p:cNvPr>
          <p:cNvSpPr>
            <a:spLocks noGrp="1"/>
          </p:cNvSpPr>
          <p:nvPr>
            <p:ph type="body" idx="1"/>
          </p:nvPr>
        </p:nvSpPr>
        <p:spPr>
          <a:xfrm>
            <a:off x="720000" y="1212273"/>
            <a:ext cx="3630327" cy="2999901"/>
          </a:xfrm>
        </p:spPr>
        <p:txBody>
          <a:bodyPr/>
          <a:lstStyle/>
          <a:p>
            <a:pPr marL="152400" indent="0">
              <a:buNone/>
            </a:pPr>
            <a:r>
              <a:rPr lang="en-US" sz="1050" dirty="0"/>
              <a:t>ALTER FUNCTION [</a:t>
            </a:r>
            <a:r>
              <a:rPr lang="en-US" sz="1050" dirty="0" err="1"/>
              <a:t>dbo</a:t>
            </a:r>
            <a:r>
              <a:rPr lang="en-US" sz="1050" dirty="0"/>
              <a:t>].[</a:t>
            </a:r>
            <a:r>
              <a:rPr lang="en-US" sz="1050" dirty="0" err="1"/>
              <a:t>Sum_of_Score</a:t>
            </a:r>
            <a:r>
              <a:rPr lang="en-US" sz="1050" dirty="0"/>
              <a:t>]</a:t>
            </a:r>
          </a:p>
          <a:p>
            <a:pPr marL="152400" indent="0">
              <a:buNone/>
            </a:pPr>
            <a:r>
              <a:rPr lang="en-US" sz="1050" dirty="0"/>
              <a:t>(</a:t>
            </a:r>
          </a:p>
          <a:p>
            <a:pPr marL="152400" indent="0">
              <a:buNone/>
            </a:pPr>
            <a:r>
              <a:rPr lang="en-US" sz="1050" dirty="0"/>
              <a:t>	@player_id INT</a:t>
            </a:r>
          </a:p>
          <a:p>
            <a:pPr marL="152400" indent="0">
              <a:buNone/>
            </a:pPr>
            <a:r>
              <a:rPr lang="en-US" sz="1050" dirty="0"/>
              <a:t>)</a:t>
            </a:r>
          </a:p>
          <a:p>
            <a:pPr marL="152400" indent="0">
              <a:buNone/>
            </a:pPr>
            <a:r>
              <a:rPr lang="en-US" sz="1050" dirty="0"/>
              <a:t>RETURNS INT</a:t>
            </a:r>
          </a:p>
          <a:p>
            <a:pPr marL="152400" indent="0">
              <a:buNone/>
            </a:pPr>
            <a:r>
              <a:rPr lang="en-US" sz="1050" dirty="0"/>
              <a:t>AS</a:t>
            </a:r>
          </a:p>
          <a:p>
            <a:pPr marL="152400" indent="0">
              <a:buNone/>
            </a:pPr>
            <a:r>
              <a:rPr lang="en-US" sz="1050" dirty="0"/>
              <a:t>BEGIN</a:t>
            </a:r>
          </a:p>
          <a:p>
            <a:pPr marL="152400" indent="0">
              <a:buNone/>
            </a:pPr>
            <a:r>
              <a:rPr lang="en-US" sz="1050" dirty="0"/>
              <a:t>            DECLARE @Sum_of_Score INT </a:t>
            </a:r>
          </a:p>
          <a:p>
            <a:pPr marL="152400" indent="0">
              <a:buNone/>
            </a:pPr>
            <a:endParaRPr lang="en-US" sz="1050" dirty="0"/>
          </a:p>
          <a:p>
            <a:pPr marL="152400" indent="0">
              <a:buNone/>
            </a:pPr>
            <a:r>
              <a:rPr lang="en-US" sz="1050" dirty="0"/>
              <a:t>            SELECT @Sum_of_Score = SUM(</a:t>
            </a:r>
            <a:r>
              <a:rPr lang="en-US" sz="1050" dirty="0" err="1"/>
              <a:t>LD.Score</a:t>
            </a:r>
            <a:r>
              <a:rPr lang="en-US" sz="1050" dirty="0"/>
              <a:t>)</a:t>
            </a:r>
          </a:p>
          <a:p>
            <a:pPr marL="152400" indent="0">
              <a:buNone/>
            </a:pPr>
            <a:r>
              <a:rPr lang="en-US" sz="1050" dirty="0"/>
              <a:t>            FROM </a:t>
            </a:r>
            <a:r>
              <a:rPr lang="en-US" sz="1050" dirty="0" err="1"/>
              <a:t>level_details</a:t>
            </a:r>
            <a:r>
              <a:rPr lang="en-US" sz="1050" dirty="0"/>
              <a:t> LD</a:t>
            </a:r>
          </a:p>
          <a:p>
            <a:pPr marL="152400" indent="0">
              <a:buNone/>
            </a:pPr>
            <a:r>
              <a:rPr lang="en-US" sz="1050" dirty="0"/>
              <a:t>            WHERE LD.P_ID = @player_id</a:t>
            </a:r>
          </a:p>
          <a:p>
            <a:pPr marL="152400" indent="0">
              <a:buNone/>
            </a:pPr>
            <a:r>
              <a:rPr lang="en-US" sz="1050" dirty="0"/>
              <a:t>            GROUP BY LD.P_ID</a:t>
            </a:r>
          </a:p>
          <a:p>
            <a:pPr marL="152400" indent="0">
              <a:buNone/>
            </a:pPr>
            <a:endParaRPr lang="en-US" sz="1050" dirty="0"/>
          </a:p>
          <a:p>
            <a:pPr marL="152400" indent="0">
              <a:buNone/>
            </a:pPr>
            <a:r>
              <a:rPr lang="en-US" sz="1050" dirty="0"/>
              <a:t>            RETURN @Sum_of_Score</a:t>
            </a:r>
          </a:p>
          <a:p>
            <a:pPr marL="152400" indent="0">
              <a:buNone/>
            </a:pPr>
            <a:r>
              <a:rPr lang="en-US" sz="1050" dirty="0"/>
              <a:t>/*</a:t>
            </a:r>
          </a:p>
          <a:p>
            <a:pPr marL="152400" indent="0">
              <a:buNone/>
            </a:pPr>
            <a:r>
              <a:rPr lang="en-US" sz="1050" dirty="0"/>
              <a:t>SELECT [</a:t>
            </a:r>
            <a:r>
              <a:rPr lang="en-US" sz="1050" dirty="0" err="1"/>
              <a:t>dbo</a:t>
            </a:r>
            <a:r>
              <a:rPr lang="en-US" sz="1050" dirty="0"/>
              <a:t>].[</a:t>
            </a:r>
            <a:r>
              <a:rPr lang="en-US" sz="1050" dirty="0" err="1"/>
              <a:t>Sum_of_Score</a:t>
            </a:r>
            <a:r>
              <a:rPr lang="en-US" sz="1050" dirty="0"/>
              <a:t>] (644) AS </a:t>
            </a:r>
            <a:r>
              <a:rPr lang="en-US" sz="1050" dirty="0" err="1"/>
              <a:t>Sum_of_Score</a:t>
            </a:r>
            <a:endParaRPr lang="en-US" sz="1050" dirty="0"/>
          </a:p>
          <a:p>
            <a:pPr marL="152400" indent="0">
              <a:buNone/>
            </a:pPr>
            <a:r>
              <a:rPr lang="en-US" sz="1050" dirty="0"/>
              <a:t>*/</a:t>
            </a:r>
          </a:p>
          <a:p>
            <a:pPr marL="152400" indent="0">
              <a:buNone/>
            </a:pPr>
            <a:endParaRPr lang="en-US" sz="1050" dirty="0"/>
          </a:p>
          <a:p>
            <a:pPr marL="152400" indent="0">
              <a:buNone/>
            </a:pPr>
            <a:r>
              <a:rPr lang="en-US" sz="1050" dirty="0"/>
              <a:t>END</a:t>
            </a:r>
            <a:endParaRPr lang="en-IN" sz="1050" dirty="0"/>
          </a:p>
        </p:txBody>
      </p:sp>
      <p:grpSp>
        <p:nvGrpSpPr>
          <p:cNvPr id="5" name="Google Shape;826;p52">
            <a:extLst>
              <a:ext uri="{FF2B5EF4-FFF2-40B4-BE49-F238E27FC236}">
                <a16:creationId xmlns:a16="http://schemas.microsoft.com/office/drawing/2014/main" id="{03AA2A6F-5E1C-256A-4D8D-CEDD15F9792C}"/>
              </a:ext>
            </a:extLst>
          </p:cNvPr>
          <p:cNvGrpSpPr/>
          <p:nvPr/>
        </p:nvGrpSpPr>
        <p:grpSpPr>
          <a:xfrm>
            <a:off x="801200" y="1331865"/>
            <a:ext cx="70206" cy="101191"/>
            <a:chOff x="5083925" y="2066350"/>
            <a:chExt cx="28825" cy="41550"/>
          </a:xfrm>
        </p:grpSpPr>
        <p:sp>
          <p:nvSpPr>
            <p:cNvPr id="6" name="Google Shape;827;p52">
              <a:extLst>
                <a:ext uri="{FF2B5EF4-FFF2-40B4-BE49-F238E27FC236}">
                  <a16:creationId xmlns:a16="http://schemas.microsoft.com/office/drawing/2014/main" id="{3398221D-5312-C583-5DC2-41B0708FBAE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28;p52">
              <a:extLst>
                <a:ext uri="{FF2B5EF4-FFF2-40B4-BE49-F238E27FC236}">
                  <a16:creationId xmlns:a16="http://schemas.microsoft.com/office/drawing/2014/main" id="{3835104B-2015-24F6-4A96-3557555BC2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 name="Google Shape;225;p28">
            <a:extLst>
              <a:ext uri="{FF2B5EF4-FFF2-40B4-BE49-F238E27FC236}">
                <a16:creationId xmlns:a16="http://schemas.microsoft.com/office/drawing/2014/main" id="{6F19B7B0-11B4-C405-FED0-7183A49D00ED}"/>
              </a:ext>
            </a:extLst>
          </p:cNvPr>
          <p:cNvSpPr txBox="1">
            <a:spLocks/>
          </p:cNvSpPr>
          <p:nvPr/>
        </p:nvSpPr>
        <p:spPr>
          <a:xfrm>
            <a:off x="720000" y="642551"/>
            <a:ext cx="799880" cy="44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600" dirty="0">
                <a:solidFill>
                  <a:srgbClr val="6ABFDA"/>
                </a:solidFill>
                <a:latin typeface="Orbitron" panose="020B0604020202020204" charset="0"/>
              </a:rPr>
              <a:t>1</a:t>
            </a:r>
            <a:r>
              <a:rPr kumimoji="0" lang="en" sz="2600" b="0" i="0" u="none" strike="noStrike" kern="0" cap="none" spc="0" normalizeH="0" baseline="0" noProof="0" dirty="0">
                <a:ln>
                  <a:noFill/>
                </a:ln>
                <a:solidFill>
                  <a:srgbClr val="6ABFDA"/>
                </a:solidFill>
                <a:effectLst/>
                <a:uLnTx/>
                <a:uFillTx/>
                <a:latin typeface="Orbitron" panose="020B0604020202020204" charset="0"/>
                <a:cs typeface="Arial"/>
                <a:sym typeface="Arial"/>
              </a:rPr>
              <a:t>7</a:t>
            </a:r>
          </a:p>
        </p:txBody>
      </p:sp>
      <p:pic>
        <p:nvPicPr>
          <p:cNvPr id="9" name="Picture 8">
            <a:extLst>
              <a:ext uri="{FF2B5EF4-FFF2-40B4-BE49-F238E27FC236}">
                <a16:creationId xmlns:a16="http://schemas.microsoft.com/office/drawing/2014/main" id="{E3FC740B-906B-54F8-8F5D-34554427B5E2}"/>
              </a:ext>
            </a:extLst>
          </p:cNvPr>
          <p:cNvPicPr>
            <a:picLocks noChangeAspect="1"/>
          </p:cNvPicPr>
          <p:nvPr/>
        </p:nvPicPr>
        <p:blipFill>
          <a:blip r:embed="rId3"/>
          <a:stretch>
            <a:fillRect/>
          </a:stretch>
        </p:blipFill>
        <p:spPr>
          <a:xfrm>
            <a:off x="5262881" y="2235907"/>
            <a:ext cx="1638529" cy="4763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60365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2A59-24FE-5472-3A2F-922E128452CF}"/>
              </a:ext>
            </a:extLst>
          </p:cNvPr>
          <p:cNvSpPr>
            <a:spLocks noGrp="1"/>
          </p:cNvSpPr>
          <p:nvPr>
            <p:ph type="title"/>
          </p:nvPr>
        </p:nvSpPr>
        <p:spPr>
          <a:xfrm>
            <a:off x="1388100" y="1307100"/>
            <a:ext cx="6367800" cy="1512300"/>
          </a:xfrm>
        </p:spPr>
        <p:txBody>
          <a:bodyPr/>
          <a:lstStyle/>
          <a:p>
            <a:r>
              <a:rPr lang="en" dirty="0"/>
              <a:t>Thanks</a:t>
            </a:r>
            <a:endParaRPr lang="en-IN" dirty="0"/>
          </a:p>
        </p:txBody>
      </p:sp>
      <p:sp>
        <p:nvSpPr>
          <p:cNvPr id="3" name="TextBox 2">
            <a:extLst>
              <a:ext uri="{FF2B5EF4-FFF2-40B4-BE49-F238E27FC236}">
                <a16:creationId xmlns:a16="http://schemas.microsoft.com/office/drawing/2014/main" id="{A0BD6853-1020-FF33-DAE1-F4F4C8EB116E}"/>
              </a:ext>
            </a:extLst>
          </p:cNvPr>
          <p:cNvSpPr txBox="1"/>
          <p:nvPr/>
        </p:nvSpPr>
        <p:spPr>
          <a:xfrm>
            <a:off x="2349765" y="2729345"/>
            <a:ext cx="4444470" cy="1328569"/>
          </a:xfrm>
          <a:prstGeom prst="rect">
            <a:avLst/>
          </a:prstGeom>
          <a:noFill/>
        </p:spPr>
        <p:txBody>
          <a:bodyPr wrap="square" rtlCol="0">
            <a:spAutoFit/>
          </a:bodyPr>
          <a:lstStyle/>
          <a:p>
            <a:pPr marL="0" lvl="0" indent="0" algn="ctr" rtl="0">
              <a:spcBef>
                <a:spcPts val="0"/>
              </a:spcBef>
              <a:spcAft>
                <a:spcPts val="0"/>
              </a:spcAft>
              <a:buNone/>
            </a:pPr>
            <a:r>
              <a:rPr lang="en-US" sz="1600" dirty="0">
                <a:solidFill>
                  <a:schemeClr val="tx1"/>
                </a:solidFill>
                <a:latin typeface="Kanit Light" panose="020B0604020202020204" charset="-34"/>
                <a:cs typeface="Kanit Light" panose="020B0604020202020204" charset="-34"/>
              </a:rPr>
              <a:t>Do you have any questions?</a:t>
            </a:r>
          </a:p>
          <a:p>
            <a:pPr marL="0" lvl="0" indent="0" algn="ctr" rtl="0">
              <a:spcBef>
                <a:spcPts val="1000"/>
              </a:spcBef>
              <a:spcAft>
                <a:spcPts val="0"/>
              </a:spcAft>
              <a:buNone/>
            </a:pPr>
            <a:r>
              <a:rPr lang="en-US" dirty="0">
                <a:solidFill>
                  <a:schemeClr val="tx1"/>
                </a:solidFill>
                <a:latin typeface="Kanit Light" panose="020B0604020202020204" charset="-34"/>
                <a:cs typeface="Kanit Light" panose="020B0604020202020204" charset="-34"/>
              </a:rPr>
              <a:t>prexapatel222@gmail.com</a:t>
            </a:r>
          </a:p>
          <a:p>
            <a:pPr marL="0" lvl="0" indent="0" algn="ctr" rtl="0">
              <a:spcBef>
                <a:spcPts val="0"/>
              </a:spcBef>
              <a:spcAft>
                <a:spcPts val="0"/>
              </a:spcAft>
              <a:buNone/>
            </a:pPr>
            <a:r>
              <a:rPr lang="en-US" dirty="0">
                <a:solidFill>
                  <a:schemeClr val="tx1"/>
                </a:solidFill>
                <a:latin typeface="Kanit Light" panose="020B0604020202020204" charset="-34"/>
                <a:cs typeface="Kanit Light" panose="020B0604020202020204" charset="-34"/>
                <a:hlinkClick r:id="rId2">
                  <a:extLst>
                    <a:ext uri="{A12FA001-AC4F-418D-AE19-62706E023703}">
                      <ahyp:hlinkClr xmlns:ahyp="http://schemas.microsoft.com/office/drawing/2018/hyperlinkcolor" val="tx"/>
                    </a:ext>
                  </a:extLst>
                </a:hlinkClick>
              </a:rPr>
              <a:t>www.linkedin.com/in/prexapatel222</a:t>
            </a:r>
            <a:br>
              <a:rPr lang="en-US" dirty="0">
                <a:solidFill>
                  <a:schemeClr val="tx1"/>
                </a:solidFill>
                <a:latin typeface="Kanit Light" panose="020B0604020202020204" charset="-34"/>
                <a:cs typeface="Kanit Light" panose="020B0604020202020204" charset="-34"/>
              </a:rPr>
            </a:br>
            <a:r>
              <a:rPr lang="en-US" dirty="0">
                <a:solidFill>
                  <a:schemeClr val="tx1"/>
                </a:solidFill>
                <a:latin typeface="Kanit Light" panose="020B0604020202020204" charset="-34"/>
                <a:cs typeface="Kanit Light" panose="020B0604020202020204" charset="-34"/>
              </a:rPr>
              <a:t>https://github.com/Prexa22</a:t>
            </a:r>
          </a:p>
          <a:p>
            <a:endParaRPr lang="en-IN" dirty="0">
              <a:solidFill>
                <a:schemeClr val="tx1"/>
              </a:solidFill>
            </a:endParaRPr>
          </a:p>
        </p:txBody>
      </p:sp>
    </p:spTree>
    <p:extLst>
      <p:ext uri="{BB962C8B-B14F-4D97-AF65-F5344CB8AC3E}">
        <p14:creationId xmlns:p14="http://schemas.microsoft.com/office/powerpoint/2010/main" val="273289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242" name="Google Shape;242;p29"/>
          <p:cNvSpPr txBox="1">
            <a:spLocks noGrp="1"/>
          </p:cNvSpPr>
          <p:nvPr>
            <p:ph type="title" idx="2"/>
          </p:nvPr>
        </p:nvSpPr>
        <p:spPr>
          <a:xfrm>
            <a:off x="4027150" y="1352695"/>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257" name="Google Shape;257;p30"/>
          <p:cNvSpPr txBox="1">
            <a:spLocks noGrp="1"/>
          </p:cNvSpPr>
          <p:nvPr>
            <p:ph type="body" idx="1"/>
          </p:nvPr>
        </p:nvSpPr>
        <p:spPr>
          <a:xfrm>
            <a:off x="720000" y="1547575"/>
            <a:ext cx="4549500" cy="266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project "Decode Gaming Behavior" involves analyzing a dataset related to a game</a:t>
            </a:r>
          </a:p>
          <a:p>
            <a:pPr marL="0" lvl="0" indent="0" algn="just" rtl="0">
              <a:spcBef>
                <a:spcPts val="0"/>
              </a:spcBef>
              <a:spcAft>
                <a:spcPts val="0"/>
              </a:spcAft>
              <a:buNone/>
            </a:pPr>
            <a:r>
              <a:rPr lang="en-US" dirty="0"/>
              <a:t>The objective is to delve into the data to understand various aspects of player behavior within the game. This could encompass tasks such as identifying patterns in player engagement, analyzing progression through levels, investigating player demographics, and potentially predicting player behavior or preferences.</a:t>
            </a:r>
          </a:p>
          <a:p>
            <a:pPr marL="0" lvl="0" indent="0" algn="just" rtl="0">
              <a:spcBef>
                <a:spcPts val="0"/>
              </a:spcBef>
              <a:spcAft>
                <a:spcPts val="0"/>
              </a:spcAft>
              <a:buNone/>
            </a:pPr>
            <a:r>
              <a:rPr lang="en-US" dirty="0"/>
              <a:t>The overarching goal is likely to apply data analysis and uncover meaningful trends and patterns within the gaming dataset, ultimately contributing to a better understanding of player behavior within the game environment.</a:t>
            </a:r>
            <a:endParaRPr dirty="0"/>
          </a:p>
        </p:txBody>
      </p:sp>
      <p:pic>
        <p:nvPicPr>
          <p:cNvPr id="258" name="Google Shape;258;p30"/>
          <p:cNvPicPr preferRelativeResize="0">
            <a:picLocks noGrp="1"/>
          </p:cNvPicPr>
          <p:nvPr>
            <p:ph type="pic" idx="2"/>
          </p:nvPr>
        </p:nvPicPr>
        <p:blipFill rotWithShape="1">
          <a:blip r:embed="rId3">
            <a:alphaModFix/>
          </a:blip>
          <a:srcRect l="27242" r="27238"/>
          <a:stretch/>
        </p:blipFill>
        <p:spPr>
          <a:xfrm>
            <a:off x="5831400" y="756200"/>
            <a:ext cx="2526600" cy="3699600"/>
          </a:xfrm>
          <a:prstGeom prst="snip1Rect">
            <a:avLst>
              <a:gd name="adj" fmla="val 16667"/>
            </a:avLst>
          </a:prstGeom>
        </p:spPr>
      </p:pic>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nvGrpSpPr>
          <p:cNvPr id="2" name="Google Shape;811;p52">
            <a:extLst>
              <a:ext uri="{FF2B5EF4-FFF2-40B4-BE49-F238E27FC236}">
                <a16:creationId xmlns:a16="http://schemas.microsoft.com/office/drawing/2014/main" id="{AB83AC0E-EEF7-DD66-7909-B7856E4C931B}"/>
              </a:ext>
            </a:extLst>
          </p:cNvPr>
          <p:cNvGrpSpPr/>
          <p:nvPr/>
        </p:nvGrpSpPr>
        <p:grpSpPr>
          <a:xfrm>
            <a:off x="616878" y="1669327"/>
            <a:ext cx="162515" cy="90049"/>
            <a:chOff x="4791775" y="1877500"/>
            <a:chExt cx="66725" cy="36975"/>
          </a:xfrm>
        </p:grpSpPr>
        <p:sp>
          <p:nvSpPr>
            <p:cNvPr id="3" name="Google Shape;812;p52">
              <a:extLst>
                <a:ext uri="{FF2B5EF4-FFF2-40B4-BE49-F238E27FC236}">
                  <a16:creationId xmlns:a16="http://schemas.microsoft.com/office/drawing/2014/main" id="{FD04E8B6-1173-F0F2-3AFA-4D11C4053C9E}"/>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13;p52">
              <a:extLst>
                <a:ext uri="{FF2B5EF4-FFF2-40B4-BE49-F238E27FC236}">
                  <a16:creationId xmlns:a16="http://schemas.microsoft.com/office/drawing/2014/main" id="{1E5E5172-67FC-1AFA-C26E-52017A22ECF3}"/>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11;p52">
            <a:extLst>
              <a:ext uri="{FF2B5EF4-FFF2-40B4-BE49-F238E27FC236}">
                <a16:creationId xmlns:a16="http://schemas.microsoft.com/office/drawing/2014/main" id="{2E725574-A1DC-3442-E32C-EDB5ACA1EE49}"/>
              </a:ext>
            </a:extLst>
          </p:cNvPr>
          <p:cNvGrpSpPr/>
          <p:nvPr/>
        </p:nvGrpSpPr>
        <p:grpSpPr>
          <a:xfrm>
            <a:off x="616878" y="2038768"/>
            <a:ext cx="162515" cy="90049"/>
            <a:chOff x="4791775" y="1877500"/>
            <a:chExt cx="66725" cy="36975"/>
          </a:xfrm>
        </p:grpSpPr>
        <p:sp>
          <p:nvSpPr>
            <p:cNvPr id="6" name="Google Shape;812;p52">
              <a:extLst>
                <a:ext uri="{FF2B5EF4-FFF2-40B4-BE49-F238E27FC236}">
                  <a16:creationId xmlns:a16="http://schemas.microsoft.com/office/drawing/2014/main" id="{028053EE-B84B-1AB3-5DC2-A48F72BB7FC5}"/>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3;p52">
              <a:extLst>
                <a:ext uri="{FF2B5EF4-FFF2-40B4-BE49-F238E27FC236}">
                  <a16:creationId xmlns:a16="http://schemas.microsoft.com/office/drawing/2014/main" id="{06C760E5-62A9-5ACB-61C3-C4C71D1EA01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11;p52">
            <a:extLst>
              <a:ext uri="{FF2B5EF4-FFF2-40B4-BE49-F238E27FC236}">
                <a16:creationId xmlns:a16="http://schemas.microsoft.com/office/drawing/2014/main" id="{B3810A26-97E2-A590-D306-661500219131}"/>
              </a:ext>
            </a:extLst>
          </p:cNvPr>
          <p:cNvGrpSpPr/>
          <p:nvPr/>
        </p:nvGrpSpPr>
        <p:grpSpPr>
          <a:xfrm>
            <a:off x="623484" y="3147459"/>
            <a:ext cx="162515" cy="90049"/>
            <a:chOff x="4791775" y="1877500"/>
            <a:chExt cx="66725" cy="36975"/>
          </a:xfrm>
        </p:grpSpPr>
        <p:sp>
          <p:nvSpPr>
            <p:cNvPr id="12" name="Google Shape;812;p52">
              <a:extLst>
                <a:ext uri="{FF2B5EF4-FFF2-40B4-BE49-F238E27FC236}">
                  <a16:creationId xmlns:a16="http://schemas.microsoft.com/office/drawing/2014/main" id="{D3064FB4-F8F0-7C15-30C0-E7DCBAFE7CB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3;p52">
              <a:extLst>
                <a:ext uri="{FF2B5EF4-FFF2-40B4-BE49-F238E27FC236}">
                  <a16:creationId xmlns:a16="http://schemas.microsoft.com/office/drawing/2014/main" id="{F40C6181-2F58-D055-45A3-3FCBF6DFFBA6}"/>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Problem Statement</a:t>
            </a:r>
          </a:p>
        </p:txBody>
      </p:sp>
      <p:sp>
        <p:nvSpPr>
          <p:cNvPr id="242" name="Google Shape;242;p29"/>
          <p:cNvSpPr txBox="1">
            <a:spLocks noGrp="1"/>
          </p:cNvSpPr>
          <p:nvPr>
            <p:ph type="title" idx="2"/>
          </p:nvPr>
        </p:nvSpPr>
        <p:spPr>
          <a:xfrm>
            <a:off x="3923270" y="1352695"/>
            <a:ext cx="129746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292089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p>
        </p:txBody>
      </p:sp>
      <p:sp>
        <p:nvSpPr>
          <p:cNvPr id="268" name="Google Shape;268;p31"/>
          <p:cNvSpPr txBox="1">
            <a:spLocks noGrp="1"/>
          </p:cNvSpPr>
          <p:nvPr>
            <p:ph type="subTitle" idx="3"/>
          </p:nvPr>
        </p:nvSpPr>
        <p:spPr>
          <a:xfrm>
            <a:off x="1013450" y="1393426"/>
            <a:ext cx="7080226" cy="292526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t>Players play a game divided into 3-levels (L0, L1 and L2)</a:t>
            </a:r>
          </a:p>
          <a:p>
            <a:pPr marL="0" lvl="0" indent="0" algn="just" rtl="0">
              <a:lnSpc>
                <a:spcPct val="150000"/>
              </a:lnSpc>
              <a:spcBef>
                <a:spcPts val="0"/>
              </a:spcBef>
              <a:spcAft>
                <a:spcPts val="0"/>
              </a:spcAft>
              <a:buNone/>
            </a:pPr>
            <a:r>
              <a:rPr lang="en-US" dirty="0"/>
              <a:t>Each level has 3 difficulty levels (Low, Medium, High)</a:t>
            </a:r>
          </a:p>
          <a:p>
            <a:pPr marL="0" lvl="0" indent="0" algn="just" rtl="0">
              <a:lnSpc>
                <a:spcPct val="150000"/>
              </a:lnSpc>
              <a:spcBef>
                <a:spcPts val="0"/>
              </a:spcBef>
              <a:spcAft>
                <a:spcPts val="0"/>
              </a:spcAft>
              <a:buNone/>
            </a:pPr>
            <a:r>
              <a:rPr lang="en-US" dirty="0"/>
              <a:t>At each level, players have to kill the opponents using guns/physical fight</a:t>
            </a:r>
          </a:p>
          <a:p>
            <a:pPr marL="0" lvl="0" indent="0" algn="just" rtl="0">
              <a:lnSpc>
                <a:spcPct val="150000"/>
              </a:lnSpc>
              <a:spcBef>
                <a:spcPts val="0"/>
              </a:spcBef>
              <a:spcAft>
                <a:spcPts val="0"/>
              </a:spcAft>
              <a:buNone/>
            </a:pPr>
            <a:r>
              <a:rPr lang="en-US" dirty="0"/>
              <a:t>Each level has multiple stages.</a:t>
            </a:r>
          </a:p>
          <a:p>
            <a:pPr marL="0" lvl="0" indent="0" algn="just" rtl="0">
              <a:lnSpc>
                <a:spcPct val="150000"/>
              </a:lnSpc>
              <a:spcBef>
                <a:spcPts val="0"/>
              </a:spcBef>
              <a:spcAft>
                <a:spcPts val="0"/>
              </a:spcAft>
              <a:buNone/>
            </a:pPr>
            <a:r>
              <a:rPr lang="en-US" dirty="0"/>
              <a:t>A player can only play L1 using its system generated L1_code</a:t>
            </a:r>
          </a:p>
          <a:p>
            <a:pPr marL="0" lvl="0" indent="0" algn="just" rtl="0">
              <a:lnSpc>
                <a:spcPct val="150000"/>
              </a:lnSpc>
              <a:spcBef>
                <a:spcPts val="0"/>
              </a:spcBef>
              <a:spcAft>
                <a:spcPts val="0"/>
              </a:spcAft>
              <a:buNone/>
            </a:pPr>
            <a:r>
              <a:rPr lang="en-US" dirty="0"/>
              <a:t>Only players who have played Level1 can possibly play Level2 using its system generated L2_code</a:t>
            </a:r>
          </a:p>
          <a:p>
            <a:pPr marL="0" lvl="0" indent="0" algn="just" rtl="0">
              <a:lnSpc>
                <a:spcPct val="150000"/>
              </a:lnSpc>
              <a:spcBef>
                <a:spcPts val="0"/>
              </a:spcBef>
              <a:spcAft>
                <a:spcPts val="0"/>
              </a:spcAft>
              <a:buNone/>
            </a:pPr>
            <a:r>
              <a:rPr lang="en-US" dirty="0"/>
              <a:t>By default a player can play L0</a:t>
            </a:r>
          </a:p>
          <a:p>
            <a:pPr marL="0" lvl="0" indent="0" algn="just" rtl="0">
              <a:lnSpc>
                <a:spcPct val="150000"/>
              </a:lnSpc>
              <a:spcBef>
                <a:spcPts val="0"/>
              </a:spcBef>
              <a:spcAft>
                <a:spcPts val="0"/>
              </a:spcAft>
              <a:buNone/>
            </a:pPr>
            <a:r>
              <a:rPr lang="en-US" dirty="0"/>
              <a:t>Each player can login to the game using a </a:t>
            </a:r>
            <a:r>
              <a:rPr lang="en-US" dirty="0" err="1"/>
              <a:t>Dev_ID</a:t>
            </a:r>
            <a:endParaRPr lang="en-US" dirty="0"/>
          </a:p>
          <a:p>
            <a:pPr marL="0" lvl="0" indent="0" algn="just" rtl="0">
              <a:lnSpc>
                <a:spcPct val="150000"/>
              </a:lnSpc>
              <a:spcBef>
                <a:spcPts val="0"/>
              </a:spcBef>
              <a:spcAft>
                <a:spcPts val="0"/>
              </a:spcAft>
              <a:buNone/>
            </a:pPr>
            <a:r>
              <a:rPr lang="en-US" dirty="0"/>
              <a:t>Players can earn extra lives at each stage in a level</a:t>
            </a:r>
            <a:endParaRPr dirty="0"/>
          </a:p>
        </p:txBody>
      </p:sp>
      <p:grpSp>
        <p:nvGrpSpPr>
          <p:cNvPr id="272" name="Google Shape;272;p31"/>
          <p:cNvGrpSpPr/>
          <p:nvPr/>
        </p:nvGrpSpPr>
        <p:grpSpPr>
          <a:xfrm rot="5400000">
            <a:off x="1317683" y="311350"/>
            <a:ext cx="74100" cy="1788450"/>
            <a:chOff x="8657175" y="772575"/>
            <a:chExt cx="74100" cy="1788450"/>
          </a:xfrm>
        </p:grpSpPr>
        <p:sp>
          <p:nvSpPr>
            <p:cNvPr id="273" name="Google Shape;273;p31"/>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274" name="Google Shape;274;p31"/>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275" name="Google Shape;275;p31"/>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6" name="Google Shape;811;p52">
            <a:extLst>
              <a:ext uri="{FF2B5EF4-FFF2-40B4-BE49-F238E27FC236}">
                <a16:creationId xmlns:a16="http://schemas.microsoft.com/office/drawing/2014/main" id="{E97B27CD-7BA8-C986-C8B5-0A304A9D2A71}"/>
              </a:ext>
            </a:extLst>
          </p:cNvPr>
          <p:cNvGrpSpPr/>
          <p:nvPr/>
        </p:nvGrpSpPr>
        <p:grpSpPr>
          <a:xfrm>
            <a:off x="887809" y="1603676"/>
            <a:ext cx="162515" cy="90049"/>
            <a:chOff x="4791775" y="1877500"/>
            <a:chExt cx="66725" cy="36975"/>
          </a:xfrm>
        </p:grpSpPr>
        <p:sp>
          <p:nvSpPr>
            <p:cNvPr id="7" name="Google Shape;812;p52">
              <a:extLst>
                <a:ext uri="{FF2B5EF4-FFF2-40B4-BE49-F238E27FC236}">
                  <a16:creationId xmlns:a16="http://schemas.microsoft.com/office/drawing/2014/main" id="{476E811C-0E94-8525-FB70-C58674E04BC7}"/>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3;p52">
              <a:extLst>
                <a:ext uri="{FF2B5EF4-FFF2-40B4-BE49-F238E27FC236}">
                  <a16:creationId xmlns:a16="http://schemas.microsoft.com/office/drawing/2014/main" id="{27A2484B-3425-99C2-6B31-8E1787D634B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11;p52">
            <a:extLst>
              <a:ext uri="{FF2B5EF4-FFF2-40B4-BE49-F238E27FC236}">
                <a16:creationId xmlns:a16="http://schemas.microsoft.com/office/drawing/2014/main" id="{B61E8C22-72B6-2A97-1E0E-86F56EB9BCF3}"/>
              </a:ext>
            </a:extLst>
          </p:cNvPr>
          <p:cNvGrpSpPr/>
          <p:nvPr/>
        </p:nvGrpSpPr>
        <p:grpSpPr>
          <a:xfrm>
            <a:off x="877358" y="1877665"/>
            <a:ext cx="162515" cy="90049"/>
            <a:chOff x="4791775" y="1877500"/>
            <a:chExt cx="66725" cy="36975"/>
          </a:xfrm>
        </p:grpSpPr>
        <p:sp>
          <p:nvSpPr>
            <p:cNvPr id="10" name="Google Shape;812;p52">
              <a:extLst>
                <a:ext uri="{FF2B5EF4-FFF2-40B4-BE49-F238E27FC236}">
                  <a16:creationId xmlns:a16="http://schemas.microsoft.com/office/drawing/2014/main" id="{EE0B2E3E-E8A1-FC3C-DB7A-1CE5205FD183}"/>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3;p52">
              <a:extLst>
                <a:ext uri="{FF2B5EF4-FFF2-40B4-BE49-F238E27FC236}">
                  <a16:creationId xmlns:a16="http://schemas.microsoft.com/office/drawing/2014/main" id="{0712004D-A6D5-5C9C-732A-7118DE19D27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11;p52">
            <a:extLst>
              <a:ext uri="{FF2B5EF4-FFF2-40B4-BE49-F238E27FC236}">
                <a16:creationId xmlns:a16="http://schemas.microsoft.com/office/drawing/2014/main" id="{EAD23C4A-70E0-84BE-1A62-D4E5CE8229CA}"/>
              </a:ext>
            </a:extLst>
          </p:cNvPr>
          <p:cNvGrpSpPr/>
          <p:nvPr/>
        </p:nvGrpSpPr>
        <p:grpSpPr>
          <a:xfrm>
            <a:off x="870752" y="2160085"/>
            <a:ext cx="162515" cy="90049"/>
            <a:chOff x="4791775" y="1877500"/>
            <a:chExt cx="66725" cy="36975"/>
          </a:xfrm>
        </p:grpSpPr>
        <p:sp>
          <p:nvSpPr>
            <p:cNvPr id="13" name="Google Shape;812;p52">
              <a:extLst>
                <a:ext uri="{FF2B5EF4-FFF2-40B4-BE49-F238E27FC236}">
                  <a16:creationId xmlns:a16="http://schemas.microsoft.com/office/drawing/2014/main" id="{E380A271-E929-1512-3F8B-7A02805AE6F7}"/>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3;p52">
              <a:extLst>
                <a:ext uri="{FF2B5EF4-FFF2-40B4-BE49-F238E27FC236}">
                  <a16:creationId xmlns:a16="http://schemas.microsoft.com/office/drawing/2014/main" id="{F98A4EBE-A70E-5FC6-E3C5-79AB7E3787C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11;p52">
            <a:extLst>
              <a:ext uri="{FF2B5EF4-FFF2-40B4-BE49-F238E27FC236}">
                <a16:creationId xmlns:a16="http://schemas.microsoft.com/office/drawing/2014/main" id="{EB67B1F3-96FA-9B71-3069-D9A33034A7AA}"/>
              </a:ext>
            </a:extLst>
          </p:cNvPr>
          <p:cNvGrpSpPr/>
          <p:nvPr/>
        </p:nvGrpSpPr>
        <p:grpSpPr>
          <a:xfrm>
            <a:off x="876789" y="2430413"/>
            <a:ext cx="162515" cy="90049"/>
            <a:chOff x="4791775" y="1877500"/>
            <a:chExt cx="66725" cy="36975"/>
          </a:xfrm>
        </p:grpSpPr>
        <p:sp>
          <p:nvSpPr>
            <p:cNvPr id="16" name="Google Shape;812;p52">
              <a:extLst>
                <a:ext uri="{FF2B5EF4-FFF2-40B4-BE49-F238E27FC236}">
                  <a16:creationId xmlns:a16="http://schemas.microsoft.com/office/drawing/2014/main" id="{8F523AC9-B35D-58FC-115C-299FA50E1E4E}"/>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3;p52">
              <a:extLst>
                <a:ext uri="{FF2B5EF4-FFF2-40B4-BE49-F238E27FC236}">
                  <a16:creationId xmlns:a16="http://schemas.microsoft.com/office/drawing/2014/main" id="{DC105E8F-FD97-7C8A-8212-B5FE9441C14A}"/>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811;p52">
            <a:extLst>
              <a:ext uri="{FF2B5EF4-FFF2-40B4-BE49-F238E27FC236}">
                <a16:creationId xmlns:a16="http://schemas.microsoft.com/office/drawing/2014/main" id="{3134D161-FAF6-DDC3-8042-00FF36FDC1C6}"/>
              </a:ext>
            </a:extLst>
          </p:cNvPr>
          <p:cNvGrpSpPr/>
          <p:nvPr/>
        </p:nvGrpSpPr>
        <p:grpSpPr>
          <a:xfrm>
            <a:off x="870752" y="2700338"/>
            <a:ext cx="162515" cy="90049"/>
            <a:chOff x="4791775" y="1877500"/>
            <a:chExt cx="66725" cy="36975"/>
          </a:xfrm>
        </p:grpSpPr>
        <p:sp>
          <p:nvSpPr>
            <p:cNvPr id="19" name="Google Shape;812;p52">
              <a:extLst>
                <a:ext uri="{FF2B5EF4-FFF2-40B4-BE49-F238E27FC236}">
                  <a16:creationId xmlns:a16="http://schemas.microsoft.com/office/drawing/2014/main" id="{117C1976-DC38-8646-8C34-908C13C5977F}"/>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3;p52">
              <a:extLst>
                <a:ext uri="{FF2B5EF4-FFF2-40B4-BE49-F238E27FC236}">
                  <a16:creationId xmlns:a16="http://schemas.microsoft.com/office/drawing/2014/main" id="{942E0134-43F5-8AE3-12B6-1065C71432B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11;p52">
            <a:extLst>
              <a:ext uri="{FF2B5EF4-FFF2-40B4-BE49-F238E27FC236}">
                <a16:creationId xmlns:a16="http://schemas.microsoft.com/office/drawing/2014/main" id="{B0BB463D-498C-44DB-5EAB-8501166D27E5}"/>
              </a:ext>
            </a:extLst>
          </p:cNvPr>
          <p:cNvGrpSpPr/>
          <p:nvPr/>
        </p:nvGrpSpPr>
        <p:grpSpPr>
          <a:xfrm>
            <a:off x="876187" y="2970263"/>
            <a:ext cx="162515" cy="90049"/>
            <a:chOff x="4791775" y="1877500"/>
            <a:chExt cx="66725" cy="36975"/>
          </a:xfrm>
        </p:grpSpPr>
        <p:sp>
          <p:nvSpPr>
            <p:cNvPr id="22" name="Google Shape;812;p52">
              <a:extLst>
                <a:ext uri="{FF2B5EF4-FFF2-40B4-BE49-F238E27FC236}">
                  <a16:creationId xmlns:a16="http://schemas.microsoft.com/office/drawing/2014/main" id="{241B7825-7F6B-037B-481F-8A0A05F5C0C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3;p52">
              <a:extLst>
                <a:ext uri="{FF2B5EF4-FFF2-40B4-BE49-F238E27FC236}">
                  <a16:creationId xmlns:a16="http://schemas.microsoft.com/office/drawing/2014/main" id="{08063E3F-5D69-7F28-F938-BB5B6865F8E6}"/>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11;p52">
            <a:extLst>
              <a:ext uri="{FF2B5EF4-FFF2-40B4-BE49-F238E27FC236}">
                <a16:creationId xmlns:a16="http://schemas.microsoft.com/office/drawing/2014/main" id="{F8A41D93-C568-D670-3A44-5B577E233B68}"/>
              </a:ext>
            </a:extLst>
          </p:cNvPr>
          <p:cNvGrpSpPr/>
          <p:nvPr/>
        </p:nvGrpSpPr>
        <p:grpSpPr>
          <a:xfrm>
            <a:off x="870752" y="3238681"/>
            <a:ext cx="162515" cy="90049"/>
            <a:chOff x="4791775" y="1877500"/>
            <a:chExt cx="66725" cy="36975"/>
          </a:xfrm>
        </p:grpSpPr>
        <p:sp>
          <p:nvSpPr>
            <p:cNvPr id="25" name="Google Shape;812;p52">
              <a:extLst>
                <a:ext uri="{FF2B5EF4-FFF2-40B4-BE49-F238E27FC236}">
                  <a16:creationId xmlns:a16="http://schemas.microsoft.com/office/drawing/2014/main" id="{A5F73CB0-40AC-C571-CD4F-EB05E14ABEC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13;p52">
              <a:extLst>
                <a:ext uri="{FF2B5EF4-FFF2-40B4-BE49-F238E27FC236}">
                  <a16:creationId xmlns:a16="http://schemas.microsoft.com/office/drawing/2014/main" id="{26333D86-AAD0-3CC2-82C8-8A447697A564}"/>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811;p52">
            <a:extLst>
              <a:ext uri="{FF2B5EF4-FFF2-40B4-BE49-F238E27FC236}">
                <a16:creationId xmlns:a16="http://schemas.microsoft.com/office/drawing/2014/main" id="{21E6F8AA-8093-1980-5808-30FC39F1B270}"/>
              </a:ext>
            </a:extLst>
          </p:cNvPr>
          <p:cNvGrpSpPr/>
          <p:nvPr/>
        </p:nvGrpSpPr>
        <p:grpSpPr>
          <a:xfrm>
            <a:off x="875229" y="3508463"/>
            <a:ext cx="162515" cy="90049"/>
            <a:chOff x="4791775" y="1877500"/>
            <a:chExt cx="66725" cy="36975"/>
          </a:xfrm>
        </p:grpSpPr>
        <p:sp>
          <p:nvSpPr>
            <p:cNvPr id="28" name="Google Shape;812;p52">
              <a:extLst>
                <a:ext uri="{FF2B5EF4-FFF2-40B4-BE49-F238E27FC236}">
                  <a16:creationId xmlns:a16="http://schemas.microsoft.com/office/drawing/2014/main" id="{CD2D426B-A3A0-27E8-3A4C-187B41F02F6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3;p52">
              <a:extLst>
                <a:ext uri="{FF2B5EF4-FFF2-40B4-BE49-F238E27FC236}">
                  <a16:creationId xmlns:a16="http://schemas.microsoft.com/office/drawing/2014/main" id="{548DABD7-7784-BD21-09A5-E30ADF21E12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11;p52">
            <a:extLst>
              <a:ext uri="{FF2B5EF4-FFF2-40B4-BE49-F238E27FC236}">
                <a16:creationId xmlns:a16="http://schemas.microsoft.com/office/drawing/2014/main" id="{7243A1DD-02DA-5123-235D-B5B36DE72002}"/>
              </a:ext>
            </a:extLst>
          </p:cNvPr>
          <p:cNvGrpSpPr/>
          <p:nvPr/>
        </p:nvGrpSpPr>
        <p:grpSpPr>
          <a:xfrm>
            <a:off x="877359" y="3772974"/>
            <a:ext cx="162515" cy="90049"/>
            <a:chOff x="4791775" y="1877500"/>
            <a:chExt cx="66725" cy="36975"/>
          </a:xfrm>
        </p:grpSpPr>
        <p:sp>
          <p:nvSpPr>
            <p:cNvPr id="31" name="Google Shape;812;p52">
              <a:extLst>
                <a:ext uri="{FF2B5EF4-FFF2-40B4-BE49-F238E27FC236}">
                  <a16:creationId xmlns:a16="http://schemas.microsoft.com/office/drawing/2014/main" id="{3ABDCA54-EF61-84A3-4878-BDEDD3858699}"/>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13;p52">
              <a:extLst>
                <a:ext uri="{FF2B5EF4-FFF2-40B4-BE49-F238E27FC236}">
                  <a16:creationId xmlns:a16="http://schemas.microsoft.com/office/drawing/2014/main" id="{CC6ED902-3FAB-7C3D-E290-6123F736C6D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Dataset Description</a:t>
            </a:r>
          </a:p>
        </p:txBody>
      </p:sp>
      <p:sp>
        <p:nvSpPr>
          <p:cNvPr id="242" name="Google Shape;242;p29"/>
          <p:cNvSpPr txBox="1">
            <a:spLocks noGrp="1"/>
          </p:cNvSpPr>
          <p:nvPr>
            <p:ph type="title" idx="2"/>
          </p:nvPr>
        </p:nvSpPr>
        <p:spPr>
          <a:xfrm>
            <a:off x="4009769" y="1352695"/>
            <a:ext cx="1266566" cy="10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Kanit"/>
                <a:ea typeface="Kanit"/>
                <a:cs typeface="Kanit"/>
                <a:sym typeface="Kanit"/>
              </a:endParaRPr>
            </a:p>
          </p:txBody>
        </p:sp>
      </p:grpSp>
    </p:spTree>
    <p:extLst>
      <p:ext uri="{BB962C8B-B14F-4D97-AF65-F5344CB8AC3E}">
        <p14:creationId xmlns:p14="http://schemas.microsoft.com/office/powerpoint/2010/main" val="375845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BA8C11-5173-583F-5F6B-6278DAB1AC3D}"/>
              </a:ext>
            </a:extLst>
          </p:cNvPr>
          <p:cNvSpPr>
            <a:spLocks noGrp="1"/>
          </p:cNvSpPr>
          <p:nvPr>
            <p:ph type="subTitle" idx="1"/>
          </p:nvPr>
        </p:nvSpPr>
        <p:spPr>
          <a:xfrm>
            <a:off x="1013450" y="1817100"/>
            <a:ext cx="2705934" cy="339154"/>
          </a:xfrm>
        </p:spPr>
        <p:txBody>
          <a:bodyPr/>
          <a:lstStyle/>
          <a:p>
            <a:r>
              <a:rPr lang="en-IN" dirty="0"/>
              <a:t>Player Details Table</a:t>
            </a:r>
          </a:p>
        </p:txBody>
      </p:sp>
      <p:sp>
        <p:nvSpPr>
          <p:cNvPr id="3" name="Subtitle 2">
            <a:extLst>
              <a:ext uri="{FF2B5EF4-FFF2-40B4-BE49-F238E27FC236}">
                <a16:creationId xmlns:a16="http://schemas.microsoft.com/office/drawing/2014/main" id="{3FB7A721-613E-A84D-4533-22286B2E1ED3}"/>
              </a:ext>
            </a:extLst>
          </p:cNvPr>
          <p:cNvSpPr>
            <a:spLocks noGrp="1"/>
          </p:cNvSpPr>
          <p:nvPr>
            <p:ph type="subTitle" idx="2"/>
          </p:nvPr>
        </p:nvSpPr>
        <p:spPr>
          <a:xfrm>
            <a:off x="4683250" y="1817100"/>
            <a:ext cx="2563988" cy="339154"/>
          </a:xfrm>
        </p:spPr>
        <p:txBody>
          <a:bodyPr/>
          <a:lstStyle/>
          <a:p>
            <a:r>
              <a:rPr lang="en-IN" dirty="0"/>
              <a:t>Level Details Table</a:t>
            </a:r>
          </a:p>
        </p:txBody>
      </p:sp>
      <p:sp>
        <p:nvSpPr>
          <p:cNvPr id="4" name="Subtitle 3">
            <a:extLst>
              <a:ext uri="{FF2B5EF4-FFF2-40B4-BE49-F238E27FC236}">
                <a16:creationId xmlns:a16="http://schemas.microsoft.com/office/drawing/2014/main" id="{0AC3645B-E9B3-4078-7A61-B3283AC3EAA1}"/>
              </a:ext>
            </a:extLst>
          </p:cNvPr>
          <p:cNvSpPr>
            <a:spLocks noGrp="1"/>
          </p:cNvSpPr>
          <p:nvPr>
            <p:ph type="subTitle" idx="3"/>
          </p:nvPr>
        </p:nvSpPr>
        <p:spPr>
          <a:xfrm>
            <a:off x="1013450" y="2686775"/>
            <a:ext cx="3287999" cy="1214100"/>
          </a:xfrm>
        </p:spPr>
        <p:txBody>
          <a:bodyPr/>
          <a:lstStyle/>
          <a:p>
            <a:pPr algn="l"/>
            <a:r>
              <a:rPr lang="en-US" dirty="0"/>
              <a:t>`P_ID`: Player ID</a:t>
            </a:r>
          </a:p>
          <a:p>
            <a:pPr algn="l"/>
            <a:r>
              <a:rPr lang="en-US" dirty="0"/>
              <a:t>`PName`: Player Name</a:t>
            </a:r>
          </a:p>
          <a:p>
            <a:pPr algn="l"/>
            <a:r>
              <a:rPr lang="en-US" dirty="0"/>
              <a:t>`L1_status`: Level 1 Status</a:t>
            </a:r>
          </a:p>
          <a:p>
            <a:pPr algn="l"/>
            <a:r>
              <a:rPr lang="en-US" dirty="0"/>
              <a:t>`L2_status`: Level 2 Status</a:t>
            </a:r>
          </a:p>
          <a:p>
            <a:pPr algn="l"/>
            <a:r>
              <a:rPr lang="en-US" dirty="0"/>
              <a:t>`L1_code`: Systemgenerated Level 1 Code</a:t>
            </a:r>
          </a:p>
          <a:p>
            <a:pPr algn="l"/>
            <a:r>
              <a:rPr lang="en-US" dirty="0"/>
              <a:t>`L2_code`: Systemgenerated Level 2 Code</a:t>
            </a:r>
            <a:endParaRPr lang="en-IN" dirty="0"/>
          </a:p>
        </p:txBody>
      </p:sp>
      <p:sp>
        <p:nvSpPr>
          <p:cNvPr id="5" name="Subtitle 4">
            <a:extLst>
              <a:ext uri="{FF2B5EF4-FFF2-40B4-BE49-F238E27FC236}">
                <a16:creationId xmlns:a16="http://schemas.microsoft.com/office/drawing/2014/main" id="{76FD4653-2DAE-AFC0-A8B7-9A932B9310F1}"/>
              </a:ext>
            </a:extLst>
          </p:cNvPr>
          <p:cNvSpPr>
            <a:spLocks noGrp="1"/>
          </p:cNvSpPr>
          <p:nvPr>
            <p:ph type="subTitle" idx="4"/>
          </p:nvPr>
        </p:nvSpPr>
        <p:spPr>
          <a:xfrm>
            <a:off x="4683250" y="2686775"/>
            <a:ext cx="3447300" cy="1916116"/>
          </a:xfrm>
        </p:spPr>
        <p:txBody>
          <a:bodyPr/>
          <a:lstStyle/>
          <a:p>
            <a:pPr algn="l"/>
            <a:r>
              <a:rPr lang="en-US" dirty="0"/>
              <a:t>`P_ID`: Player ID</a:t>
            </a:r>
          </a:p>
          <a:p>
            <a:pPr algn="l"/>
            <a:r>
              <a:rPr lang="en-US" dirty="0"/>
              <a:t>`Dev_ID`: Device ID</a:t>
            </a:r>
          </a:p>
          <a:p>
            <a:pPr algn="l"/>
            <a:r>
              <a:rPr lang="en-US" dirty="0"/>
              <a:t>`start_time`: Start Time</a:t>
            </a:r>
          </a:p>
          <a:p>
            <a:pPr algn="l"/>
            <a:r>
              <a:rPr lang="en-US" dirty="0"/>
              <a:t>`stages_crossed`: Stages Crossed</a:t>
            </a:r>
          </a:p>
          <a:p>
            <a:pPr algn="l"/>
            <a:r>
              <a:rPr lang="en-US" dirty="0"/>
              <a:t>`level`: Game Level</a:t>
            </a:r>
          </a:p>
          <a:p>
            <a:pPr algn="l"/>
            <a:r>
              <a:rPr lang="en-US" dirty="0"/>
              <a:t>`difficulty`: Difficulty Level</a:t>
            </a:r>
          </a:p>
          <a:p>
            <a:pPr algn="l"/>
            <a:r>
              <a:rPr lang="en-US" dirty="0"/>
              <a:t>`kill_count`: Kill Count</a:t>
            </a:r>
          </a:p>
          <a:p>
            <a:pPr algn="l"/>
            <a:r>
              <a:rPr lang="en-US" dirty="0"/>
              <a:t>`headshots_count`: Headshots Count</a:t>
            </a:r>
          </a:p>
          <a:p>
            <a:pPr algn="l"/>
            <a:r>
              <a:rPr lang="en-US" dirty="0"/>
              <a:t>`score`: Player Score</a:t>
            </a:r>
          </a:p>
          <a:p>
            <a:pPr algn="l"/>
            <a:r>
              <a:rPr lang="en-US" dirty="0"/>
              <a:t>`lives_earned`: Extra Lives Earned</a:t>
            </a:r>
            <a:endParaRPr lang="en-IN" dirty="0"/>
          </a:p>
        </p:txBody>
      </p:sp>
      <p:sp>
        <p:nvSpPr>
          <p:cNvPr id="6" name="Title 5">
            <a:extLst>
              <a:ext uri="{FF2B5EF4-FFF2-40B4-BE49-F238E27FC236}">
                <a16:creationId xmlns:a16="http://schemas.microsoft.com/office/drawing/2014/main" id="{E8CE667C-FEC4-5CF2-CCFD-CF5CAED0C6BA}"/>
              </a:ext>
            </a:extLst>
          </p:cNvPr>
          <p:cNvSpPr>
            <a:spLocks noGrp="1"/>
          </p:cNvSpPr>
          <p:nvPr>
            <p:ph type="title"/>
          </p:nvPr>
        </p:nvSpPr>
        <p:spPr/>
        <p:txBody>
          <a:bodyPr/>
          <a:lstStyle/>
          <a:p>
            <a:r>
              <a:rPr lang="en-IN" dirty="0"/>
              <a:t>Dataset Description</a:t>
            </a:r>
            <a:br>
              <a:rPr lang="en-IN" dirty="0"/>
            </a:br>
            <a:endParaRPr lang="en-IN" dirty="0"/>
          </a:p>
        </p:txBody>
      </p:sp>
      <p:grpSp>
        <p:nvGrpSpPr>
          <p:cNvPr id="7" name="Google Shape;826;p52">
            <a:extLst>
              <a:ext uri="{FF2B5EF4-FFF2-40B4-BE49-F238E27FC236}">
                <a16:creationId xmlns:a16="http://schemas.microsoft.com/office/drawing/2014/main" id="{54CB52A8-4917-D2CA-941B-71603A56EC3A}"/>
              </a:ext>
            </a:extLst>
          </p:cNvPr>
          <p:cNvGrpSpPr/>
          <p:nvPr/>
        </p:nvGrpSpPr>
        <p:grpSpPr>
          <a:xfrm>
            <a:off x="1126253" y="2804939"/>
            <a:ext cx="70206" cy="101191"/>
            <a:chOff x="5083925" y="2066350"/>
            <a:chExt cx="28825" cy="41550"/>
          </a:xfrm>
        </p:grpSpPr>
        <p:sp>
          <p:nvSpPr>
            <p:cNvPr id="8" name="Google Shape;827;p52">
              <a:extLst>
                <a:ext uri="{FF2B5EF4-FFF2-40B4-BE49-F238E27FC236}">
                  <a16:creationId xmlns:a16="http://schemas.microsoft.com/office/drawing/2014/main" id="{E29A2565-974D-15AC-5635-283E5E6A206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8;p52">
              <a:extLst>
                <a:ext uri="{FF2B5EF4-FFF2-40B4-BE49-F238E27FC236}">
                  <a16:creationId xmlns:a16="http://schemas.microsoft.com/office/drawing/2014/main" id="{B41766E4-8ACB-CD4A-09EB-0114991D1CE9}"/>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26;p52">
            <a:extLst>
              <a:ext uri="{FF2B5EF4-FFF2-40B4-BE49-F238E27FC236}">
                <a16:creationId xmlns:a16="http://schemas.microsoft.com/office/drawing/2014/main" id="{E4179FA4-8E35-D1FD-A4ED-E855A9E7DFE2}"/>
              </a:ext>
            </a:extLst>
          </p:cNvPr>
          <p:cNvGrpSpPr/>
          <p:nvPr/>
        </p:nvGrpSpPr>
        <p:grpSpPr>
          <a:xfrm>
            <a:off x="1125031" y="2995770"/>
            <a:ext cx="70206" cy="101191"/>
            <a:chOff x="5083925" y="2066350"/>
            <a:chExt cx="28825" cy="41550"/>
          </a:xfrm>
        </p:grpSpPr>
        <p:sp>
          <p:nvSpPr>
            <p:cNvPr id="11" name="Google Shape;827;p52">
              <a:extLst>
                <a:ext uri="{FF2B5EF4-FFF2-40B4-BE49-F238E27FC236}">
                  <a16:creationId xmlns:a16="http://schemas.microsoft.com/office/drawing/2014/main" id="{50274141-DCAC-710E-A43F-BEF14921512F}"/>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8;p52">
              <a:extLst>
                <a:ext uri="{FF2B5EF4-FFF2-40B4-BE49-F238E27FC236}">
                  <a16:creationId xmlns:a16="http://schemas.microsoft.com/office/drawing/2014/main" id="{97B88055-588D-938A-4D06-7704E6393A6D}"/>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26;p52">
            <a:extLst>
              <a:ext uri="{FF2B5EF4-FFF2-40B4-BE49-F238E27FC236}">
                <a16:creationId xmlns:a16="http://schemas.microsoft.com/office/drawing/2014/main" id="{2E986D7F-6EAF-06B4-9881-53FF68FB008A}"/>
              </a:ext>
            </a:extLst>
          </p:cNvPr>
          <p:cNvGrpSpPr/>
          <p:nvPr/>
        </p:nvGrpSpPr>
        <p:grpSpPr>
          <a:xfrm>
            <a:off x="1132940" y="3183529"/>
            <a:ext cx="70206" cy="101191"/>
            <a:chOff x="5083925" y="2066350"/>
            <a:chExt cx="28825" cy="41550"/>
          </a:xfrm>
        </p:grpSpPr>
        <p:sp>
          <p:nvSpPr>
            <p:cNvPr id="14" name="Google Shape;827;p52">
              <a:extLst>
                <a:ext uri="{FF2B5EF4-FFF2-40B4-BE49-F238E27FC236}">
                  <a16:creationId xmlns:a16="http://schemas.microsoft.com/office/drawing/2014/main" id="{6ACE3E2C-6B2D-FC05-1111-F1CB57DBA2C3}"/>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8;p52">
              <a:extLst>
                <a:ext uri="{FF2B5EF4-FFF2-40B4-BE49-F238E27FC236}">
                  <a16:creationId xmlns:a16="http://schemas.microsoft.com/office/drawing/2014/main" id="{C710CD21-474B-E3CE-4B3F-9EDDCC26E6A5}"/>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26;p52">
            <a:extLst>
              <a:ext uri="{FF2B5EF4-FFF2-40B4-BE49-F238E27FC236}">
                <a16:creationId xmlns:a16="http://schemas.microsoft.com/office/drawing/2014/main" id="{72BB9E18-ABCE-91BE-808B-A4F138B38985}"/>
              </a:ext>
            </a:extLst>
          </p:cNvPr>
          <p:cNvGrpSpPr/>
          <p:nvPr/>
        </p:nvGrpSpPr>
        <p:grpSpPr>
          <a:xfrm>
            <a:off x="1133092" y="3379215"/>
            <a:ext cx="70206" cy="101191"/>
            <a:chOff x="5083925" y="2066350"/>
            <a:chExt cx="28825" cy="41550"/>
          </a:xfrm>
        </p:grpSpPr>
        <p:sp>
          <p:nvSpPr>
            <p:cNvPr id="17" name="Google Shape;827;p52">
              <a:extLst>
                <a:ext uri="{FF2B5EF4-FFF2-40B4-BE49-F238E27FC236}">
                  <a16:creationId xmlns:a16="http://schemas.microsoft.com/office/drawing/2014/main" id="{E3390648-9F9A-EB35-F571-4CF50B2D9A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8;p52">
              <a:extLst>
                <a:ext uri="{FF2B5EF4-FFF2-40B4-BE49-F238E27FC236}">
                  <a16:creationId xmlns:a16="http://schemas.microsoft.com/office/drawing/2014/main" id="{A4776BFC-8535-9468-0091-5B78176508FA}"/>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826;p52">
            <a:extLst>
              <a:ext uri="{FF2B5EF4-FFF2-40B4-BE49-F238E27FC236}">
                <a16:creationId xmlns:a16="http://schemas.microsoft.com/office/drawing/2014/main" id="{6EF90ACE-1F7C-95AA-DCC1-72F283AC9F8D}"/>
              </a:ext>
            </a:extLst>
          </p:cNvPr>
          <p:cNvGrpSpPr/>
          <p:nvPr/>
        </p:nvGrpSpPr>
        <p:grpSpPr>
          <a:xfrm>
            <a:off x="1126405" y="3556530"/>
            <a:ext cx="70206" cy="101191"/>
            <a:chOff x="5083925" y="2066350"/>
            <a:chExt cx="28825" cy="41550"/>
          </a:xfrm>
        </p:grpSpPr>
        <p:sp>
          <p:nvSpPr>
            <p:cNvPr id="20" name="Google Shape;827;p52">
              <a:extLst>
                <a:ext uri="{FF2B5EF4-FFF2-40B4-BE49-F238E27FC236}">
                  <a16:creationId xmlns:a16="http://schemas.microsoft.com/office/drawing/2014/main" id="{E32AC79A-D2B4-AF99-4EEB-066F08ACCE17}"/>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52">
              <a:extLst>
                <a:ext uri="{FF2B5EF4-FFF2-40B4-BE49-F238E27FC236}">
                  <a16:creationId xmlns:a16="http://schemas.microsoft.com/office/drawing/2014/main" id="{E6C9F591-2500-B37A-A068-098978ECB2CC}"/>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26;p52">
            <a:extLst>
              <a:ext uri="{FF2B5EF4-FFF2-40B4-BE49-F238E27FC236}">
                <a16:creationId xmlns:a16="http://schemas.microsoft.com/office/drawing/2014/main" id="{B65BD802-CE6D-456B-CBFD-B7A4DAC73FF5}"/>
              </a:ext>
            </a:extLst>
          </p:cNvPr>
          <p:cNvGrpSpPr/>
          <p:nvPr/>
        </p:nvGrpSpPr>
        <p:grpSpPr>
          <a:xfrm>
            <a:off x="1121065" y="3744289"/>
            <a:ext cx="70206" cy="101191"/>
            <a:chOff x="5083925" y="2066350"/>
            <a:chExt cx="28825" cy="41550"/>
          </a:xfrm>
        </p:grpSpPr>
        <p:sp>
          <p:nvSpPr>
            <p:cNvPr id="23" name="Google Shape;827;p52">
              <a:extLst>
                <a:ext uri="{FF2B5EF4-FFF2-40B4-BE49-F238E27FC236}">
                  <a16:creationId xmlns:a16="http://schemas.microsoft.com/office/drawing/2014/main" id="{7B7A3769-CDCF-C08E-0C07-ABE6EEC4E08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52">
              <a:extLst>
                <a:ext uri="{FF2B5EF4-FFF2-40B4-BE49-F238E27FC236}">
                  <a16:creationId xmlns:a16="http://schemas.microsoft.com/office/drawing/2014/main" id="{07858333-B030-C943-AD74-B90DF701B105}"/>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26;p52">
            <a:extLst>
              <a:ext uri="{FF2B5EF4-FFF2-40B4-BE49-F238E27FC236}">
                <a16:creationId xmlns:a16="http://schemas.microsoft.com/office/drawing/2014/main" id="{857889F5-5ED0-B84F-8725-E638D444645B}"/>
              </a:ext>
            </a:extLst>
          </p:cNvPr>
          <p:cNvGrpSpPr/>
          <p:nvPr/>
        </p:nvGrpSpPr>
        <p:grpSpPr>
          <a:xfrm>
            <a:off x="4794151" y="2803595"/>
            <a:ext cx="70206" cy="101191"/>
            <a:chOff x="5083925" y="2066350"/>
            <a:chExt cx="28825" cy="41550"/>
          </a:xfrm>
        </p:grpSpPr>
        <p:sp>
          <p:nvSpPr>
            <p:cNvPr id="26" name="Google Shape;827;p52">
              <a:extLst>
                <a:ext uri="{FF2B5EF4-FFF2-40B4-BE49-F238E27FC236}">
                  <a16:creationId xmlns:a16="http://schemas.microsoft.com/office/drawing/2014/main" id="{C491492E-1564-F1E3-9F79-669B42F995D8}"/>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8;p52">
              <a:extLst>
                <a:ext uri="{FF2B5EF4-FFF2-40B4-BE49-F238E27FC236}">
                  <a16:creationId xmlns:a16="http://schemas.microsoft.com/office/drawing/2014/main" id="{BDB96AD6-9AED-82B8-AD36-3EBD8C8A7C4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26;p52">
            <a:extLst>
              <a:ext uri="{FF2B5EF4-FFF2-40B4-BE49-F238E27FC236}">
                <a16:creationId xmlns:a16="http://schemas.microsoft.com/office/drawing/2014/main" id="{2A673572-93A3-BA55-9AE5-F015BEB604F3}"/>
              </a:ext>
            </a:extLst>
          </p:cNvPr>
          <p:cNvGrpSpPr/>
          <p:nvPr/>
        </p:nvGrpSpPr>
        <p:grpSpPr>
          <a:xfrm>
            <a:off x="4788380" y="4476305"/>
            <a:ext cx="70206" cy="101191"/>
            <a:chOff x="5083925" y="2066350"/>
            <a:chExt cx="28825" cy="41550"/>
          </a:xfrm>
        </p:grpSpPr>
        <p:sp>
          <p:nvSpPr>
            <p:cNvPr id="29" name="Google Shape;827;p52">
              <a:extLst>
                <a:ext uri="{FF2B5EF4-FFF2-40B4-BE49-F238E27FC236}">
                  <a16:creationId xmlns:a16="http://schemas.microsoft.com/office/drawing/2014/main" id="{C2D3C384-D291-3F8F-557C-B89BFDED0AB7}"/>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8;p52">
              <a:extLst>
                <a:ext uri="{FF2B5EF4-FFF2-40B4-BE49-F238E27FC236}">
                  <a16:creationId xmlns:a16="http://schemas.microsoft.com/office/drawing/2014/main" id="{04453109-CF51-3025-8BFF-B1CEB275731D}"/>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26;p52">
            <a:extLst>
              <a:ext uri="{FF2B5EF4-FFF2-40B4-BE49-F238E27FC236}">
                <a16:creationId xmlns:a16="http://schemas.microsoft.com/office/drawing/2014/main" id="{3C18323D-E3BE-CDE1-5082-A2B86AC80D54}"/>
              </a:ext>
            </a:extLst>
          </p:cNvPr>
          <p:cNvGrpSpPr/>
          <p:nvPr/>
        </p:nvGrpSpPr>
        <p:grpSpPr>
          <a:xfrm>
            <a:off x="4788771" y="2995769"/>
            <a:ext cx="70206" cy="101191"/>
            <a:chOff x="5083925" y="2066350"/>
            <a:chExt cx="28825" cy="41550"/>
          </a:xfrm>
        </p:grpSpPr>
        <p:sp>
          <p:nvSpPr>
            <p:cNvPr id="32" name="Google Shape;827;p52">
              <a:extLst>
                <a:ext uri="{FF2B5EF4-FFF2-40B4-BE49-F238E27FC236}">
                  <a16:creationId xmlns:a16="http://schemas.microsoft.com/office/drawing/2014/main" id="{ADDECA0F-07F4-7C46-D72D-FE5EECD3B138}"/>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8;p52">
              <a:extLst>
                <a:ext uri="{FF2B5EF4-FFF2-40B4-BE49-F238E27FC236}">
                  <a16:creationId xmlns:a16="http://schemas.microsoft.com/office/drawing/2014/main" id="{A96891B7-D2F1-5BC1-1A84-D55D22544AC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26;p52">
            <a:extLst>
              <a:ext uri="{FF2B5EF4-FFF2-40B4-BE49-F238E27FC236}">
                <a16:creationId xmlns:a16="http://schemas.microsoft.com/office/drawing/2014/main" id="{3B01B653-31AB-D87E-FBD8-33758252E340}"/>
              </a:ext>
            </a:extLst>
          </p:cNvPr>
          <p:cNvGrpSpPr/>
          <p:nvPr/>
        </p:nvGrpSpPr>
        <p:grpSpPr>
          <a:xfrm>
            <a:off x="4786876" y="4296856"/>
            <a:ext cx="70206" cy="101191"/>
            <a:chOff x="5083925" y="2066350"/>
            <a:chExt cx="28825" cy="41550"/>
          </a:xfrm>
        </p:grpSpPr>
        <p:sp>
          <p:nvSpPr>
            <p:cNvPr id="35" name="Google Shape;827;p52">
              <a:extLst>
                <a:ext uri="{FF2B5EF4-FFF2-40B4-BE49-F238E27FC236}">
                  <a16:creationId xmlns:a16="http://schemas.microsoft.com/office/drawing/2014/main" id="{15484FF5-DE39-8D1A-97F9-D310516E73A9}"/>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8;p52">
              <a:extLst>
                <a:ext uri="{FF2B5EF4-FFF2-40B4-BE49-F238E27FC236}">
                  <a16:creationId xmlns:a16="http://schemas.microsoft.com/office/drawing/2014/main" id="{9E35047F-91DB-297D-9CD9-1FFB60389510}"/>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26;p52">
            <a:extLst>
              <a:ext uri="{FF2B5EF4-FFF2-40B4-BE49-F238E27FC236}">
                <a16:creationId xmlns:a16="http://schemas.microsoft.com/office/drawing/2014/main" id="{9131D20B-0631-10E1-C3B7-0C503C8601A1}"/>
              </a:ext>
            </a:extLst>
          </p:cNvPr>
          <p:cNvGrpSpPr/>
          <p:nvPr/>
        </p:nvGrpSpPr>
        <p:grpSpPr>
          <a:xfrm>
            <a:off x="4788532" y="3192634"/>
            <a:ext cx="70206" cy="101191"/>
            <a:chOff x="5083925" y="2066350"/>
            <a:chExt cx="28825" cy="41550"/>
          </a:xfrm>
        </p:grpSpPr>
        <p:sp>
          <p:nvSpPr>
            <p:cNvPr id="38" name="Google Shape;827;p52">
              <a:extLst>
                <a:ext uri="{FF2B5EF4-FFF2-40B4-BE49-F238E27FC236}">
                  <a16:creationId xmlns:a16="http://schemas.microsoft.com/office/drawing/2014/main" id="{9D89CDFE-7000-ED5D-74BB-CD07425E3F2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8;p52">
              <a:extLst>
                <a:ext uri="{FF2B5EF4-FFF2-40B4-BE49-F238E27FC236}">
                  <a16:creationId xmlns:a16="http://schemas.microsoft.com/office/drawing/2014/main" id="{8A5FD5FE-6D73-4531-BDAE-A5077927B99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826;p52">
            <a:extLst>
              <a:ext uri="{FF2B5EF4-FFF2-40B4-BE49-F238E27FC236}">
                <a16:creationId xmlns:a16="http://schemas.microsoft.com/office/drawing/2014/main" id="{CFE7BCB5-0345-07B7-FE3C-78FD750CF4A6}"/>
              </a:ext>
            </a:extLst>
          </p:cNvPr>
          <p:cNvGrpSpPr/>
          <p:nvPr/>
        </p:nvGrpSpPr>
        <p:grpSpPr>
          <a:xfrm>
            <a:off x="4787028" y="4116451"/>
            <a:ext cx="70206" cy="101191"/>
            <a:chOff x="5083925" y="2066350"/>
            <a:chExt cx="28825" cy="41550"/>
          </a:xfrm>
        </p:grpSpPr>
        <p:sp>
          <p:nvSpPr>
            <p:cNvPr id="41" name="Google Shape;827;p52">
              <a:extLst>
                <a:ext uri="{FF2B5EF4-FFF2-40B4-BE49-F238E27FC236}">
                  <a16:creationId xmlns:a16="http://schemas.microsoft.com/office/drawing/2014/main" id="{E84C9BCA-EBBA-7D77-4D0E-AC87946AF920}"/>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8;p52">
              <a:extLst>
                <a:ext uri="{FF2B5EF4-FFF2-40B4-BE49-F238E27FC236}">
                  <a16:creationId xmlns:a16="http://schemas.microsoft.com/office/drawing/2014/main" id="{3E92E0D0-027D-DE06-695E-F4F8488192CB}"/>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826;p52">
            <a:extLst>
              <a:ext uri="{FF2B5EF4-FFF2-40B4-BE49-F238E27FC236}">
                <a16:creationId xmlns:a16="http://schemas.microsoft.com/office/drawing/2014/main" id="{1344345F-B3A6-1D74-FEF4-A6E866F5E259}"/>
              </a:ext>
            </a:extLst>
          </p:cNvPr>
          <p:cNvGrpSpPr/>
          <p:nvPr/>
        </p:nvGrpSpPr>
        <p:grpSpPr>
          <a:xfrm>
            <a:off x="4788380" y="3383378"/>
            <a:ext cx="70206" cy="101191"/>
            <a:chOff x="5083925" y="2066350"/>
            <a:chExt cx="28825" cy="41550"/>
          </a:xfrm>
        </p:grpSpPr>
        <p:sp>
          <p:nvSpPr>
            <p:cNvPr id="44" name="Google Shape;827;p52">
              <a:extLst>
                <a:ext uri="{FF2B5EF4-FFF2-40B4-BE49-F238E27FC236}">
                  <a16:creationId xmlns:a16="http://schemas.microsoft.com/office/drawing/2014/main" id="{E24B651F-23FE-F56C-7809-C7B8D7B72EA3}"/>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p52">
              <a:extLst>
                <a:ext uri="{FF2B5EF4-FFF2-40B4-BE49-F238E27FC236}">
                  <a16:creationId xmlns:a16="http://schemas.microsoft.com/office/drawing/2014/main" id="{E362977D-DB8F-952C-6842-9916DA263A98}"/>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26;p52">
            <a:extLst>
              <a:ext uri="{FF2B5EF4-FFF2-40B4-BE49-F238E27FC236}">
                <a16:creationId xmlns:a16="http://schemas.microsoft.com/office/drawing/2014/main" id="{778958F4-0B45-1A5C-2409-C68BC8F8B6B8}"/>
              </a:ext>
            </a:extLst>
          </p:cNvPr>
          <p:cNvGrpSpPr/>
          <p:nvPr/>
        </p:nvGrpSpPr>
        <p:grpSpPr>
          <a:xfrm>
            <a:off x="4780481" y="3928024"/>
            <a:ext cx="70206" cy="101191"/>
            <a:chOff x="5083925" y="2066350"/>
            <a:chExt cx="28825" cy="41550"/>
          </a:xfrm>
        </p:grpSpPr>
        <p:sp>
          <p:nvSpPr>
            <p:cNvPr id="47" name="Google Shape;827;p52">
              <a:extLst>
                <a:ext uri="{FF2B5EF4-FFF2-40B4-BE49-F238E27FC236}">
                  <a16:creationId xmlns:a16="http://schemas.microsoft.com/office/drawing/2014/main" id="{5A8A82E6-9E0F-2492-4C20-97BCC4105877}"/>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p52">
              <a:extLst>
                <a:ext uri="{FF2B5EF4-FFF2-40B4-BE49-F238E27FC236}">
                  <a16:creationId xmlns:a16="http://schemas.microsoft.com/office/drawing/2014/main" id="{5652E5E9-32F0-927D-C5A4-E205B441FDAB}"/>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26;p52">
            <a:extLst>
              <a:ext uri="{FF2B5EF4-FFF2-40B4-BE49-F238E27FC236}">
                <a16:creationId xmlns:a16="http://schemas.microsoft.com/office/drawing/2014/main" id="{778EDBED-CB16-946C-EF36-FAE9A6357007}"/>
              </a:ext>
            </a:extLst>
          </p:cNvPr>
          <p:cNvGrpSpPr/>
          <p:nvPr/>
        </p:nvGrpSpPr>
        <p:grpSpPr>
          <a:xfrm>
            <a:off x="4787028" y="3551992"/>
            <a:ext cx="70206" cy="101191"/>
            <a:chOff x="5083925" y="2066350"/>
            <a:chExt cx="28825" cy="41550"/>
          </a:xfrm>
        </p:grpSpPr>
        <p:sp>
          <p:nvSpPr>
            <p:cNvPr id="50" name="Google Shape;827;p52">
              <a:extLst>
                <a:ext uri="{FF2B5EF4-FFF2-40B4-BE49-F238E27FC236}">
                  <a16:creationId xmlns:a16="http://schemas.microsoft.com/office/drawing/2014/main" id="{C946DC22-1230-D84F-3506-E91E517D70FA}"/>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52">
              <a:extLst>
                <a:ext uri="{FF2B5EF4-FFF2-40B4-BE49-F238E27FC236}">
                  <a16:creationId xmlns:a16="http://schemas.microsoft.com/office/drawing/2014/main" id="{97BE0ECD-6391-206E-9185-75D4A078EB8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26;p52">
            <a:extLst>
              <a:ext uri="{FF2B5EF4-FFF2-40B4-BE49-F238E27FC236}">
                <a16:creationId xmlns:a16="http://schemas.microsoft.com/office/drawing/2014/main" id="{CE0FF51A-B82C-24B3-9952-80870251230A}"/>
              </a:ext>
            </a:extLst>
          </p:cNvPr>
          <p:cNvGrpSpPr/>
          <p:nvPr/>
        </p:nvGrpSpPr>
        <p:grpSpPr>
          <a:xfrm>
            <a:off x="4787028" y="3749263"/>
            <a:ext cx="70206" cy="101191"/>
            <a:chOff x="5083925" y="2066350"/>
            <a:chExt cx="28825" cy="41550"/>
          </a:xfrm>
        </p:grpSpPr>
        <p:sp>
          <p:nvSpPr>
            <p:cNvPr id="53" name="Google Shape;827;p52">
              <a:extLst>
                <a:ext uri="{FF2B5EF4-FFF2-40B4-BE49-F238E27FC236}">
                  <a16:creationId xmlns:a16="http://schemas.microsoft.com/office/drawing/2014/main" id="{2E3A607F-976B-0A0E-086A-1FD127D976E6}"/>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8;p52">
              <a:extLst>
                <a:ext uri="{FF2B5EF4-FFF2-40B4-BE49-F238E27FC236}">
                  <a16:creationId xmlns:a16="http://schemas.microsoft.com/office/drawing/2014/main" id="{E209156F-C823-FA49-19A5-40219FACF9EB}"/>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739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SQL Queries</a:t>
            </a:r>
          </a:p>
        </p:txBody>
      </p:sp>
      <p:sp>
        <p:nvSpPr>
          <p:cNvPr id="242" name="Google Shape;242;p29"/>
          <p:cNvSpPr txBox="1">
            <a:spLocks noGrp="1"/>
          </p:cNvSpPr>
          <p:nvPr>
            <p:ph type="title" idx="2"/>
          </p:nvPr>
        </p:nvSpPr>
        <p:spPr>
          <a:xfrm>
            <a:off x="3892378" y="1352695"/>
            <a:ext cx="1224672"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3135550881"/>
      </p:ext>
    </p:extLst>
  </p:cSld>
  <p:clrMapOvr>
    <a:masterClrMapping/>
  </p:clrMapOvr>
</p:sld>
</file>

<file path=ppt/theme/theme1.xml><?xml version="1.0" encoding="utf-8"?>
<a:theme xmlns:a="http://schemas.openxmlformats.org/drawingml/2006/main" name="Game Design Agency by Slidesgo">
  <a:themeElements>
    <a:clrScheme name="Simple Light">
      <a:dk1>
        <a:srgbClr val="FFFFFF"/>
      </a:dk1>
      <a:lt1>
        <a:srgbClr val="000000"/>
      </a:lt1>
      <a:dk2>
        <a:srgbClr val="DD3D6E"/>
      </a:dk2>
      <a:lt2>
        <a:srgbClr val="6ABF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2026</Words>
  <Application>Microsoft Office PowerPoint</Application>
  <PresentationFormat>On-screen Show (16:9)</PresentationFormat>
  <Paragraphs>247</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Orbitron</vt:lpstr>
      <vt:lpstr>Raleway</vt:lpstr>
      <vt:lpstr>Kanit</vt:lpstr>
      <vt:lpstr>Arial</vt:lpstr>
      <vt:lpstr>Kanit Light</vt:lpstr>
      <vt:lpstr>Open Sans Light</vt:lpstr>
      <vt:lpstr>Game Design Agency by Slidesgo</vt:lpstr>
      <vt:lpstr>Decode Gaming Behavior</vt:lpstr>
      <vt:lpstr>Table of contents</vt:lpstr>
      <vt:lpstr>Overview</vt:lpstr>
      <vt:lpstr>Overview</vt:lpstr>
      <vt:lpstr>Problem Statement</vt:lpstr>
      <vt:lpstr>Problem Statement</vt:lpstr>
      <vt:lpstr>Dataset Description</vt:lpstr>
      <vt:lpstr>Dataset Description </vt:lpstr>
      <vt:lpstr>SQL Queries</vt:lpstr>
      <vt:lpstr>Extract P_ID,Dev_ID,PName and Difficulty_level of all players at level 0</vt:lpstr>
      <vt:lpstr>Find Level1_code wise Avg_Kill_Count where lives_earned is 2 and atleast 3 stages are crossed</vt:lpstr>
      <vt:lpstr>Find the total number of stages crossed at each diffuculty level where for Level2 with players use zm_series devices. Arrange the result in decsreasing order of total number of stages crossed.</vt:lpstr>
      <vt:lpstr>Extract P_ID and the total number of unique dates for those players who have played games on multiple days.</vt:lpstr>
      <vt:lpstr>Find P_ID and level wise sum of kill_counts where kill_count is greater than avg kill count for the Medium difficulty.</vt:lpstr>
      <vt:lpstr>Find Level and its corresponding Level code wise sum of lives earned excluding level 0. Arrange in asecending order of level.</vt:lpstr>
      <vt:lpstr>Find Top 3 score based on each dev_id and Rank them in increasing order using Row_Number. Display difficulty as well. </vt:lpstr>
      <vt:lpstr>Find first_login datetime for each device id</vt:lpstr>
      <vt:lpstr>Find Top 5 score based on each difficulty level and Rank them in increasing order using Rank. Display dev_id as well.</vt:lpstr>
      <vt:lpstr>Find the device ID that is first logged in(based on start_datetime) for each player(p_id). Output should contain player id, device id and first login datetime.</vt:lpstr>
      <vt:lpstr>For each player and date, how many kill_count played so far by the player. That is, the total number of games played by the player until that date.</vt:lpstr>
      <vt:lpstr>For each player and date, how many kill_count played so far by the player. That is, the total number of games played by the player until that date.</vt:lpstr>
      <vt:lpstr>Find the cumulative sum of stages crossed over a start_datetime </vt:lpstr>
      <vt:lpstr>Find the cumulative sum of an stages crossed over a start_datetime for each player id but exclude the most recent start_datetime</vt:lpstr>
      <vt:lpstr>Extract top 3 highest sum of score for each device id and the corresponding player_id</vt:lpstr>
      <vt:lpstr>Find players who scored more than 50% of the avg score scored by sum of scores for each player_id</vt:lpstr>
      <vt:lpstr>Create a stored procedure to find top n headshots_count based on each dev_id and Rank them in increasing order using Row_Number. Display difficulty as well.</vt:lpstr>
      <vt:lpstr>Create a function to return sum of Score for a given player_id.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Gaming Behavior</dc:title>
  <cp:lastModifiedBy>Prexa Patel</cp:lastModifiedBy>
  <cp:revision>33</cp:revision>
  <dcterms:modified xsi:type="dcterms:W3CDTF">2024-04-13T20:23:34Z</dcterms:modified>
</cp:coreProperties>
</file>