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</p:sldIdLst>
  <p:sldSz cx="18288000" cy="10287000"/>
  <p:notesSz cx="6858000" cy="9144000"/>
  <p:embeddedFontLst>
    <p:embeddedFont>
      <p:font typeface="Anton" pitchFamily="2" charset="0"/>
      <p:regular r:id="rId8"/>
    </p:embeddedFont>
    <p:embeddedFont>
      <p:font typeface="Arial Rounded MT Bold" panose="020F0704030504030204" pitchFamily="34" charset="0"/>
      <p:regular r:id="rId9"/>
    </p:embeddedFont>
    <p:embeddedFont>
      <p:font typeface="DM Sans" pitchFamily="2" charset="0"/>
      <p:regular r:id="rId10"/>
    </p:embeddedFont>
    <p:embeddedFont>
      <p:font typeface="DM Sans Bold" panose="020B0604020202020204" charset="0"/>
      <p:regular r:id="rId11"/>
    </p:embeddedFont>
    <p:embeddedFont>
      <p:font typeface="Montserrat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7C7"/>
    <a:srgbClr val="FF4454"/>
    <a:srgbClr val="000000"/>
    <a:srgbClr val="F3191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endParaRPr lang="en-GB" dirty="0"/>
          </a:p>
        </p:txBody>
      </p:sp>
      <p:grpSp>
        <p:nvGrpSpPr>
          <p:cNvPr id="3" name="Group 3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502366" y="4554754"/>
            <a:ext cx="15989576" cy="314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791"/>
              </a:lnSpc>
            </a:pPr>
            <a:r>
              <a:rPr lang="en-US" sz="20659" dirty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PROJECT - 2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31883" y="7835358"/>
            <a:ext cx="10893293" cy="469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7"/>
              </a:lnSpc>
            </a:pPr>
            <a:r>
              <a:rPr lang="en-US" sz="2797" b="1" spc="179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Filtering, Merging and Visualization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241813" y="8802151"/>
            <a:ext cx="3086100" cy="308610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241813" y="8440825"/>
            <a:ext cx="1191540" cy="119154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28916" y="9058516"/>
            <a:ext cx="399568" cy="399568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6241813" y="1882401"/>
            <a:ext cx="712885" cy="712885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539033" y="3636533"/>
            <a:ext cx="3438827" cy="737246"/>
            <a:chOff x="0" y="0"/>
            <a:chExt cx="1895622" cy="4064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895622" cy="406400"/>
            </a:xfrm>
            <a:custGeom>
              <a:avLst/>
              <a:gdLst/>
              <a:ahLst/>
              <a:cxnLst/>
              <a:rect l="l" t="t" r="r" b="b"/>
              <a:pathLst>
                <a:path w="1895622" h="406400">
                  <a:moveTo>
                    <a:pt x="1692422" y="0"/>
                  </a:moveTo>
                  <a:cubicBezTo>
                    <a:pt x="1804646" y="0"/>
                    <a:pt x="1895622" y="90976"/>
                    <a:pt x="1895622" y="203200"/>
                  </a:cubicBezTo>
                  <a:cubicBezTo>
                    <a:pt x="1895622" y="315424"/>
                    <a:pt x="1804646" y="406400"/>
                    <a:pt x="169242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1895622" cy="454025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600200" y="3774734"/>
            <a:ext cx="3269795" cy="4047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36"/>
              </a:lnSpc>
            </a:pPr>
            <a:r>
              <a:rPr lang="en-US" sz="2454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Next Hike Solutions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785EB5-1C3C-06F4-0353-D7D928F25BCF}"/>
              </a:ext>
            </a:extLst>
          </p:cNvPr>
          <p:cNvSpPr/>
          <p:nvPr/>
        </p:nvSpPr>
        <p:spPr>
          <a:xfrm>
            <a:off x="10744200" y="8666123"/>
            <a:ext cx="560932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- : </a:t>
            </a:r>
            <a:r>
              <a:rPr lang="en-US" sz="4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Presentor</a:t>
            </a:r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:-</a:t>
            </a:r>
            <a:r>
              <a:rPr lang="en-US" sz="4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Preyanshi</a:t>
            </a:r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Pancholi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144000" y="960185"/>
            <a:ext cx="11381566" cy="11381566"/>
            <a:chOff x="0" y="12239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12239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144000" y="7727421"/>
            <a:ext cx="1038609" cy="103860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837583" y="1599948"/>
            <a:ext cx="399568" cy="3995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3023035" y="342900"/>
            <a:ext cx="9854765" cy="941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DM Sans Bold"/>
                <a:ea typeface="DM Sans Bold"/>
                <a:cs typeface="DM Sans Bold"/>
                <a:sym typeface="DM Sans Bold"/>
              </a:rPr>
              <a:t>Project Vision, Functionalities &amp; Uniqueness</a:t>
            </a:r>
          </a:p>
        </p:txBody>
      </p:sp>
      <p:grpSp>
        <p:nvGrpSpPr>
          <p:cNvPr id="47" name="Group 3">
            <a:extLst>
              <a:ext uri="{FF2B5EF4-FFF2-40B4-BE49-F238E27FC236}">
                <a16:creationId xmlns:a16="http://schemas.microsoft.com/office/drawing/2014/main" id="{E10996F9-EE25-E0EA-BE98-E2B57277332E}"/>
              </a:ext>
            </a:extLst>
          </p:cNvPr>
          <p:cNvGrpSpPr/>
          <p:nvPr/>
        </p:nvGrpSpPr>
        <p:grpSpPr>
          <a:xfrm>
            <a:off x="990600" y="1972372"/>
            <a:ext cx="8443514" cy="2561528"/>
            <a:chOff x="0" y="0"/>
            <a:chExt cx="2342659" cy="857492"/>
          </a:xfrm>
        </p:grpSpPr>
        <p:sp>
          <p:nvSpPr>
            <p:cNvPr id="48" name="Freeform 4">
              <a:extLst>
                <a:ext uri="{FF2B5EF4-FFF2-40B4-BE49-F238E27FC236}">
                  <a16:creationId xmlns:a16="http://schemas.microsoft.com/office/drawing/2014/main" id="{30670AF6-29C8-4420-AA05-69B806CBB82A}"/>
                </a:ext>
              </a:extLst>
            </p:cNvPr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49" name="TextBox 5">
              <a:extLst>
                <a:ext uri="{FF2B5EF4-FFF2-40B4-BE49-F238E27FC236}">
                  <a16:creationId xmlns:a16="http://schemas.microsoft.com/office/drawing/2014/main" id="{101682F2-5C06-DEEB-FFF7-85A7F0A5323C}"/>
                </a:ext>
              </a:extLst>
            </p:cNvPr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50" name="TextBox 6">
            <a:extLst>
              <a:ext uri="{FF2B5EF4-FFF2-40B4-BE49-F238E27FC236}">
                <a16:creationId xmlns:a16="http://schemas.microsoft.com/office/drawing/2014/main" id="{B855AF55-CF68-2D23-7949-DF448F4B6DBD}"/>
              </a:ext>
            </a:extLst>
          </p:cNvPr>
          <p:cNvSpPr txBox="1"/>
          <p:nvPr/>
        </p:nvSpPr>
        <p:spPr>
          <a:xfrm>
            <a:off x="1604563" y="2826412"/>
            <a:ext cx="1347672" cy="1034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082233-FAB9-E6CF-8C2D-73AB153C681F}"/>
              </a:ext>
            </a:extLst>
          </p:cNvPr>
          <p:cNvSpPr txBox="1"/>
          <p:nvPr/>
        </p:nvSpPr>
        <p:spPr>
          <a:xfrm>
            <a:off x="2747563" y="2211811"/>
            <a:ext cx="6064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/>
              <a:t>Data Filtering , Merging and Visualization for better understanding</a:t>
            </a:r>
          </a:p>
        </p:txBody>
      </p:sp>
      <p:grpSp>
        <p:nvGrpSpPr>
          <p:cNvPr id="56" name="Group 3">
            <a:extLst>
              <a:ext uri="{FF2B5EF4-FFF2-40B4-BE49-F238E27FC236}">
                <a16:creationId xmlns:a16="http://schemas.microsoft.com/office/drawing/2014/main" id="{4F84A940-C907-FB1B-6A5A-69D58DDB931A}"/>
              </a:ext>
            </a:extLst>
          </p:cNvPr>
          <p:cNvGrpSpPr/>
          <p:nvPr/>
        </p:nvGrpSpPr>
        <p:grpSpPr>
          <a:xfrm>
            <a:off x="990600" y="4762500"/>
            <a:ext cx="8443514" cy="2561528"/>
            <a:chOff x="0" y="0"/>
            <a:chExt cx="2342659" cy="857492"/>
          </a:xfrm>
        </p:grpSpPr>
        <p:sp>
          <p:nvSpPr>
            <p:cNvPr id="57" name="Freeform 4">
              <a:extLst>
                <a:ext uri="{FF2B5EF4-FFF2-40B4-BE49-F238E27FC236}">
                  <a16:creationId xmlns:a16="http://schemas.microsoft.com/office/drawing/2014/main" id="{FBC7627A-44CC-FFA3-898B-A7E8BB31C6D7}"/>
                </a:ext>
              </a:extLst>
            </p:cNvPr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58" name="TextBox 5">
              <a:extLst>
                <a:ext uri="{FF2B5EF4-FFF2-40B4-BE49-F238E27FC236}">
                  <a16:creationId xmlns:a16="http://schemas.microsoft.com/office/drawing/2014/main" id="{3D455F98-07EE-BC6C-C2DF-6468A978FB2B}"/>
                </a:ext>
              </a:extLst>
            </p:cNvPr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59" name="TextBox 6">
            <a:extLst>
              <a:ext uri="{FF2B5EF4-FFF2-40B4-BE49-F238E27FC236}">
                <a16:creationId xmlns:a16="http://schemas.microsoft.com/office/drawing/2014/main" id="{B2E26A12-260E-A80B-7746-3DD73CD257B6}"/>
              </a:ext>
            </a:extLst>
          </p:cNvPr>
          <p:cNvSpPr txBox="1"/>
          <p:nvPr/>
        </p:nvSpPr>
        <p:spPr>
          <a:xfrm>
            <a:off x="1604563" y="5616540"/>
            <a:ext cx="1347672" cy="1034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88AAC3-DF93-1E27-832E-F2672B9301C7}"/>
              </a:ext>
            </a:extLst>
          </p:cNvPr>
          <p:cNvSpPr txBox="1"/>
          <p:nvPr/>
        </p:nvSpPr>
        <p:spPr>
          <a:xfrm>
            <a:off x="2747563" y="5001939"/>
            <a:ext cx="6064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/>
              <a:t>Visualize the data so any one can have a insights regarding that</a:t>
            </a:r>
          </a:p>
        </p:txBody>
      </p:sp>
      <p:grpSp>
        <p:nvGrpSpPr>
          <p:cNvPr id="61" name="Group 3">
            <a:extLst>
              <a:ext uri="{FF2B5EF4-FFF2-40B4-BE49-F238E27FC236}">
                <a16:creationId xmlns:a16="http://schemas.microsoft.com/office/drawing/2014/main" id="{E905F698-6D04-9DB2-D9EE-D05BB78C3A34}"/>
              </a:ext>
            </a:extLst>
          </p:cNvPr>
          <p:cNvGrpSpPr/>
          <p:nvPr/>
        </p:nvGrpSpPr>
        <p:grpSpPr>
          <a:xfrm>
            <a:off x="990600" y="7534972"/>
            <a:ext cx="8443514" cy="2561528"/>
            <a:chOff x="0" y="0"/>
            <a:chExt cx="2342659" cy="857492"/>
          </a:xfrm>
        </p:grpSpPr>
        <p:sp>
          <p:nvSpPr>
            <p:cNvPr id="62" name="Freeform 4">
              <a:extLst>
                <a:ext uri="{FF2B5EF4-FFF2-40B4-BE49-F238E27FC236}">
                  <a16:creationId xmlns:a16="http://schemas.microsoft.com/office/drawing/2014/main" id="{4AA1C31C-3866-DD38-553F-384076734AF4}"/>
                </a:ext>
              </a:extLst>
            </p:cNvPr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63" name="TextBox 5">
              <a:extLst>
                <a:ext uri="{FF2B5EF4-FFF2-40B4-BE49-F238E27FC236}">
                  <a16:creationId xmlns:a16="http://schemas.microsoft.com/office/drawing/2014/main" id="{A24D9BA9-66AC-88C0-420C-5C6C9A26FEF8}"/>
                </a:ext>
              </a:extLst>
            </p:cNvPr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64" name="TextBox 6">
            <a:extLst>
              <a:ext uri="{FF2B5EF4-FFF2-40B4-BE49-F238E27FC236}">
                <a16:creationId xmlns:a16="http://schemas.microsoft.com/office/drawing/2014/main" id="{9C05A4F1-0F89-6ACC-2317-9DD3489C4E8B}"/>
              </a:ext>
            </a:extLst>
          </p:cNvPr>
          <p:cNvSpPr txBox="1"/>
          <p:nvPr/>
        </p:nvSpPr>
        <p:spPr>
          <a:xfrm>
            <a:off x="1604563" y="8389012"/>
            <a:ext cx="1347672" cy="1034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74627F2-3F4D-5A6C-6043-D3BE2D6DD5C6}"/>
              </a:ext>
            </a:extLst>
          </p:cNvPr>
          <p:cNvSpPr txBox="1"/>
          <p:nvPr/>
        </p:nvSpPr>
        <p:spPr>
          <a:xfrm>
            <a:off x="2747563" y="7774411"/>
            <a:ext cx="60640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/>
              <a:t>Use of different libraries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/>
              <a:t>Create different plot like </a:t>
            </a:r>
            <a:r>
              <a:rPr lang="en-GB" sz="3200" dirty="0" err="1"/>
              <a:t>LinePlot</a:t>
            </a:r>
            <a:r>
              <a:rPr lang="en-GB" sz="3200" dirty="0"/>
              <a:t>, </a:t>
            </a:r>
            <a:r>
              <a:rPr lang="en-GB" sz="3200" dirty="0" err="1"/>
              <a:t>BarPlot</a:t>
            </a:r>
            <a:r>
              <a:rPr lang="en-GB" sz="3200" dirty="0"/>
              <a:t>, </a:t>
            </a:r>
            <a:r>
              <a:rPr lang="en-GB" sz="3200" dirty="0" err="1"/>
              <a:t>HistogramPlot</a:t>
            </a:r>
            <a:r>
              <a:rPr lang="en-GB" sz="3200" dirty="0"/>
              <a:t> and </a:t>
            </a:r>
            <a:r>
              <a:rPr lang="en-GB" sz="3200" dirty="0" err="1"/>
              <a:t>HeatMap</a:t>
            </a:r>
            <a:endParaRPr lang="en-GB" sz="32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801B354F-80EB-DA68-3155-22FF84A53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2857500"/>
            <a:ext cx="7391400" cy="7381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6002000" y="7734300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837583" y="1599948"/>
            <a:ext cx="399568" cy="399568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537366" y="190500"/>
            <a:ext cx="12500002" cy="2852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75"/>
              </a:lnSpc>
            </a:pPr>
            <a:r>
              <a:rPr lang="en-US" sz="9396" dirty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Libraries and their </a:t>
            </a:r>
            <a:r>
              <a:rPr lang="en-US" sz="9396" dirty="0" err="1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Fucntionality</a:t>
            </a:r>
            <a:endParaRPr lang="en-US" sz="9396" dirty="0">
              <a:solidFill>
                <a:srgbClr val="FF445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967CDC-C525-0783-6FF5-02EBB3A3F71D}"/>
              </a:ext>
            </a:extLst>
          </p:cNvPr>
          <p:cNvSpPr txBox="1"/>
          <p:nvPr/>
        </p:nvSpPr>
        <p:spPr>
          <a:xfrm>
            <a:off x="3369711" y="3042562"/>
            <a:ext cx="11641689" cy="6986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Pandas : </a:t>
            </a:r>
          </a:p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For importing Data, Data Cleaning, Data Merging, Data Classification and Data Exporting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</a:rPr>
              <a:t>Scipy.Stats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 : </a:t>
            </a:r>
          </a:p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For Calculation of Skewness &amp; Kurtosis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 : </a:t>
            </a:r>
          </a:p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For Numeric Calculation life IQR, Percentile and Searching the Outliers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 err="1">
                <a:solidFill>
                  <a:schemeClr val="bg1">
                    <a:lumMod val="95000"/>
                  </a:schemeClr>
                </a:solidFill>
              </a:rPr>
              <a:t>Matplotlib.Pyplot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 : </a:t>
            </a:r>
          </a:p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For Ploting the Graph, Applying the different methods to the Plot and make Visualization more designing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 Seaborn : </a:t>
            </a:r>
          </a:p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For Ploting the different Plot like Bar Plot, Line Plot, Histogram and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</a:rPr>
              <a:t>HeatMap</a:t>
            </a:r>
            <a:endParaRPr lang="en-GB" sz="1800" dirty="0"/>
          </a:p>
        </p:txBody>
      </p:sp>
      <p:grpSp>
        <p:nvGrpSpPr>
          <p:cNvPr id="31" name="Group 3">
            <a:extLst>
              <a:ext uri="{FF2B5EF4-FFF2-40B4-BE49-F238E27FC236}">
                <a16:creationId xmlns:a16="http://schemas.microsoft.com/office/drawing/2014/main" id="{167ABC3D-EF90-2B66-FA4C-26012802E846}"/>
              </a:ext>
            </a:extLst>
          </p:cNvPr>
          <p:cNvGrpSpPr/>
          <p:nvPr/>
        </p:nvGrpSpPr>
        <p:grpSpPr>
          <a:xfrm>
            <a:off x="-100534" y="36963"/>
            <a:ext cx="3086100" cy="3086100"/>
            <a:chOff x="0" y="0"/>
            <a:chExt cx="812800" cy="812800"/>
          </a:xfrm>
        </p:grpSpPr>
        <p:sp>
          <p:nvSpPr>
            <p:cNvPr id="32" name="Freeform 4">
              <a:extLst>
                <a:ext uri="{FF2B5EF4-FFF2-40B4-BE49-F238E27FC236}">
                  <a16:creationId xmlns:a16="http://schemas.microsoft.com/office/drawing/2014/main" id="{58A40915-EAA3-8FFA-6A33-33BF0EE41F9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3" name="TextBox 5">
              <a:extLst>
                <a:ext uri="{FF2B5EF4-FFF2-40B4-BE49-F238E27FC236}">
                  <a16:creationId xmlns:a16="http://schemas.microsoft.com/office/drawing/2014/main" id="{4A782DDE-43C4-F2C2-27A0-1A18EB4513BA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34" name="Group 11">
            <a:extLst>
              <a:ext uri="{FF2B5EF4-FFF2-40B4-BE49-F238E27FC236}">
                <a16:creationId xmlns:a16="http://schemas.microsoft.com/office/drawing/2014/main" id="{40B4AE18-00E4-ED9E-77AE-FFE09A0593E4}"/>
              </a:ext>
            </a:extLst>
          </p:cNvPr>
          <p:cNvGrpSpPr/>
          <p:nvPr/>
        </p:nvGrpSpPr>
        <p:grpSpPr>
          <a:xfrm>
            <a:off x="2000556" y="2014192"/>
            <a:ext cx="1191540" cy="1191540"/>
            <a:chOff x="0" y="0"/>
            <a:chExt cx="812800" cy="812800"/>
          </a:xfrm>
        </p:grpSpPr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11C19535-FA69-B188-9133-4714F4C8E7E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4E2AC591-C26D-92AA-39EA-69C24180FE7E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22949" y="8925787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837583" y="1599948"/>
            <a:ext cx="399568" cy="39956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059215" y="2654108"/>
            <a:ext cx="389240" cy="38924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28489" y="1104900"/>
            <a:ext cx="14534493" cy="1402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75"/>
              </a:lnSpc>
            </a:pPr>
            <a:r>
              <a:rPr lang="en-US" sz="9396" dirty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Challenges &amp; Solutions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654985" y="2628900"/>
            <a:ext cx="3288615" cy="414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b="1" spc="155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Challenges :-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851283" y="2773060"/>
            <a:ext cx="389240" cy="38924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447053" y="2747852"/>
            <a:ext cx="3288615" cy="40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b="1" spc="155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Solutions :-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7" name="TextBox 3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B6C93B7A-B525-80C3-4FE6-8427B559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1" y="3326161"/>
            <a:ext cx="7772400" cy="683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</a:rPr>
              <a:t>🔍 </a:t>
            </a:r>
            <a:r>
              <a:rPr lang="en-US" altLang="en-US" sz="2200" dirty="0">
                <a:solidFill>
                  <a:srgbClr val="FF4454"/>
                </a:solidFill>
                <a:latin typeface="Arial Rounded MT Bold" panose="020F0704030504030204" pitchFamily="34" charset="0"/>
              </a:rPr>
              <a:t>1. Data Filtering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Missing or </a:t>
            </a:r>
            <a:r>
              <a:rPr lang="en-US" altLang="en-US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NaN</a:t>
            </a: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values affect filtering logic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Complex filtering conditions are hard to write and debug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Case sensitivity causes string mismatches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🔗 </a:t>
            </a:r>
            <a:r>
              <a:rPr lang="en-US" altLang="en-US" sz="2200" dirty="0">
                <a:solidFill>
                  <a:srgbClr val="FF4454"/>
                </a:solidFill>
                <a:latin typeface="Arial Rounded MT Bold" panose="020F0704030504030204" pitchFamily="34" charset="0"/>
              </a:rPr>
              <a:t>2. Data Merging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Mismatched or non-unique keys result in incorrect merges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Performance issues with large datasets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Column name conflicts (e.g., _x, _y suffixes after merge)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📈 </a:t>
            </a:r>
            <a:r>
              <a:rPr lang="en-US" altLang="en-US" sz="2200" dirty="0">
                <a:solidFill>
                  <a:srgbClr val="FF4454"/>
                </a:solidFill>
                <a:latin typeface="Arial Rounded MT Bold" panose="020F0704030504030204" pitchFamily="34" charset="0"/>
              </a:rPr>
              <a:t>3. Data Visualization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Overplotting makes graphs unreadable with large datasets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Misleading axis scales distort data representation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Missing labels, legends, or poor formatting affect clarity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8E2F485B-98F2-3A24-8659-4B1782F28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322" y="3438346"/>
            <a:ext cx="885467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🔍 </a:t>
            </a:r>
            <a:r>
              <a:rPr lang="en-US" altLang="en-US" sz="2200" dirty="0">
                <a:solidFill>
                  <a:srgbClr val="FF4454"/>
                </a:solidFill>
                <a:latin typeface="Arial Rounded MT Bold" panose="020F0704030504030204" pitchFamily="34" charset="0"/>
              </a:rPr>
              <a:t>1. Data Filtering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 .</a:t>
            </a:r>
            <a:r>
              <a:rPr lang="en-US" altLang="en-US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dropna</a:t>
            </a: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() or .</a:t>
            </a:r>
            <a:r>
              <a:rPr lang="en-US" altLang="en-US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fillna</a:t>
            </a: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() to handle missing values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 clear logical operators (&amp;, |) with parentheses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Normalize strings with .</a:t>
            </a:r>
            <a:r>
              <a:rPr lang="en-US" altLang="en-US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str.lower</a:t>
            </a: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() and .</a:t>
            </a:r>
            <a:r>
              <a:rPr lang="en-US" altLang="en-US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str.strip</a:t>
            </a: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🔗 </a:t>
            </a:r>
            <a:r>
              <a:rPr lang="en-US" altLang="en-US" sz="2200" dirty="0">
                <a:solidFill>
                  <a:srgbClr val="FF4454"/>
                </a:solidFill>
                <a:latin typeface="Arial Rounded MT Bold" panose="020F0704030504030204" pitchFamily="34" charset="0"/>
              </a:rPr>
              <a:t>2. Data Merging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Ensure consistent key types with .</a:t>
            </a:r>
            <a:r>
              <a:rPr lang="en-US" altLang="en-US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astype</a:t>
            </a: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(str)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Optimize memory with .</a:t>
            </a:r>
            <a:r>
              <a:rPr lang="en-US" altLang="en-US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astype</a:t>
            </a: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('category') or use </a:t>
            </a:r>
            <a:r>
              <a:rPr lang="en-US" altLang="en-US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Dask</a:t>
            </a: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for large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Resolve name conflicts with suffixes=('_left', '_right') in merge()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📈 </a:t>
            </a:r>
            <a:r>
              <a:rPr lang="en-US" altLang="en-US" sz="2200" dirty="0">
                <a:solidFill>
                  <a:srgbClr val="FF4454"/>
                </a:solidFill>
                <a:latin typeface="Arial Rounded MT Bold" panose="020F0704030504030204" pitchFamily="34" charset="0"/>
              </a:rPr>
              <a:t>3. Data Visualization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Sample or aggregate data (</a:t>
            </a:r>
            <a:r>
              <a:rPr lang="en-US" altLang="en-US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df.sample</a:t>
            </a: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()) to reduce overplotting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Apply log scales (</a:t>
            </a:r>
            <a:r>
              <a:rPr lang="en-US" altLang="en-US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plt.yscale</a:t>
            </a: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('log')) or set axis limits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Add clear titles, labels, and rotate ticks for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22949" y="8925787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104405" y="800100"/>
            <a:ext cx="9001995" cy="143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75"/>
              </a:lnSpc>
            </a:pPr>
            <a:r>
              <a:rPr lang="en-US" sz="9396" dirty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DATA VISUALIZATION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5724263" y="1135856"/>
            <a:ext cx="997371" cy="99737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D794725-11FE-4EAC-9485-330D28BBB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8067"/>
            <a:ext cx="9206445" cy="4561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293FF6-3E87-A85E-A32F-DD970FA9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938066"/>
            <a:ext cx="8991600" cy="4561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076B7-45BF-18BA-484C-F543705E9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6499858"/>
            <a:ext cx="12246401" cy="37599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885863" y="3538238"/>
            <a:ext cx="14516274" cy="3912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66"/>
              </a:lnSpc>
            </a:pPr>
            <a:r>
              <a:rPr lang="en-US" sz="25721" dirty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50074" y="7337582"/>
            <a:ext cx="7680225" cy="471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7"/>
              </a:lnSpc>
            </a:pPr>
            <a:r>
              <a:rPr lang="en-US" sz="2797" b="1" spc="179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Data Visualization Presentation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241813" y="8802151"/>
            <a:ext cx="3086100" cy="308610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241813" y="8440825"/>
            <a:ext cx="1191540" cy="119154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28916" y="9058516"/>
            <a:ext cx="399568" cy="399568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6402137" y="1525959"/>
            <a:ext cx="712885" cy="712885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379</Words>
  <Application>Microsoft Office PowerPoint</Application>
  <PresentationFormat>Custom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Wingdings</vt:lpstr>
      <vt:lpstr>Arial Rounded MT Bold</vt:lpstr>
      <vt:lpstr>Arial</vt:lpstr>
      <vt:lpstr>DM Sans Bold</vt:lpstr>
      <vt:lpstr>DM Sans</vt:lpstr>
      <vt:lpstr>Calibri</vt:lpstr>
      <vt:lpstr>Anton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Red Modern Bold Data Analysis Presentation</dc:title>
  <cp:lastModifiedBy>Kenil Pancholi</cp:lastModifiedBy>
  <cp:revision>10</cp:revision>
  <dcterms:created xsi:type="dcterms:W3CDTF">2006-08-16T00:00:00Z</dcterms:created>
  <dcterms:modified xsi:type="dcterms:W3CDTF">2025-06-06T20:34:48Z</dcterms:modified>
  <dc:identifier>DAGpbcXPqbs</dc:identifier>
</cp:coreProperties>
</file>