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0"/>
    <p:restoredTop sz="94690"/>
  </p:normalViewPr>
  <p:slideViewPr>
    <p:cSldViewPr snapToGrid="0">
      <p:cViewPr>
        <p:scale>
          <a:sx n="121" d="100"/>
          <a:sy n="121" d="100"/>
        </p:scale>
        <p:origin x="1256" y="8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7D767D-8E8F-D291-28ED-6D697929A8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47E05F2-DCA0-9482-A1F3-78474E7CD4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8AEC364-1710-D48A-9C79-A7F74500F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E06F-7228-764A-B994-0169601789D0}" type="datetimeFigureOut">
              <a:rPr lang="de-DE" smtClean="0"/>
              <a:t>05.08.24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9F0187-3CB5-00A6-0DB8-A8BC62572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53FAAE-22DE-581A-DA27-753A3DF7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C7F4-3155-2A40-9343-ECAC63349F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7937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68E659E-00B3-0E93-9645-737A3D596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21F17E6-85BD-3C47-129E-EA08BE621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53BEF0C-EFD9-F10C-5175-50E4B299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E06F-7228-764A-B994-0169601789D0}" type="datetimeFigureOut">
              <a:rPr lang="de-DE" smtClean="0"/>
              <a:t>05.08.24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E0D7D7-DA2C-38C2-CD02-BC8DFA7E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16A7F10-7E54-96DC-47C8-7C4FD940A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C7F4-3155-2A40-9343-ECAC63349F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1233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9F380D04-4F13-39A9-FE24-0FBB6B628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FB96C0-CA19-4F09-F8B4-8EB3CEE0A6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18C713-DF14-EB72-44C9-861856121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E06F-7228-764A-B994-0169601789D0}" type="datetimeFigureOut">
              <a:rPr lang="de-DE" smtClean="0"/>
              <a:t>05.08.24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C6928B8-AAEA-525A-1BEA-3A6FFE97B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ADB0A50-CD7B-21D4-7891-687CA53DB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C7F4-3155-2A40-9343-ECAC63349F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4980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D8796BC-4E3D-FA81-93B2-193B18CAB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31E2EAF-302E-CA33-C21D-D263CDB44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ABD9B77-3834-E835-1CC6-770FCC317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E06F-7228-764A-B994-0169601789D0}" type="datetimeFigureOut">
              <a:rPr lang="de-DE" smtClean="0"/>
              <a:t>05.08.24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2981FB9-2A10-3D2E-0B19-D7E545ED4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B865364-3E69-0B9C-0495-A7F2E4542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C7F4-3155-2A40-9343-ECAC63349F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9970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230717-9E67-CD51-A9CB-A69A2D1AA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0FBA4FE-F01F-66A6-C95A-A4AC5382C1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A8A0545-CE2F-284A-45A9-5262A3A93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E06F-7228-764A-B994-0169601789D0}" type="datetimeFigureOut">
              <a:rPr lang="de-DE" smtClean="0"/>
              <a:t>05.08.24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6C69B06-F157-7483-8E2C-9A6AB8906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9C9E04A-C782-F8B9-3DD7-708BBD833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C7F4-3155-2A40-9343-ECAC63349F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57084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8C793B-2F18-56D0-EA2B-A3D9033BB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503D84C-D6C9-CB45-4A65-91611B94E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491224A-3A8D-861D-CEC1-8D40A77D6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D8DB382-E011-81C2-276A-284A667A3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E06F-7228-764A-B994-0169601789D0}" type="datetimeFigureOut">
              <a:rPr lang="de-DE" smtClean="0"/>
              <a:t>05.08.24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60CAD3B-262D-3636-58A4-5B23E14F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6FA4FBB-13B6-CFE4-EE83-9996940C0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C7F4-3155-2A40-9343-ECAC63349F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4849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B31AC-2844-70B2-8E76-BE84415DB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F31DEE-5185-1433-C7FB-F867AD3237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DF261EE-006F-7407-37C0-FFCA38B7F3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10F46EE-A3F0-A6E8-34BB-C65D535140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A8644A1-5D16-C78C-8142-BDC1826345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73EEE6C-BB47-C9B4-BF1F-4512A5821D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E06F-7228-764A-B994-0169601789D0}" type="datetimeFigureOut">
              <a:rPr lang="de-DE" smtClean="0"/>
              <a:t>05.08.24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1C95537-B6E9-2DF8-AEAD-7FD930097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76ECDCE-78CD-47E5-F870-9EEFFF05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C7F4-3155-2A40-9343-ECAC63349F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9163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693E6E-CF05-E8EF-FA68-196D0D6BB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3D4A8B1-C757-595F-9820-E172F71E1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E06F-7228-764A-B994-0169601789D0}" type="datetimeFigureOut">
              <a:rPr lang="de-DE" smtClean="0"/>
              <a:t>05.08.24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C9E6AD0-2842-E711-FF91-45704D4FC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D191F01-A16E-89B6-2675-3B6CFF45A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C7F4-3155-2A40-9343-ECAC63349F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284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B4728E4-A463-E7EB-A52B-02090A620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E06F-7228-764A-B994-0169601789D0}" type="datetimeFigureOut">
              <a:rPr lang="de-DE" smtClean="0"/>
              <a:t>05.08.24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4ED9604-B081-69E8-4C9F-D03ED7920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4730718-38D4-0F70-59C4-F19AB852D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C7F4-3155-2A40-9343-ECAC63349F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2904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735FA3-324B-2C64-471E-5D2AC13F6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D6B5B4-ABF7-1367-A5A8-EB6F87E39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6F13389-6D0C-2145-2B6B-1D0EC1E662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4133FAD-F0FA-ED4F-1B09-ABF1709E4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E06F-7228-764A-B994-0169601789D0}" type="datetimeFigureOut">
              <a:rPr lang="de-DE" smtClean="0"/>
              <a:t>05.08.24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226D557-B0A6-47CF-9A3E-1094CB568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A6CA4E-D722-8E5E-BC55-49113DAB0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C7F4-3155-2A40-9343-ECAC63349F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43243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5D2E42-D33E-1D07-1B03-40166CB77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C1D817FB-4FDF-6CFF-C42B-ED4B1CAA918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5712F66-EB3E-4B49-88F1-162C71BE5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7F7EC8-C21D-454C-9DD6-32C34D8F2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4E06F-7228-764A-B994-0169601789D0}" type="datetimeFigureOut">
              <a:rPr lang="de-DE" smtClean="0"/>
              <a:t>05.08.24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471D1C9-BCAB-727A-0202-0ACB2B37A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79130BB-AB75-9446-F81C-CEE03D7A5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EFC7F4-3155-2A40-9343-ECAC63349F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2045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344A5245-3242-187F-F27E-2F8E5E848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A8FFF79-66DD-D5DF-14D4-AFF0FB135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D955156-797B-713B-59A1-22E82ED1F5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94E06F-7228-764A-B994-0169601789D0}" type="datetimeFigureOut">
              <a:rPr lang="de-DE" smtClean="0"/>
              <a:t>05.08.24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094845-0903-99D8-2050-0DC79C89FB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4D32144-D0C9-BC4E-B320-F043E3AA0A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EFC7F4-3155-2A40-9343-ECAC63349FF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1048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Drink, Snack, Saft, Im Haus enthält.&#10;&#10;Automatisch generierte Beschreibung">
            <a:extLst>
              <a:ext uri="{FF2B5EF4-FFF2-40B4-BE49-F238E27FC236}">
                <a16:creationId xmlns:a16="http://schemas.microsoft.com/office/drawing/2014/main" id="{1536CC84-B0EB-1A95-483A-976AB36D79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3657600"/>
            <a:ext cx="2400300" cy="3200400"/>
          </a:xfrm>
          <a:prstGeom prst="rect">
            <a:avLst/>
          </a:prstGeom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9C398D78-A77B-DC50-FAFB-DAC61A450C28}"/>
              </a:ext>
            </a:extLst>
          </p:cNvPr>
          <p:cNvSpPr txBox="1"/>
          <p:nvPr/>
        </p:nvSpPr>
        <p:spPr>
          <a:xfrm>
            <a:off x="2291255" y="420414"/>
            <a:ext cx="471914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b="1" dirty="0"/>
              <a:t>Large Language </a:t>
            </a:r>
            <a:r>
              <a:rPr lang="de-DE" sz="2000" b="1" dirty="0" err="1"/>
              <a:t>models</a:t>
            </a:r>
            <a:r>
              <a:rPr lang="de-DE" sz="2000" b="1" dirty="0"/>
              <a:t> </a:t>
            </a:r>
            <a:r>
              <a:rPr lang="de-DE" sz="2000" b="1" dirty="0" err="1"/>
              <a:t>for</a:t>
            </a:r>
            <a:r>
              <a:rPr lang="de-DE" sz="2000" b="1" dirty="0"/>
              <a:t> </a:t>
            </a:r>
            <a:r>
              <a:rPr lang="de-DE" sz="2000" b="1" dirty="0" err="1"/>
              <a:t>glucose</a:t>
            </a:r>
            <a:r>
              <a:rPr lang="de-DE" sz="2000" b="1" dirty="0"/>
              <a:t> </a:t>
            </a:r>
            <a:r>
              <a:rPr lang="de-DE" sz="2000" b="1" dirty="0" err="1"/>
              <a:t>forecasting</a:t>
            </a:r>
            <a:r>
              <a:rPr lang="de-DE" sz="2000" b="1" dirty="0"/>
              <a:t> and </a:t>
            </a:r>
            <a:r>
              <a:rPr lang="de-DE" sz="2000" b="1" dirty="0" err="1"/>
              <a:t>investigating</a:t>
            </a:r>
            <a:r>
              <a:rPr lang="de-DE" sz="2000" b="1" dirty="0"/>
              <a:t> </a:t>
            </a:r>
            <a:r>
              <a:rPr lang="de-DE" sz="2000" b="1" dirty="0" err="1"/>
              <a:t>patient</a:t>
            </a:r>
            <a:r>
              <a:rPr lang="de-DE" sz="2000" b="1" dirty="0"/>
              <a:t> </a:t>
            </a:r>
            <a:r>
              <a:rPr lang="de-DE" sz="2000" b="1" dirty="0" err="1"/>
              <a:t>metabolism</a:t>
            </a:r>
            <a:endParaRPr lang="de-DE" sz="2000" b="1" dirty="0"/>
          </a:p>
        </p:txBody>
      </p:sp>
      <p:sp>
        <p:nvSpPr>
          <p:cNvPr id="19" name="Pfeil nach oben 18">
            <a:extLst>
              <a:ext uri="{FF2B5EF4-FFF2-40B4-BE49-F238E27FC236}">
                <a16:creationId xmlns:a16="http://schemas.microsoft.com/office/drawing/2014/main" id="{27702DCA-EAAC-11FF-401B-B66D6619BA89}"/>
              </a:ext>
            </a:extLst>
          </p:cNvPr>
          <p:cNvSpPr/>
          <p:nvPr/>
        </p:nvSpPr>
        <p:spPr>
          <a:xfrm rot="5400000">
            <a:off x="4015950" y="4732283"/>
            <a:ext cx="557048" cy="1608083"/>
          </a:xfrm>
          <a:prstGeom prst="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accent3">
                  <a:lumMod val="60000"/>
                  <a:lumOff val="40000"/>
                </a:schemeClr>
              </a:solidFill>
              <a:highlight>
                <a:srgbClr val="00FF00"/>
              </a:highlight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CD2F6FBE-2158-BFE0-4C5A-41398E4C1CA1}"/>
              </a:ext>
            </a:extLst>
          </p:cNvPr>
          <p:cNvSpPr txBox="1"/>
          <p:nvPr/>
        </p:nvSpPr>
        <p:spPr>
          <a:xfrm>
            <a:off x="2762276" y="4524732"/>
            <a:ext cx="34263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Estimation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macronutrients</a:t>
            </a:r>
            <a:r>
              <a:rPr lang="de-DE" dirty="0"/>
              <a:t> in </a:t>
            </a:r>
            <a:r>
              <a:rPr lang="de-DE" dirty="0" err="1"/>
              <a:t>meal</a:t>
            </a:r>
            <a:r>
              <a:rPr lang="de-DE" dirty="0"/>
              <a:t> </a:t>
            </a:r>
            <a:r>
              <a:rPr lang="de-DE" dirty="0" err="1"/>
              <a:t>images</a:t>
            </a:r>
            <a:r>
              <a:rPr lang="de-DE" dirty="0"/>
              <a:t> via LLM</a:t>
            </a:r>
          </a:p>
        </p:txBody>
      </p:sp>
      <p:pic>
        <p:nvPicPr>
          <p:cNvPr id="22" name="Grafik 21" descr="Ein Bild, das Diagramm, Reihe, Text enthält.&#10;&#10;Automatisch generierte Beschreibung">
            <a:extLst>
              <a:ext uri="{FF2B5EF4-FFF2-40B4-BE49-F238E27FC236}">
                <a16:creationId xmlns:a16="http://schemas.microsoft.com/office/drawing/2014/main" id="{9A0445C4-29E7-E4D9-040D-12A8EDFA5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186" y="2045770"/>
            <a:ext cx="5906814" cy="4812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3929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Abgerundetes Rechteck 22">
            <a:extLst>
              <a:ext uri="{FF2B5EF4-FFF2-40B4-BE49-F238E27FC236}">
                <a16:creationId xmlns:a16="http://schemas.microsoft.com/office/drawing/2014/main" id="{82B56BBC-5FDE-784B-128D-1F21C8E5094C}"/>
              </a:ext>
            </a:extLst>
          </p:cNvPr>
          <p:cNvSpPr/>
          <p:nvPr/>
        </p:nvSpPr>
        <p:spPr>
          <a:xfrm>
            <a:off x="1" y="1807779"/>
            <a:ext cx="3951889" cy="5050221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Improved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glucose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forecasting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performance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1" name="Abgerundetes Rechteck 20">
            <a:extLst>
              <a:ext uri="{FF2B5EF4-FFF2-40B4-BE49-F238E27FC236}">
                <a16:creationId xmlns:a16="http://schemas.microsoft.com/office/drawing/2014/main" id="{2B654830-149F-99DD-C29A-2D62EE7C796B}"/>
              </a:ext>
            </a:extLst>
          </p:cNvPr>
          <p:cNvSpPr/>
          <p:nvPr/>
        </p:nvSpPr>
        <p:spPr>
          <a:xfrm>
            <a:off x="3736427" y="380593"/>
            <a:ext cx="4719145" cy="1103587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b="1" dirty="0">
                <a:solidFill>
                  <a:schemeClr val="tx1"/>
                </a:solidFill>
              </a:rPr>
              <a:t>Advantages </a:t>
            </a:r>
            <a:r>
              <a:rPr lang="de-DE" sz="2400" b="1" dirty="0" err="1">
                <a:solidFill>
                  <a:schemeClr val="tx1"/>
                </a:solidFill>
              </a:rPr>
              <a:t>of</a:t>
            </a:r>
            <a:r>
              <a:rPr lang="de-DE" sz="2400" b="1" dirty="0">
                <a:solidFill>
                  <a:schemeClr val="tx1"/>
                </a:solidFill>
              </a:rPr>
              <a:t> </a:t>
            </a:r>
            <a:r>
              <a:rPr lang="de-DE" sz="2400" b="1" dirty="0" err="1">
                <a:solidFill>
                  <a:schemeClr val="tx1"/>
                </a:solidFill>
              </a:rPr>
              <a:t>incorporating</a:t>
            </a:r>
            <a:r>
              <a:rPr lang="de-DE" sz="2400" b="1" dirty="0">
                <a:solidFill>
                  <a:schemeClr val="tx1"/>
                </a:solidFill>
              </a:rPr>
              <a:t> </a:t>
            </a:r>
            <a:r>
              <a:rPr lang="de-DE" sz="2400" b="1" dirty="0" err="1">
                <a:solidFill>
                  <a:schemeClr val="tx1"/>
                </a:solidFill>
              </a:rPr>
              <a:t>meal</a:t>
            </a:r>
            <a:r>
              <a:rPr lang="de-DE" sz="2400" b="1" dirty="0">
                <a:solidFill>
                  <a:schemeClr val="tx1"/>
                </a:solidFill>
              </a:rPr>
              <a:t> </a:t>
            </a:r>
            <a:r>
              <a:rPr lang="de-DE" sz="2400" b="1" dirty="0" err="1">
                <a:solidFill>
                  <a:schemeClr val="tx1"/>
                </a:solidFill>
              </a:rPr>
              <a:t>macronutrient</a:t>
            </a:r>
            <a:r>
              <a:rPr lang="de-DE" sz="2400" b="1" dirty="0">
                <a:solidFill>
                  <a:schemeClr val="tx1"/>
                </a:solidFill>
              </a:rPr>
              <a:t> </a:t>
            </a:r>
            <a:r>
              <a:rPr lang="de-DE" sz="2400" b="1" dirty="0" err="1">
                <a:solidFill>
                  <a:schemeClr val="tx1"/>
                </a:solidFill>
              </a:rPr>
              <a:t>features</a:t>
            </a:r>
            <a:endParaRPr lang="de-DE" sz="2400" b="1" dirty="0">
              <a:solidFill>
                <a:schemeClr val="tx1"/>
              </a:solidFill>
            </a:endParaRPr>
          </a:p>
        </p:txBody>
      </p:sp>
      <p:pic>
        <p:nvPicPr>
          <p:cNvPr id="13" name="Grafik 12" descr="Ein Bild, das Reihe, Diagramm, Steigung enthält.&#10;&#10;Automatisch generierte Beschreibung">
            <a:extLst>
              <a:ext uri="{FF2B5EF4-FFF2-40B4-BE49-F238E27FC236}">
                <a16:creationId xmlns:a16="http://schemas.microsoft.com/office/drawing/2014/main" id="{062BB2CD-E948-3D1B-90B1-3472513B3B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983" y="3429000"/>
            <a:ext cx="3764164" cy="1979466"/>
          </a:xfrm>
          <a:prstGeom prst="rect">
            <a:avLst/>
          </a:prstGeom>
        </p:spPr>
      </p:pic>
      <p:sp>
        <p:nvSpPr>
          <p:cNvPr id="28" name="Abgerundetes Rechteck 27">
            <a:extLst>
              <a:ext uri="{FF2B5EF4-FFF2-40B4-BE49-F238E27FC236}">
                <a16:creationId xmlns:a16="http://schemas.microsoft.com/office/drawing/2014/main" id="{15186F37-5BDD-D132-7E76-9B554D410DB0}"/>
              </a:ext>
            </a:extLst>
          </p:cNvPr>
          <p:cNvSpPr/>
          <p:nvPr/>
        </p:nvSpPr>
        <p:spPr>
          <a:xfrm>
            <a:off x="4069732" y="1807779"/>
            <a:ext cx="4056116" cy="5050221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Uncover</a:t>
            </a:r>
            <a:r>
              <a:rPr lang="de-DE" dirty="0">
                <a:solidFill>
                  <a:schemeClr val="tx1"/>
                </a:solidFill>
              </a:rPr>
              <a:t> individual </a:t>
            </a:r>
            <a:r>
              <a:rPr lang="de-DE" dirty="0" err="1">
                <a:solidFill>
                  <a:schemeClr val="tx1"/>
                </a:solidFill>
              </a:rPr>
              <a:t>patient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metabolism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9" name="Abgerundetes Rechteck 28">
            <a:extLst>
              <a:ext uri="{FF2B5EF4-FFF2-40B4-BE49-F238E27FC236}">
                <a16:creationId xmlns:a16="http://schemas.microsoft.com/office/drawing/2014/main" id="{54407C5E-9D80-75FE-C8A9-A27959E0C25F}"/>
              </a:ext>
            </a:extLst>
          </p:cNvPr>
          <p:cNvSpPr/>
          <p:nvPr/>
        </p:nvSpPr>
        <p:spPr>
          <a:xfrm>
            <a:off x="8243850" y="1807779"/>
            <a:ext cx="3948149" cy="5050221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Investigating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causes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for</a:t>
            </a:r>
            <a:r>
              <a:rPr lang="de-DE" dirty="0">
                <a:solidFill>
                  <a:schemeClr val="tx1"/>
                </a:solidFill>
              </a:rPr>
              <a:t> hyper- and </a:t>
            </a:r>
            <a:r>
              <a:rPr lang="de-DE" dirty="0" err="1">
                <a:solidFill>
                  <a:schemeClr val="tx1"/>
                </a:solidFill>
              </a:rPr>
              <a:t>hypoglycemic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events</a:t>
            </a:r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pic>
        <p:nvPicPr>
          <p:cNvPr id="20" name="Grafik 19" descr="Ein Bild, das Text, Screenshot, Diagramm, Reihe enthält.&#10;&#10;Automatisch generierte Beschreibung">
            <a:extLst>
              <a:ext uri="{FF2B5EF4-FFF2-40B4-BE49-F238E27FC236}">
                <a16:creationId xmlns:a16="http://schemas.microsoft.com/office/drawing/2014/main" id="{95793226-74DE-CB29-CA25-BD6966D89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63114" y="3313386"/>
            <a:ext cx="3717903" cy="2205535"/>
          </a:xfrm>
          <a:prstGeom prst="rect">
            <a:avLst/>
          </a:prstGeom>
        </p:spPr>
      </p:pic>
      <p:pic>
        <p:nvPicPr>
          <p:cNvPr id="16" name="Grafik 15" descr="Ein Bild, das Screenshot, Text, Farbigkeit, Quadrat enthält.&#10;&#10;Automatisch generierte Beschreibung">
            <a:extLst>
              <a:ext uri="{FF2B5EF4-FFF2-40B4-BE49-F238E27FC236}">
                <a16:creationId xmlns:a16="http://schemas.microsoft.com/office/drawing/2014/main" id="{43621944-0B41-51E6-AC94-E63ECE213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7555" y="3143209"/>
            <a:ext cx="3836888" cy="254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8384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</Words>
  <Application>Microsoft Macintosh PowerPoint</Application>
  <PresentationFormat>Breitbild</PresentationFormat>
  <Paragraphs>36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Wolber, Jonas Chanrithy</dc:creator>
  <cp:lastModifiedBy>Wolber, Jonas Chanrithy</cp:lastModifiedBy>
  <cp:revision>5</cp:revision>
  <dcterms:created xsi:type="dcterms:W3CDTF">2024-08-05T07:04:17Z</dcterms:created>
  <dcterms:modified xsi:type="dcterms:W3CDTF">2024-08-07T09:32:42Z</dcterms:modified>
</cp:coreProperties>
</file>