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6" r:id="rId10"/>
    <p:sldId id="267" r:id="rId11"/>
    <p:sldId id="264"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7" autoAdjust="0"/>
    <p:restoredTop sz="94660"/>
  </p:normalViewPr>
  <p:slideViewPr>
    <p:cSldViewPr snapToGrid="0">
      <p:cViewPr>
        <p:scale>
          <a:sx n="60" d="100"/>
          <a:sy n="60" d="100"/>
        </p:scale>
        <p:origin x="14" y="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4.xml.rels><?xml version="1.0" encoding="UTF-8" standalone="yes"?>
<Relationships xmlns="http://schemas.openxmlformats.org/package/2006/relationships"><Relationship Id="rId3" Type="http://schemas.openxmlformats.org/officeDocument/2006/relationships/hyperlink" Target="https://www.phishprotection.com/content/stop-phishing-emails/how-to-stop-phishing-emails-in-outlook" TargetMode="External"/><Relationship Id="rId7" Type="http://schemas.openxmlformats.org/officeDocument/2006/relationships/image" Target="../media/image13.svg"/><Relationship Id="rId2" Type="http://schemas.openxmlformats.org/officeDocument/2006/relationships/hyperlink" Target="https://cyber.tap.purdue.edu/blog/articles/the-iloveyou-worm-a-global-crisis/" TargetMode="External"/><Relationship Id="rId1" Type="http://schemas.openxmlformats.org/officeDocument/2006/relationships/hyperlink" Target="https://www.history.com/articles/i-love-you-computer-worm" TargetMode="Externa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diagrams/_rels/drawing4.xml.rels><?xml version="1.0" encoding="UTF-8" standalone="yes"?>
<Relationships xmlns="http://schemas.openxmlformats.org/package/2006/relationships"><Relationship Id="rId3" Type="http://schemas.openxmlformats.org/officeDocument/2006/relationships/hyperlink" Target="https://www.history.com/articles/i-love-you-computer-worm" TargetMode="External"/><Relationship Id="rId7" Type="http://schemas.openxmlformats.org/officeDocument/2006/relationships/hyperlink" Target="https://www.phishprotection.com/content/stop-phishing-emails/how-to-stop-phishing-emails-in-outlook" TargetMode="External"/><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hyperlink" Target="https://cyber.tap.purdue.edu/blog/articles/the-iloveyou-worm-a-global-crisis/" TargetMode="External"/><Relationship Id="rId5" Type="http://schemas.openxmlformats.org/officeDocument/2006/relationships/image" Target="../media/image13.svg"/><Relationship Id="rId4"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4BD4D8-8FE6-416E-9E69-6F6F1058241E}" type="doc">
      <dgm:prSet loTypeId="urn:microsoft.com/office/officeart/2005/8/layout/matrix3" loCatId="matrix" qsTypeId="urn:microsoft.com/office/officeart/2005/8/quickstyle/simple4" qsCatId="simple" csTypeId="urn:microsoft.com/office/officeart/2005/8/colors/colorful1" csCatId="colorful" phldr="1"/>
      <dgm:spPr/>
      <dgm:t>
        <a:bodyPr/>
        <a:lstStyle/>
        <a:p>
          <a:endParaRPr lang="en-US"/>
        </a:p>
      </dgm:t>
    </dgm:pt>
    <dgm:pt modelId="{658B5494-2BA4-4C6C-912D-B32200789346}">
      <dgm:prSet/>
      <dgm:spPr/>
      <dgm:t>
        <a:bodyPr/>
        <a:lstStyle/>
        <a:p>
          <a:r>
            <a:rPr lang="en-US" b="1" dirty="0"/>
            <a:t>OBJECTIVES </a:t>
          </a:r>
          <a:endParaRPr lang="en-US" dirty="0"/>
        </a:p>
      </dgm:t>
    </dgm:pt>
    <dgm:pt modelId="{31735359-67B0-447D-8342-2EA499866511}" type="parTrans" cxnId="{ECA23A8E-964B-4C25-AEF1-D1714B0AFA1C}">
      <dgm:prSet/>
      <dgm:spPr/>
      <dgm:t>
        <a:bodyPr/>
        <a:lstStyle/>
        <a:p>
          <a:endParaRPr lang="en-US"/>
        </a:p>
      </dgm:t>
    </dgm:pt>
    <dgm:pt modelId="{A5B8BD3E-6B31-4CFE-BC86-F9E1CE2D35B9}" type="sibTrans" cxnId="{ECA23A8E-964B-4C25-AEF1-D1714B0AFA1C}">
      <dgm:prSet/>
      <dgm:spPr/>
      <dgm:t>
        <a:bodyPr/>
        <a:lstStyle/>
        <a:p>
          <a:endParaRPr lang="en-US"/>
        </a:p>
      </dgm:t>
    </dgm:pt>
    <dgm:pt modelId="{5F3C4DEE-F3DD-4917-94DA-E74FC086F8E6}">
      <dgm:prSet/>
      <dgm:spPr/>
      <dgm:t>
        <a:bodyPr/>
        <a:lstStyle/>
        <a:p>
          <a:r>
            <a:rPr lang="en-US"/>
            <a:t>What was the malware about?</a:t>
          </a:r>
        </a:p>
      </dgm:t>
    </dgm:pt>
    <dgm:pt modelId="{A92E6F01-71FA-4E90-8504-37D47647A06B}" type="parTrans" cxnId="{836DFCFE-2368-4B63-A4C2-7D6DB7421F73}">
      <dgm:prSet/>
      <dgm:spPr/>
      <dgm:t>
        <a:bodyPr/>
        <a:lstStyle/>
        <a:p>
          <a:endParaRPr lang="en-US"/>
        </a:p>
      </dgm:t>
    </dgm:pt>
    <dgm:pt modelId="{5E4BD9F5-707D-4B0C-9019-D7ED5D2DA798}" type="sibTrans" cxnId="{836DFCFE-2368-4B63-A4C2-7D6DB7421F73}">
      <dgm:prSet/>
      <dgm:spPr/>
      <dgm:t>
        <a:bodyPr/>
        <a:lstStyle/>
        <a:p>
          <a:endParaRPr lang="en-US"/>
        </a:p>
      </dgm:t>
    </dgm:pt>
    <dgm:pt modelId="{AC3706E7-0443-4B59-A779-0A87A9F2BB9F}">
      <dgm:prSet/>
      <dgm:spPr/>
      <dgm:t>
        <a:bodyPr/>
        <a:lstStyle/>
        <a:p>
          <a:r>
            <a:rPr lang="en-US"/>
            <a:t>What was the motive of the attacker ?</a:t>
          </a:r>
        </a:p>
      </dgm:t>
    </dgm:pt>
    <dgm:pt modelId="{A57EEB38-9036-425D-B83B-A46217B05B53}" type="parTrans" cxnId="{1F4DD210-4387-478D-AFE2-E045CFFFE2DD}">
      <dgm:prSet/>
      <dgm:spPr/>
      <dgm:t>
        <a:bodyPr/>
        <a:lstStyle/>
        <a:p>
          <a:endParaRPr lang="en-US"/>
        </a:p>
      </dgm:t>
    </dgm:pt>
    <dgm:pt modelId="{A9993F6C-1219-49DC-9269-E12F171B1924}" type="sibTrans" cxnId="{1F4DD210-4387-478D-AFE2-E045CFFFE2DD}">
      <dgm:prSet/>
      <dgm:spPr/>
      <dgm:t>
        <a:bodyPr/>
        <a:lstStyle/>
        <a:p>
          <a:endParaRPr lang="en-US"/>
        </a:p>
      </dgm:t>
    </dgm:pt>
    <dgm:pt modelId="{A5EF15EF-F5E7-412E-BAE9-B1C6F518CBBC}">
      <dgm:prSet/>
      <dgm:spPr/>
      <dgm:t>
        <a:bodyPr/>
        <a:lstStyle/>
        <a:p>
          <a:r>
            <a:rPr lang="en-US" dirty="0"/>
            <a:t>Was it resolved and how?</a:t>
          </a:r>
        </a:p>
      </dgm:t>
    </dgm:pt>
    <dgm:pt modelId="{DD998637-C9CC-4B86-BE3A-0153F1E7FB13}" type="parTrans" cxnId="{3187EC51-254E-4C3F-BAA6-2FC6FCAFEBFB}">
      <dgm:prSet/>
      <dgm:spPr/>
      <dgm:t>
        <a:bodyPr/>
        <a:lstStyle/>
        <a:p>
          <a:endParaRPr lang="en-US"/>
        </a:p>
      </dgm:t>
    </dgm:pt>
    <dgm:pt modelId="{0110216B-AF8F-41CE-95B3-8533507B426F}" type="sibTrans" cxnId="{3187EC51-254E-4C3F-BAA6-2FC6FCAFEBFB}">
      <dgm:prSet/>
      <dgm:spPr/>
      <dgm:t>
        <a:bodyPr/>
        <a:lstStyle/>
        <a:p>
          <a:endParaRPr lang="en-US"/>
        </a:p>
      </dgm:t>
    </dgm:pt>
    <dgm:pt modelId="{08BE95AF-4F98-4BB3-8B1B-FF97EEC8305B}" type="pres">
      <dgm:prSet presAssocID="{664BD4D8-8FE6-416E-9E69-6F6F1058241E}" presName="matrix" presStyleCnt="0">
        <dgm:presLayoutVars>
          <dgm:chMax val="1"/>
          <dgm:dir/>
          <dgm:resizeHandles val="exact"/>
        </dgm:presLayoutVars>
      </dgm:prSet>
      <dgm:spPr/>
    </dgm:pt>
    <dgm:pt modelId="{B4ADFCA3-1594-485D-9F3E-20F002CEBDFC}" type="pres">
      <dgm:prSet presAssocID="{664BD4D8-8FE6-416E-9E69-6F6F1058241E}" presName="diamond" presStyleLbl="bgShp" presStyleIdx="0" presStyleCnt="1"/>
      <dgm:spPr/>
    </dgm:pt>
    <dgm:pt modelId="{7BE15238-0E77-40BB-B56C-D2016A613961}" type="pres">
      <dgm:prSet presAssocID="{664BD4D8-8FE6-416E-9E69-6F6F1058241E}" presName="quad1" presStyleLbl="node1" presStyleIdx="0" presStyleCnt="4">
        <dgm:presLayoutVars>
          <dgm:chMax val="0"/>
          <dgm:chPref val="0"/>
          <dgm:bulletEnabled val="1"/>
        </dgm:presLayoutVars>
      </dgm:prSet>
      <dgm:spPr/>
    </dgm:pt>
    <dgm:pt modelId="{FEB858AD-6983-4CB7-B5E5-7FBDD0C2E6AB}" type="pres">
      <dgm:prSet presAssocID="{664BD4D8-8FE6-416E-9E69-6F6F1058241E}" presName="quad2" presStyleLbl="node1" presStyleIdx="1" presStyleCnt="4">
        <dgm:presLayoutVars>
          <dgm:chMax val="0"/>
          <dgm:chPref val="0"/>
          <dgm:bulletEnabled val="1"/>
        </dgm:presLayoutVars>
      </dgm:prSet>
      <dgm:spPr/>
    </dgm:pt>
    <dgm:pt modelId="{7A210FB2-F6D1-4296-8F20-9207067C8A13}" type="pres">
      <dgm:prSet presAssocID="{664BD4D8-8FE6-416E-9E69-6F6F1058241E}" presName="quad3" presStyleLbl="node1" presStyleIdx="2" presStyleCnt="4">
        <dgm:presLayoutVars>
          <dgm:chMax val="0"/>
          <dgm:chPref val="0"/>
          <dgm:bulletEnabled val="1"/>
        </dgm:presLayoutVars>
      </dgm:prSet>
      <dgm:spPr/>
    </dgm:pt>
    <dgm:pt modelId="{0B8CF6FE-44FB-4CB5-8B80-81B7EAD2A846}" type="pres">
      <dgm:prSet presAssocID="{664BD4D8-8FE6-416E-9E69-6F6F1058241E}" presName="quad4" presStyleLbl="node1" presStyleIdx="3" presStyleCnt="4">
        <dgm:presLayoutVars>
          <dgm:chMax val="0"/>
          <dgm:chPref val="0"/>
          <dgm:bulletEnabled val="1"/>
        </dgm:presLayoutVars>
      </dgm:prSet>
      <dgm:spPr/>
    </dgm:pt>
  </dgm:ptLst>
  <dgm:cxnLst>
    <dgm:cxn modelId="{0B138803-1A48-4F3B-8D07-6EB2E2A36DF3}" type="presOf" srcId="{A5EF15EF-F5E7-412E-BAE9-B1C6F518CBBC}" destId="{0B8CF6FE-44FB-4CB5-8B80-81B7EAD2A846}" srcOrd="0" destOrd="0" presId="urn:microsoft.com/office/officeart/2005/8/layout/matrix3"/>
    <dgm:cxn modelId="{8E4E430B-0629-46AE-ADCA-F2899E66212F}" type="presOf" srcId="{658B5494-2BA4-4C6C-912D-B32200789346}" destId="{7BE15238-0E77-40BB-B56C-D2016A613961}" srcOrd="0" destOrd="0" presId="urn:microsoft.com/office/officeart/2005/8/layout/matrix3"/>
    <dgm:cxn modelId="{1F4DD210-4387-478D-AFE2-E045CFFFE2DD}" srcId="{664BD4D8-8FE6-416E-9E69-6F6F1058241E}" destId="{AC3706E7-0443-4B59-A779-0A87A9F2BB9F}" srcOrd="2" destOrd="0" parTransId="{A57EEB38-9036-425D-B83B-A46217B05B53}" sibTransId="{A9993F6C-1219-49DC-9269-E12F171B1924}"/>
    <dgm:cxn modelId="{3187EC51-254E-4C3F-BAA6-2FC6FCAFEBFB}" srcId="{664BD4D8-8FE6-416E-9E69-6F6F1058241E}" destId="{A5EF15EF-F5E7-412E-BAE9-B1C6F518CBBC}" srcOrd="3" destOrd="0" parTransId="{DD998637-C9CC-4B86-BE3A-0153F1E7FB13}" sibTransId="{0110216B-AF8F-41CE-95B3-8533507B426F}"/>
    <dgm:cxn modelId="{3D794A58-8210-4E1E-B44C-237CEF336ADF}" type="presOf" srcId="{5F3C4DEE-F3DD-4917-94DA-E74FC086F8E6}" destId="{FEB858AD-6983-4CB7-B5E5-7FBDD0C2E6AB}" srcOrd="0" destOrd="0" presId="urn:microsoft.com/office/officeart/2005/8/layout/matrix3"/>
    <dgm:cxn modelId="{ECA23A8E-964B-4C25-AEF1-D1714B0AFA1C}" srcId="{664BD4D8-8FE6-416E-9E69-6F6F1058241E}" destId="{658B5494-2BA4-4C6C-912D-B32200789346}" srcOrd="0" destOrd="0" parTransId="{31735359-67B0-447D-8342-2EA499866511}" sibTransId="{A5B8BD3E-6B31-4CFE-BC86-F9E1CE2D35B9}"/>
    <dgm:cxn modelId="{88FC73C5-518D-4971-80E0-E1EC51CDD68C}" type="presOf" srcId="{664BD4D8-8FE6-416E-9E69-6F6F1058241E}" destId="{08BE95AF-4F98-4BB3-8B1B-FF97EEC8305B}" srcOrd="0" destOrd="0" presId="urn:microsoft.com/office/officeart/2005/8/layout/matrix3"/>
    <dgm:cxn modelId="{86D675FC-AD67-448D-8899-A08A5060ECC3}" type="presOf" srcId="{AC3706E7-0443-4B59-A779-0A87A9F2BB9F}" destId="{7A210FB2-F6D1-4296-8F20-9207067C8A13}" srcOrd="0" destOrd="0" presId="urn:microsoft.com/office/officeart/2005/8/layout/matrix3"/>
    <dgm:cxn modelId="{836DFCFE-2368-4B63-A4C2-7D6DB7421F73}" srcId="{664BD4D8-8FE6-416E-9E69-6F6F1058241E}" destId="{5F3C4DEE-F3DD-4917-94DA-E74FC086F8E6}" srcOrd="1" destOrd="0" parTransId="{A92E6F01-71FA-4E90-8504-37D47647A06B}" sibTransId="{5E4BD9F5-707D-4B0C-9019-D7ED5D2DA798}"/>
    <dgm:cxn modelId="{C6FCAAB6-51A5-4876-9EC7-8337BCC581BD}" type="presParOf" srcId="{08BE95AF-4F98-4BB3-8B1B-FF97EEC8305B}" destId="{B4ADFCA3-1594-485D-9F3E-20F002CEBDFC}" srcOrd="0" destOrd="0" presId="urn:microsoft.com/office/officeart/2005/8/layout/matrix3"/>
    <dgm:cxn modelId="{32B19F11-9CDE-4CC5-A44B-E7D0118FD43C}" type="presParOf" srcId="{08BE95AF-4F98-4BB3-8B1B-FF97EEC8305B}" destId="{7BE15238-0E77-40BB-B56C-D2016A613961}" srcOrd="1" destOrd="0" presId="urn:microsoft.com/office/officeart/2005/8/layout/matrix3"/>
    <dgm:cxn modelId="{135D13A0-1902-47F6-AC19-F9AB5530FF85}" type="presParOf" srcId="{08BE95AF-4F98-4BB3-8B1B-FF97EEC8305B}" destId="{FEB858AD-6983-4CB7-B5E5-7FBDD0C2E6AB}" srcOrd="2" destOrd="0" presId="urn:microsoft.com/office/officeart/2005/8/layout/matrix3"/>
    <dgm:cxn modelId="{9FD8765F-EE12-427F-A6E3-89DAE295BFF3}" type="presParOf" srcId="{08BE95AF-4F98-4BB3-8B1B-FF97EEC8305B}" destId="{7A210FB2-F6D1-4296-8F20-9207067C8A13}" srcOrd="3" destOrd="0" presId="urn:microsoft.com/office/officeart/2005/8/layout/matrix3"/>
    <dgm:cxn modelId="{C60705DD-6BDB-4989-A777-1B53920B8947}" type="presParOf" srcId="{08BE95AF-4F98-4BB3-8B1B-FF97EEC8305B}" destId="{0B8CF6FE-44FB-4CB5-8B80-81B7EAD2A846}"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BA09C2-D8B1-470C-B126-1631F6065CB7}" type="doc">
      <dgm:prSet loTypeId="urn:microsoft.com/office/officeart/2008/layout/LinedList" loCatId="list" qsTypeId="urn:microsoft.com/office/officeart/2005/8/quickstyle/simple2" qsCatId="simple" csTypeId="urn:microsoft.com/office/officeart/2005/8/colors/accent1_2" csCatId="accent1"/>
      <dgm:spPr/>
      <dgm:t>
        <a:bodyPr/>
        <a:lstStyle/>
        <a:p>
          <a:endParaRPr lang="en-US"/>
        </a:p>
      </dgm:t>
    </dgm:pt>
    <dgm:pt modelId="{E09652D8-3344-40C7-9AF9-B7095C80117B}">
      <dgm:prSet/>
      <dgm:spPr/>
      <dgm:t>
        <a:bodyPr/>
        <a:lstStyle/>
        <a:p>
          <a:r>
            <a:rPr lang="en-US"/>
            <a:t>ILOVEYOU malware was created by Onel de Guzman, then a 24-year-old student at AMA Computer College in the Philippines. Guzman never  admitted to writing the code until an interview with a journalist for Wired in 2015. </a:t>
          </a:r>
        </a:p>
      </dgm:t>
    </dgm:pt>
    <dgm:pt modelId="{259F29FB-ABD0-4A4B-872F-33F7A884462D}" type="parTrans" cxnId="{A60BD5A9-9042-4D7A-A0B4-E0EE78831F6F}">
      <dgm:prSet/>
      <dgm:spPr/>
      <dgm:t>
        <a:bodyPr/>
        <a:lstStyle/>
        <a:p>
          <a:endParaRPr lang="en-US"/>
        </a:p>
      </dgm:t>
    </dgm:pt>
    <dgm:pt modelId="{55253E5F-1BAE-4671-8C7A-07A569AA3AF4}" type="sibTrans" cxnId="{A60BD5A9-9042-4D7A-A0B4-E0EE78831F6F}">
      <dgm:prSet/>
      <dgm:spPr/>
      <dgm:t>
        <a:bodyPr/>
        <a:lstStyle/>
        <a:p>
          <a:endParaRPr lang="en-US"/>
        </a:p>
      </dgm:t>
    </dgm:pt>
    <dgm:pt modelId="{8E1BFF36-9244-4063-94C8-5D9D71A79079}">
      <dgm:prSet/>
      <dgm:spPr/>
      <dgm:t>
        <a:bodyPr/>
        <a:lstStyle/>
        <a:p>
          <a:r>
            <a:rPr lang="en-US"/>
            <a:t>In the interview, he argued that the only reason he made the Trojan was to get internet passwords. He had no idea that it would spread so far. It was pure curiosity that led him to take off the location restrictions and write the code so that a copy of the email would be sent out to each person in the users address book. </a:t>
          </a:r>
        </a:p>
      </dgm:t>
    </dgm:pt>
    <dgm:pt modelId="{2FA4127D-812A-4884-8AC6-1AA4315568D1}" type="parTrans" cxnId="{02A988E3-0EE1-4D36-B8C7-D8E674E98581}">
      <dgm:prSet/>
      <dgm:spPr/>
      <dgm:t>
        <a:bodyPr/>
        <a:lstStyle/>
        <a:p>
          <a:endParaRPr lang="en-US"/>
        </a:p>
      </dgm:t>
    </dgm:pt>
    <dgm:pt modelId="{6F0A3D01-6BA2-45FC-99C6-27295A7F608F}" type="sibTrans" cxnId="{02A988E3-0EE1-4D36-B8C7-D8E674E98581}">
      <dgm:prSet/>
      <dgm:spPr/>
      <dgm:t>
        <a:bodyPr/>
        <a:lstStyle/>
        <a:p>
          <a:endParaRPr lang="en-US"/>
        </a:p>
      </dgm:t>
    </dgm:pt>
    <dgm:pt modelId="{6DB716BB-413A-4C3B-BB3F-285690F42CF0}" type="pres">
      <dgm:prSet presAssocID="{E3BA09C2-D8B1-470C-B126-1631F6065CB7}" presName="vert0" presStyleCnt="0">
        <dgm:presLayoutVars>
          <dgm:dir/>
          <dgm:animOne val="branch"/>
          <dgm:animLvl val="lvl"/>
        </dgm:presLayoutVars>
      </dgm:prSet>
      <dgm:spPr/>
    </dgm:pt>
    <dgm:pt modelId="{51BE919B-4C62-4375-AFC3-82B42ABF159D}" type="pres">
      <dgm:prSet presAssocID="{E09652D8-3344-40C7-9AF9-B7095C80117B}" presName="thickLine" presStyleLbl="alignNode1" presStyleIdx="0" presStyleCnt="2"/>
      <dgm:spPr/>
    </dgm:pt>
    <dgm:pt modelId="{46E5563F-4414-4BA5-9A8C-71E0DBA56AEE}" type="pres">
      <dgm:prSet presAssocID="{E09652D8-3344-40C7-9AF9-B7095C80117B}" presName="horz1" presStyleCnt="0"/>
      <dgm:spPr/>
    </dgm:pt>
    <dgm:pt modelId="{6CC28150-324D-4283-B6BF-446249276106}" type="pres">
      <dgm:prSet presAssocID="{E09652D8-3344-40C7-9AF9-B7095C80117B}" presName="tx1" presStyleLbl="revTx" presStyleIdx="0" presStyleCnt="2"/>
      <dgm:spPr/>
    </dgm:pt>
    <dgm:pt modelId="{3D2CE46B-507E-42B1-82B0-48137BA39841}" type="pres">
      <dgm:prSet presAssocID="{E09652D8-3344-40C7-9AF9-B7095C80117B}" presName="vert1" presStyleCnt="0"/>
      <dgm:spPr/>
    </dgm:pt>
    <dgm:pt modelId="{F551729C-F402-4FFC-A5EE-E769C7813516}" type="pres">
      <dgm:prSet presAssocID="{8E1BFF36-9244-4063-94C8-5D9D71A79079}" presName="thickLine" presStyleLbl="alignNode1" presStyleIdx="1" presStyleCnt="2"/>
      <dgm:spPr/>
    </dgm:pt>
    <dgm:pt modelId="{F283F0B4-E161-4C68-8336-3F8EBE18CC32}" type="pres">
      <dgm:prSet presAssocID="{8E1BFF36-9244-4063-94C8-5D9D71A79079}" presName="horz1" presStyleCnt="0"/>
      <dgm:spPr/>
    </dgm:pt>
    <dgm:pt modelId="{BD132F8B-82E5-4D82-BE60-AD0FB0FF3106}" type="pres">
      <dgm:prSet presAssocID="{8E1BFF36-9244-4063-94C8-5D9D71A79079}" presName="tx1" presStyleLbl="revTx" presStyleIdx="1" presStyleCnt="2"/>
      <dgm:spPr/>
    </dgm:pt>
    <dgm:pt modelId="{DD4E74E1-C295-4736-87C4-3B03BC73D555}" type="pres">
      <dgm:prSet presAssocID="{8E1BFF36-9244-4063-94C8-5D9D71A79079}" presName="vert1" presStyleCnt="0"/>
      <dgm:spPr/>
    </dgm:pt>
  </dgm:ptLst>
  <dgm:cxnLst>
    <dgm:cxn modelId="{D57E053E-B8C7-4AA5-A9C1-28C768AAAC13}" type="presOf" srcId="{E3BA09C2-D8B1-470C-B126-1631F6065CB7}" destId="{6DB716BB-413A-4C3B-BB3F-285690F42CF0}" srcOrd="0" destOrd="0" presId="urn:microsoft.com/office/officeart/2008/layout/LinedList"/>
    <dgm:cxn modelId="{140F0799-ABB8-470C-A291-4BDFD6903ADC}" type="presOf" srcId="{E09652D8-3344-40C7-9AF9-B7095C80117B}" destId="{6CC28150-324D-4283-B6BF-446249276106}" srcOrd="0" destOrd="0" presId="urn:microsoft.com/office/officeart/2008/layout/LinedList"/>
    <dgm:cxn modelId="{9DF7ECA0-08B9-403A-956D-6793E6352403}" type="presOf" srcId="{8E1BFF36-9244-4063-94C8-5D9D71A79079}" destId="{BD132F8B-82E5-4D82-BE60-AD0FB0FF3106}" srcOrd="0" destOrd="0" presId="urn:microsoft.com/office/officeart/2008/layout/LinedList"/>
    <dgm:cxn modelId="{A60BD5A9-9042-4D7A-A0B4-E0EE78831F6F}" srcId="{E3BA09C2-D8B1-470C-B126-1631F6065CB7}" destId="{E09652D8-3344-40C7-9AF9-B7095C80117B}" srcOrd="0" destOrd="0" parTransId="{259F29FB-ABD0-4A4B-872F-33F7A884462D}" sibTransId="{55253E5F-1BAE-4671-8C7A-07A569AA3AF4}"/>
    <dgm:cxn modelId="{02A988E3-0EE1-4D36-B8C7-D8E674E98581}" srcId="{E3BA09C2-D8B1-470C-B126-1631F6065CB7}" destId="{8E1BFF36-9244-4063-94C8-5D9D71A79079}" srcOrd="1" destOrd="0" parTransId="{2FA4127D-812A-4884-8AC6-1AA4315568D1}" sibTransId="{6F0A3D01-6BA2-45FC-99C6-27295A7F608F}"/>
    <dgm:cxn modelId="{E8112696-E337-48C1-BB31-810B1B5219EB}" type="presParOf" srcId="{6DB716BB-413A-4C3B-BB3F-285690F42CF0}" destId="{51BE919B-4C62-4375-AFC3-82B42ABF159D}" srcOrd="0" destOrd="0" presId="urn:microsoft.com/office/officeart/2008/layout/LinedList"/>
    <dgm:cxn modelId="{061B6246-3AD0-48AE-9E81-2327C528D9B6}" type="presParOf" srcId="{6DB716BB-413A-4C3B-BB3F-285690F42CF0}" destId="{46E5563F-4414-4BA5-9A8C-71E0DBA56AEE}" srcOrd="1" destOrd="0" presId="urn:microsoft.com/office/officeart/2008/layout/LinedList"/>
    <dgm:cxn modelId="{9A631193-C18F-4595-9FF6-F3EFA332D0DC}" type="presParOf" srcId="{46E5563F-4414-4BA5-9A8C-71E0DBA56AEE}" destId="{6CC28150-324D-4283-B6BF-446249276106}" srcOrd="0" destOrd="0" presId="urn:microsoft.com/office/officeart/2008/layout/LinedList"/>
    <dgm:cxn modelId="{44B0A6A2-62F3-44EB-8EDD-6EBA1CE0A48F}" type="presParOf" srcId="{46E5563F-4414-4BA5-9A8C-71E0DBA56AEE}" destId="{3D2CE46B-507E-42B1-82B0-48137BA39841}" srcOrd="1" destOrd="0" presId="urn:microsoft.com/office/officeart/2008/layout/LinedList"/>
    <dgm:cxn modelId="{D04806E1-CD8F-416B-BFD7-1F06C95BD821}" type="presParOf" srcId="{6DB716BB-413A-4C3B-BB3F-285690F42CF0}" destId="{F551729C-F402-4FFC-A5EE-E769C7813516}" srcOrd="2" destOrd="0" presId="urn:microsoft.com/office/officeart/2008/layout/LinedList"/>
    <dgm:cxn modelId="{B14246F1-294F-4E1B-AF55-28AC4B184691}" type="presParOf" srcId="{6DB716BB-413A-4C3B-BB3F-285690F42CF0}" destId="{F283F0B4-E161-4C68-8336-3F8EBE18CC32}" srcOrd="3" destOrd="0" presId="urn:microsoft.com/office/officeart/2008/layout/LinedList"/>
    <dgm:cxn modelId="{1DBA740D-A32D-4049-8779-3CD21DB66EB8}" type="presParOf" srcId="{F283F0B4-E161-4C68-8336-3F8EBE18CC32}" destId="{BD132F8B-82E5-4D82-BE60-AD0FB0FF3106}" srcOrd="0" destOrd="0" presId="urn:microsoft.com/office/officeart/2008/layout/LinedList"/>
    <dgm:cxn modelId="{F9C5E804-DFF7-466F-8520-20EB25AB8DCE}" type="presParOf" srcId="{F283F0B4-E161-4C68-8336-3F8EBE18CC32}" destId="{DD4E74E1-C295-4736-87C4-3B03BC73D55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3E9BE6-7D91-4773-9BF3-B150D6C6B6EF}"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A065BC3D-1FD7-41E1-8D25-7C8CA1215807}">
      <dgm:prSet/>
      <dgm:spPr/>
      <dgm:t>
        <a:bodyPr/>
        <a:lstStyle/>
        <a:p>
          <a:r>
            <a:rPr lang="en-US"/>
            <a:t>Malware is evolving fast. As technology grows, so do the tricks and tools used by cybercriminals.</a:t>
          </a:r>
        </a:p>
      </dgm:t>
    </dgm:pt>
    <dgm:pt modelId="{F5EBD87F-4AC1-4913-A087-B40C76A18F30}" type="parTrans" cxnId="{4C080A6F-0DCA-415C-9729-8D933D48998D}">
      <dgm:prSet/>
      <dgm:spPr/>
      <dgm:t>
        <a:bodyPr/>
        <a:lstStyle/>
        <a:p>
          <a:endParaRPr lang="en-US"/>
        </a:p>
      </dgm:t>
    </dgm:pt>
    <dgm:pt modelId="{390B823B-56B2-4A76-8180-F0938AA8159E}" type="sibTrans" cxnId="{4C080A6F-0DCA-415C-9729-8D933D48998D}">
      <dgm:prSet/>
      <dgm:spPr/>
      <dgm:t>
        <a:bodyPr/>
        <a:lstStyle/>
        <a:p>
          <a:endParaRPr lang="en-US"/>
        </a:p>
      </dgm:t>
    </dgm:pt>
    <dgm:pt modelId="{166DB526-96D4-4406-979C-1063510A8811}">
      <dgm:prSet/>
      <dgm:spPr/>
      <dgm:t>
        <a:bodyPr/>
        <a:lstStyle/>
        <a:p>
          <a:r>
            <a:rPr lang="en-US"/>
            <a:t>Many systems have been generated to fight cyber attackers like ethical hacking and penetration testing using tools such us metasploits ,nmap  etc and other tools for inspecting incoming traffic like Wireshark to ensure all malicious acts are caught on time.</a:t>
          </a:r>
        </a:p>
      </dgm:t>
    </dgm:pt>
    <dgm:pt modelId="{573462DC-E889-4AC2-9973-740F46952A26}" type="parTrans" cxnId="{48AABE35-59F0-4958-B6F5-1AC6AA044968}">
      <dgm:prSet/>
      <dgm:spPr/>
      <dgm:t>
        <a:bodyPr/>
        <a:lstStyle/>
        <a:p>
          <a:endParaRPr lang="en-US"/>
        </a:p>
      </dgm:t>
    </dgm:pt>
    <dgm:pt modelId="{9E301999-826A-4EE6-AD2D-62F4A95A72E7}" type="sibTrans" cxnId="{48AABE35-59F0-4958-B6F5-1AC6AA044968}">
      <dgm:prSet/>
      <dgm:spPr/>
      <dgm:t>
        <a:bodyPr/>
        <a:lstStyle/>
        <a:p>
          <a:endParaRPr lang="en-US"/>
        </a:p>
      </dgm:t>
    </dgm:pt>
    <dgm:pt modelId="{3E5BCA07-40B6-4016-8EB8-0B3413157311}">
      <dgm:prSet/>
      <dgm:spPr/>
      <dgm:t>
        <a:bodyPr/>
        <a:lstStyle/>
        <a:p>
          <a:r>
            <a:rPr lang="en-US"/>
            <a:t>There are definitely future threats because as technology is evolving and improving with security so are cyber attackers getting smarter.</a:t>
          </a:r>
        </a:p>
      </dgm:t>
    </dgm:pt>
    <dgm:pt modelId="{FE42E1DA-7DEB-412D-8DD5-F1C28495C239}" type="parTrans" cxnId="{127551C7-7336-4046-8717-2EA06782FC59}">
      <dgm:prSet/>
      <dgm:spPr/>
      <dgm:t>
        <a:bodyPr/>
        <a:lstStyle/>
        <a:p>
          <a:endParaRPr lang="en-US"/>
        </a:p>
      </dgm:t>
    </dgm:pt>
    <dgm:pt modelId="{63F6D6B4-30F0-42CE-BAD7-1FDE31732770}" type="sibTrans" cxnId="{127551C7-7336-4046-8717-2EA06782FC59}">
      <dgm:prSet/>
      <dgm:spPr/>
      <dgm:t>
        <a:bodyPr/>
        <a:lstStyle/>
        <a:p>
          <a:endParaRPr lang="en-US"/>
        </a:p>
      </dgm:t>
    </dgm:pt>
    <dgm:pt modelId="{7151A975-9CA6-4956-9E55-92ECB38CAB7D}" type="pres">
      <dgm:prSet presAssocID="{E13E9BE6-7D91-4773-9BF3-B150D6C6B6EF}" presName="vert0" presStyleCnt="0">
        <dgm:presLayoutVars>
          <dgm:dir/>
          <dgm:animOne val="branch"/>
          <dgm:animLvl val="lvl"/>
        </dgm:presLayoutVars>
      </dgm:prSet>
      <dgm:spPr/>
    </dgm:pt>
    <dgm:pt modelId="{BB326D9D-0493-4981-88F6-1C41F6B52AD9}" type="pres">
      <dgm:prSet presAssocID="{A065BC3D-1FD7-41E1-8D25-7C8CA1215807}" presName="thickLine" presStyleLbl="alignNode1" presStyleIdx="0" presStyleCnt="3"/>
      <dgm:spPr/>
    </dgm:pt>
    <dgm:pt modelId="{A1AA58D8-E9C5-4656-AE9F-7D23E2DCF234}" type="pres">
      <dgm:prSet presAssocID="{A065BC3D-1FD7-41E1-8D25-7C8CA1215807}" presName="horz1" presStyleCnt="0"/>
      <dgm:spPr/>
    </dgm:pt>
    <dgm:pt modelId="{2D601661-AA09-4A0A-B1B1-C0D49B2FF57E}" type="pres">
      <dgm:prSet presAssocID="{A065BC3D-1FD7-41E1-8D25-7C8CA1215807}" presName="tx1" presStyleLbl="revTx" presStyleIdx="0" presStyleCnt="3"/>
      <dgm:spPr/>
    </dgm:pt>
    <dgm:pt modelId="{9DCD33CB-07BE-44AD-A397-07C0C8FA665A}" type="pres">
      <dgm:prSet presAssocID="{A065BC3D-1FD7-41E1-8D25-7C8CA1215807}" presName="vert1" presStyleCnt="0"/>
      <dgm:spPr/>
    </dgm:pt>
    <dgm:pt modelId="{647C53A8-47F2-4361-B1CF-8225ACAB0F3B}" type="pres">
      <dgm:prSet presAssocID="{166DB526-96D4-4406-979C-1063510A8811}" presName="thickLine" presStyleLbl="alignNode1" presStyleIdx="1" presStyleCnt="3"/>
      <dgm:spPr/>
    </dgm:pt>
    <dgm:pt modelId="{5A0DE04D-E19A-4473-AA58-3B638F8EEB8D}" type="pres">
      <dgm:prSet presAssocID="{166DB526-96D4-4406-979C-1063510A8811}" presName="horz1" presStyleCnt="0"/>
      <dgm:spPr/>
    </dgm:pt>
    <dgm:pt modelId="{BA685511-EBC4-4257-94B2-323D3620ACFB}" type="pres">
      <dgm:prSet presAssocID="{166DB526-96D4-4406-979C-1063510A8811}" presName="tx1" presStyleLbl="revTx" presStyleIdx="1" presStyleCnt="3"/>
      <dgm:spPr/>
    </dgm:pt>
    <dgm:pt modelId="{7F233B57-DD2F-41D7-84E7-574289EC50B1}" type="pres">
      <dgm:prSet presAssocID="{166DB526-96D4-4406-979C-1063510A8811}" presName="vert1" presStyleCnt="0"/>
      <dgm:spPr/>
    </dgm:pt>
    <dgm:pt modelId="{6946F24B-0375-490C-8B1F-DA9B268D952F}" type="pres">
      <dgm:prSet presAssocID="{3E5BCA07-40B6-4016-8EB8-0B3413157311}" presName="thickLine" presStyleLbl="alignNode1" presStyleIdx="2" presStyleCnt="3"/>
      <dgm:spPr/>
    </dgm:pt>
    <dgm:pt modelId="{0611BFBF-0981-4828-AFB7-25B77B9F4115}" type="pres">
      <dgm:prSet presAssocID="{3E5BCA07-40B6-4016-8EB8-0B3413157311}" presName="horz1" presStyleCnt="0"/>
      <dgm:spPr/>
    </dgm:pt>
    <dgm:pt modelId="{D0842393-DC92-449F-BD18-3C27EB75E9A3}" type="pres">
      <dgm:prSet presAssocID="{3E5BCA07-40B6-4016-8EB8-0B3413157311}" presName="tx1" presStyleLbl="revTx" presStyleIdx="2" presStyleCnt="3"/>
      <dgm:spPr/>
    </dgm:pt>
    <dgm:pt modelId="{A7BA7A33-C414-4351-ADE3-8B7EB3D1EDF2}" type="pres">
      <dgm:prSet presAssocID="{3E5BCA07-40B6-4016-8EB8-0B3413157311}" presName="vert1" presStyleCnt="0"/>
      <dgm:spPr/>
    </dgm:pt>
  </dgm:ptLst>
  <dgm:cxnLst>
    <dgm:cxn modelId="{E48E711B-640C-4F79-8A5E-EEFC77B5BB84}" type="presOf" srcId="{E13E9BE6-7D91-4773-9BF3-B150D6C6B6EF}" destId="{7151A975-9CA6-4956-9E55-92ECB38CAB7D}" srcOrd="0" destOrd="0" presId="urn:microsoft.com/office/officeart/2008/layout/LinedList"/>
    <dgm:cxn modelId="{48AABE35-59F0-4958-B6F5-1AC6AA044968}" srcId="{E13E9BE6-7D91-4773-9BF3-B150D6C6B6EF}" destId="{166DB526-96D4-4406-979C-1063510A8811}" srcOrd="1" destOrd="0" parTransId="{573462DC-E889-4AC2-9973-740F46952A26}" sibTransId="{9E301999-826A-4EE6-AD2D-62F4A95A72E7}"/>
    <dgm:cxn modelId="{4C080A6F-0DCA-415C-9729-8D933D48998D}" srcId="{E13E9BE6-7D91-4773-9BF3-B150D6C6B6EF}" destId="{A065BC3D-1FD7-41E1-8D25-7C8CA1215807}" srcOrd="0" destOrd="0" parTransId="{F5EBD87F-4AC1-4913-A087-B40C76A18F30}" sibTransId="{390B823B-56B2-4A76-8180-F0938AA8159E}"/>
    <dgm:cxn modelId="{EB110882-02AF-43F7-A8FC-7951A7E4592A}" type="presOf" srcId="{A065BC3D-1FD7-41E1-8D25-7C8CA1215807}" destId="{2D601661-AA09-4A0A-B1B1-C0D49B2FF57E}" srcOrd="0" destOrd="0" presId="urn:microsoft.com/office/officeart/2008/layout/LinedList"/>
    <dgm:cxn modelId="{222754A0-D578-4664-A0CB-1BDA3F4EE710}" type="presOf" srcId="{166DB526-96D4-4406-979C-1063510A8811}" destId="{BA685511-EBC4-4257-94B2-323D3620ACFB}" srcOrd="0" destOrd="0" presId="urn:microsoft.com/office/officeart/2008/layout/LinedList"/>
    <dgm:cxn modelId="{127551C7-7336-4046-8717-2EA06782FC59}" srcId="{E13E9BE6-7D91-4773-9BF3-B150D6C6B6EF}" destId="{3E5BCA07-40B6-4016-8EB8-0B3413157311}" srcOrd="2" destOrd="0" parTransId="{FE42E1DA-7DEB-412D-8DD5-F1C28495C239}" sibTransId="{63F6D6B4-30F0-42CE-BAD7-1FDE31732770}"/>
    <dgm:cxn modelId="{D62A22EB-03E2-43E5-B3F2-AB2DFBD23587}" type="presOf" srcId="{3E5BCA07-40B6-4016-8EB8-0B3413157311}" destId="{D0842393-DC92-449F-BD18-3C27EB75E9A3}" srcOrd="0" destOrd="0" presId="urn:microsoft.com/office/officeart/2008/layout/LinedList"/>
    <dgm:cxn modelId="{6DC762AE-3248-401F-BE3F-6523FFBD7AC9}" type="presParOf" srcId="{7151A975-9CA6-4956-9E55-92ECB38CAB7D}" destId="{BB326D9D-0493-4981-88F6-1C41F6B52AD9}" srcOrd="0" destOrd="0" presId="urn:microsoft.com/office/officeart/2008/layout/LinedList"/>
    <dgm:cxn modelId="{8FFEA653-CB64-4E06-B860-DB193D735E39}" type="presParOf" srcId="{7151A975-9CA6-4956-9E55-92ECB38CAB7D}" destId="{A1AA58D8-E9C5-4656-AE9F-7D23E2DCF234}" srcOrd="1" destOrd="0" presId="urn:microsoft.com/office/officeart/2008/layout/LinedList"/>
    <dgm:cxn modelId="{879944D9-5753-45D6-B1CE-28C4C010ACC7}" type="presParOf" srcId="{A1AA58D8-E9C5-4656-AE9F-7D23E2DCF234}" destId="{2D601661-AA09-4A0A-B1B1-C0D49B2FF57E}" srcOrd="0" destOrd="0" presId="urn:microsoft.com/office/officeart/2008/layout/LinedList"/>
    <dgm:cxn modelId="{5C346020-F3DD-4ECA-853F-D13DAE9B30E7}" type="presParOf" srcId="{A1AA58D8-E9C5-4656-AE9F-7D23E2DCF234}" destId="{9DCD33CB-07BE-44AD-A397-07C0C8FA665A}" srcOrd="1" destOrd="0" presId="urn:microsoft.com/office/officeart/2008/layout/LinedList"/>
    <dgm:cxn modelId="{12209352-B2F7-42AC-AF88-9EA2434C0964}" type="presParOf" srcId="{7151A975-9CA6-4956-9E55-92ECB38CAB7D}" destId="{647C53A8-47F2-4361-B1CF-8225ACAB0F3B}" srcOrd="2" destOrd="0" presId="urn:microsoft.com/office/officeart/2008/layout/LinedList"/>
    <dgm:cxn modelId="{3DE14169-6534-4006-83CB-D99BF72D7686}" type="presParOf" srcId="{7151A975-9CA6-4956-9E55-92ECB38CAB7D}" destId="{5A0DE04D-E19A-4473-AA58-3B638F8EEB8D}" srcOrd="3" destOrd="0" presId="urn:microsoft.com/office/officeart/2008/layout/LinedList"/>
    <dgm:cxn modelId="{DFE6A68E-01C7-4B93-9328-D337C5575DE2}" type="presParOf" srcId="{5A0DE04D-E19A-4473-AA58-3B638F8EEB8D}" destId="{BA685511-EBC4-4257-94B2-323D3620ACFB}" srcOrd="0" destOrd="0" presId="urn:microsoft.com/office/officeart/2008/layout/LinedList"/>
    <dgm:cxn modelId="{3FF1D163-0B79-4BD6-9CA4-A23BEAA6C8C8}" type="presParOf" srcId="{5A0DE04D-E19A-4473-AA58-3B638F8EEB8D}" destId="{7F233B57-DD2F-41D7-84E7-574289EC50B1}" srcOrd="1" destOrd="0" presId="urn:microsoft.com/office/officeart/2008/layout/LinedList"/>
    <dgm:cxn modelId="{E824DB5B-A484-4440-99C4-7313645421A9}" type="presParOf" srcId="{7151A975-9CA6-4956-9E55-92ECB38CAB7D}" destId="{6946F24B-0375-490C-8B1F-DA9B268D952F}" srcOrd="4" destOrd="0" presId="urn:microsoft.com/office/officeart/2008/layout/LinedList"/>
    <dgm:cxn modelId="{37912CBD-1EAE-4D67-BDBE-A11AF88D1153}" type="presParOf" srcId="{7151A975-9CA6-4956-9E55-92ECB38CAB7D}" destId="{0611BFBF-0981-4828-AFB7-25B77B9F4115}" srcOrd="5" destOrd="0" presId="urn:microsoft.com/office/officeart/2008/layout/LinedList"/>
    <dgm:cxn modelId="{43BC15E6-F48B-400C-AADF-B3A4955DF87B}" type="presParOf" srcId="{0611BFBF-0981-4828-AFB7-25B77B9F4115}" destId="{D0842393-DC92-449F-BD18-3C27EB75E9A3}" srcOrd="0" destOrd="0" presId="urn:microsoft.com/office/officeart/2008/layout/LinedList"/>
    <dgm:cxn modelId="{7CC154E4-0238-41AB-B7B4-75B9CEEAC655}" type="presParOf" srcId="{0611BFBF-0981-4828-AFB7-25B77B9F4115}" destId="{A7BA7A33-C414-4351-ADE3-8B7EB3D1EDF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364CB70-EC70-4B91-8C63-CC2AA8BF147C}"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A5AC3A73-A6C2-4526-A921-1FCD0D15153A}">
      <dgm:prSet/>
      <dgm:spPr/>
      <dgm:t>
        <a:bodyPr/>
        <a:lstStyle/>
        <a:p>
          <a:pPr>
            <a:lnSpc>
              <a:spcPct val="100000"/>
            </a:lnSpc>
          </a:pPr>
          <a:r>
            <a:rPr lang="en-US">
              <a:hlinkClick xmlns:r="http://schemas.openxmlformats.org/officeDocument/2006/relationships" r:id="rId1"/>
            </a:rPr>
            <a:t>'ILOVEYOU': How the Infamous Computer Worm Wreaked Havoc</a:t>
          </a:r>
          <a:endParaRPr lang="en-US"/>
        </a:p>
      </dgm:t>
    </dgm:pt>
    <dgm:pt modelId="{63BB9ED9-E4DE-43AD-A4E3-209C98638930}" type="parTrans" cxnId="{9289864A-7B96-4650-8BCF-2F223BFCDD28}">
      <dgm:prSet/>
      <dgm:spPr/>
      <dgm:t>
        <a:bodyPr/>
        <a:lstStyle/>
        <a:p>
          <a:endParaRPr lang="en-US"/>
        </a:p>
      </dgm:t>
    </dgm:pt>
    <dgm:pt modelId="{44F0B2C5-AD4F-4C51-9E86-C462070484F5}" type="sibTrans" cxnId="{9289864A-7B96-4650-8BCF-2F223BFCDD28}">
      <dgm:prSet/>
      <dgm:spPr/>
      <dgm:t>
        <a:bodyPr/>
        <a:lstStyle/>
        <a:p>
          <a:endParaRPr lang="en-US"/>
        </a:p>
      </dgm:t>
    </dgm:pt>
    <dgm:pt modelId="{3D5B1FD5-96A1-4663-AE4F-96695729A404}">
      <dgm:prSet/>
      <dgm:spPr/>
      <dgm:t>
        <a:bodyPr/>
        <a:lstStyle/>
        <a:p>
          <a:pPr>
            <a:lnSpc>
              <a:spcPct val="100000"/>
            </a:lnSpc>
          </a:pPr>
          <a:r>
            <a:rPr lang="en-US">
              <a:hlinkClick xmlns:r="http://schemas.openxmlformats.org/officeDocument/2006/relationships" r:id="rId2"/>
            </a:rPr>
            <a:t>The ILOVEYOU Worm, A Global Crisis</a:t>
          </a:r>
          <a:endParaRPr lang="en-US"/>
        </a:p>
      </dgm:t>
    </dgm:pt>
    <dgm:pt modelId="{D0B26F7D-9B3F-4D9A-94D2-8CD26558CA68}" type="parTrans" cxnId="{14721BC9-E457-48E8-B7FB-4DD5FFE809BA}">
      <dgm:prSet/>
      <dgm:spPr/>
      <dgm:t>
        <a:bodyPr/>
        <a:lstStyle/>
        <a:p>
          <a:endParaRPr lang="en-US"/>
        </a:p>
      </dgm:t>
    </dgm:pt>
    <dgm:pt modelId="{40B4266B-D617-4AC9-9279-CB04C80F854F}" type="sibTrans" cxnId="{14721BC9-E457-48E8-B7FB-4DD5FFE809BA}">
      <dgm:prSet/>
      <dgm:spPr/>
      <dgm:t>
        <a:bodyPr/>
        <a:lstStyle/>
        <a:p>
          <a:endParaRPr lang="en-US"/>
        </a:p>
      </dgm:t>
    </dgm:pt>
    <dgm:pt modelId="{BEF0DE6F-37F4-435B-A3F7-40ABA8111C67}">
      <dgm:prSet/>
      <dgm:spPr/>
      <dgm:t>
        <a:bodyPr/>
        <a:lstStyle/>
        <a:p>
          <a:pPr>
            <a:lnSpc>
              <a:spcPct val="100000"/>
            </a:lnSpc>
          </a:pPr>
          <a:r>
            <a:rPr lang="en-US">
              <a:hlinkClick xmlns:r="http://schemas.openxmlformats.org/officeDocument/2006/relationships" r:id="rId3"/>
            </a:rPr>
            <a:t>Learn Some Basic Techniques On How To Stop Phishing Emails In Outlook - PhishProtection.com</a:t>
          </a:r>
          <a:endParaRPr lang="en-US"/>
        </a:p>
      </dgm:t>
    </dgm:pt>
    <dgm:pt modelId="{2001EC0F-BD5E-40F9-ACAE-748FDF4B9A43}" type="parTrans" cxnId="{8C2F8EDB-D3FE-4DB3-B1F2-E6D40E397245}">
      <dgm:prSet/>
      <dgm:spPr/>
      <dgm:t>
        <a:bodyPr/>
        <a:lstStyle/>
        <a:p>
          <a:endParaRPr lang="en-US"/>
        </a:p>
      </dgm:t>
    </dgm:pt>
    <dgm:pt modelId="{F9D0BA41-9873-4551-9B58-8E7D4A5EC12F}" type="sibTrans" cxnId="{8C2F8EDB-D3FE-4DB3-B1F2-E6D40E397245}">
      <dgm:prSet/>
      <dgm:spPr/>
      <dgm:t>
        <a:bodyPr/>
        <a:lstStyle/>
        <a:p>
          <a:endParaRPr lang="en-US"/>
        </a:p>
      </dgm:t>
    </dgm:pt>
    <dgm:pt modelId="{FA4EC089-9253-404D-BD19-547BE9BEEF3B}" type="pres">
      <dgm:prSet presAssocID="{B364CB70-EC70-4B91-8C63-CC2AA8BF147C}" presName="root" presStyleCnt="0">
        <dgm:presLayoutVars>
          <dgm:dir/>
          <dgm:resizeHandles val="exact"/>
        </dgm:presLayoutVars>
      </dgm:prSet>
      <dgm:spPr/>
    </dgm:pt>
    <dgm:pt modelId="{6BF3C8E9-1F73-4D6C-BD18-0B71BE7828FF}" type="pres">
      <dgm:prSet presAssocID="{A5AC3A73-A6C2-4526-A921-1FCD0D15153A}" presName="compNode" presStyleCnt="0"/>
      <dgm:spPr/>
    </dgm:pt>
    <dgm:pt modelId="{7099563B-C6B2-413B-B957-7FE41314C356}" type="pres">
      <dgm:prSet presAssocID="{A5AC3A73-A6C2-4526-A921-1FCD0D15153A}" presName="iconRect" presStyleLbl="node1" presStyleIdx="0"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Robber"/>
        </a:ext>
      </dgm:extLst>
    </dgm:pt>
    <dgm:pt modelId="{CC0A45CD-76F5-409A-BCA3-47F66454ED4E}" type="pres">
      <dgm:prSet presAssocID="{A5AC3A73-A6C2-4526-A921-1FCD0D15153A}" presName="spaceRect" presStyleCnt="0"/>
      <dgm:spPr/>
    </dgm:pt>
    <dgm:pt modelId="{FB3F5A1D-33F6-47A9-AAA8-6CA72B2BC7A1}" type="pres">
      <dgm:prSet presAssocID="{A5AC3A73-A6C2-4526-A921-1FCD0D15153A}" presName="textRect" presStyleLbl="revTx" presStyleIdx="0" presStyleCnt="3">
        <dgm:presLayoutVars>
          <dgm:chMax val="1"/>
          <dgm:chPref val="1"/>
        </dgm:presLayoutVars>
      </dgm:prSet>
      <dgm:spPr/>
    </dgm:pt>
    <dgm:pt modelId="{97A7F888-085F-40C6-B960-686E445C8D1E}" type="pres">
      <dgm:prSet presAssocID="{44F0B2C5-AD4F-4C51-9E86-C462070484F5}" presName="sibTrans" presStyleCnt="0"/>
      <dgm:spPr/>
    </dgm:pt>
    <dgm:pt modelId="{54741E0E-06BC-4693-AA81-0526550FD532}" type="pres">
      <dgm:prSet presAssocID="{3D5B1FD5-96A1-4663-AE4F-96695729A404}" presName="compNode" presStyleCnt="0"/>
      <dgm:spPr/>
    </dgm:pt>
    <dgm:pt modelId="{2FA36CDE-B722-4957-82CE-34E6739F35AA}" type="pres">
      <dgm:prSet presAssocID="{3D5B1FD5-96A1-4663-AE4F-96695729A404}" presName="iconRect" presStyleLbl="node1" presStyleIdx="1" presStyleCnt="3"/>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Bug"/>
        </a:ext>
      </dgm:extLst>
    </dgm:pt>
    <dgm:pt modelId="{5CE8AD3F-E59A-4689-B026-0F7B4DE20FA8}" type="pres">
      <dgm:prSet presAssocID="{3D5B1FD5-96A1-4663-AE4F-96695729A404}" presName="spaceRect" presStyleCnt="0"/>
      <dgm:spPr/>
    </dgm:pt>
    <dgm:pt modelId="{5E1B9C8B-62DA-4AAD-B518-08C0F07CFA46}" type="pres">
      <dgm:prSet presAssocID="{3D5B1FD5-96A1-4663-AE4F-96695729A404}" presName="textRect" presStyleLbl="revTx" presStyleIdx="1" presStyleCnt="3">
        <dgm:presLayoutVars>
          <dgm:chMax val="1"/>
          <dgm:chPref val="1"/>
        </dgm:presLayoutVars>
      </dgm:prSet>
      <dgm:spPr/>
    </dgm:pt>
    <dgm:pt modelId="{9E746152-56A7-47F5-9634-DD8CACF2641E}" type="pres">
      <dgm:prSet presAssocID="{40B4266B-D617-4AC9-9279-CB04C80F854F}" presName="sibTrans" presStyleCnt="0"/>
      <dgm:spPr/>
    </dgm:pt>
    <dgm:pt modelId="{53C60C62-FF37-426B-A1C4-89BA22F8471F}" type="pres">
      <dgm:prSet presAssocID="{BEF0DE6F-37F4-435B-A3F7-40ABA8111C67}" presName="compNode" presStyleCnt="0"/>
      <dgm:spPr/>
    </dgm:pt>
    <dgm:pt modelId="{467766BC-D2F5-40C3-ABEA-DFD39506935C}" type="pres">
      <dgm:prSet presAssocID="{BEF0DE6F-37F4-435B-A3F7-40ABA8111C67}" presName="iconRect" presStyleLbl="node1" presStyleIdx="2" presStyleCnt="3"/>
      <dgm:spPr/>
    </dgm:pt>
    <dgm:pt modelId="{2907553B-7934-47CA-B3E3-C9B65E8D4F5B}" type="pres">
      <dgm:prSet presAssocID="{BEF0DE6F-37F4-435B-A3F7-40ABA8111C67}" presName="spaceRect" presStyleCnt="0"/>
      <dgm:spPr/>
    </dgm:pt>
    <dgm:pt modelId="{31114350-4858-43F2-AE15-11B63747E53C}" type="pres">
      <dgm:prSet presAssocID="{BEF0DE6F-37F4-435B-A3F7-40ABA8111C67}" presName="textRect" presStyleLbl="revTx" presStyleIdx="2" presStyleCnt="3">
        <dgm:presLayoutVars>
          <dgm:chMax val="1"/>
          <dgm:chPref val="1"/>
        </dgm:presLayoutVars>
      </dgm:prSet>
      <dgm:spPr/>
    </dgm:pt>
  </dgm:ptLst>
  <dgm:cxnLst>
    <dgm:cxn modelId="{35126B10-B96F-4917-B065-EB71100E39A2}" type="presOf" srcId="{A5AC3A73-A6C2-4526-A921-1FCD0D15153A}" destId="{FB3F5A1D-33F6-47A9-AAA8-6CA72B2BC7A1}" srcOrd="0" destOrd="0" presId="urn:microsoft.com/office/officeart/2018/2/layout/IconLabelList"/>
    <dgm:cxn modelId="{9289864A-7B96-4650-8BCF-2F223BFCDD28}" srcId="{B364CB70-EC70-4B91-8C63-CC2AA8BF147C}" destId="{A5AC3A73-A6C2-4526-A921-1FCD0D15153A}" srcOrd="0" destOrd="0" parTransId="{63BB9ED9-E4DE-43AD-A4E3-209C98638930}" sibTransId="{44F0B2C5-AD4F-4C51-9E86-C462070484F5}"/>
    <dgm:cxn modelId="{F7814775-4CB3-4716-A207-856A08A22028}" type="presOf" srcId="{B364CB70-EC70-4B91-8C63-CC2AA8BF147C}" destId="{FA4EC089-9253-404D-BD19-547BE9BEEF3B}" srcOrd="0" destOrd="0" presId="urn:microsoft.com/office/officeart/2018/2/layout/IconLabelList"/>
    <dgm:cxn modelId="{883AD99E-E885-4A87-8180-37A8DEBC0229}" type="presOf" srcId="{BEF0DE6F-37F4-435B-A3F7-40ABA8111C67}" destId="{31114350-4858-43F2-AE15-11B63747E53C}" srcOrd="0" destOrd="0" presId="urn:microsoft.com/office/officeart/2018/2/layout/IconLabelList"/>
    <dgm:cxn modelId="{22F3F9B5-85C0-4195-88B1-C9384A8FE906}" type="presOf" srcId="{3D5B1FD5-96A1-4663-AE4F-96695729A404}" destId="{5E1B9C8B-62DA-4AAD-B518-08C0F07CFA46}" srcOrd="0" destOrd="0" presId="urn:microsoft.com/office/officeart/2018/2/layout/IconLabelList"/>
    <dgm:cxn modelId="{14721BC9-E457-48E8-B7FB-4DD5FFE809BA}" srcId="{B364CB70-EC70-4B91-8C63-CC2AA8BF147C}" destId="{3D5B1FD5-96A1-4663-AE4F-96695729A404}" srcOrd="1" destOrd="0" parTransId="{D0B26F7D-9B3F-4D9A-94D2-8CD26558CA68}" sibTransId="{40B4266B-D617-4AC9-9279-CB04C80F854F}"/>
    <dgm:cxn modelId="{8C2F8EDB-D3FE-4DB3-B1F2-E6D40E397245}" srcId="{B364CB70-EC70-4B91-8C63-CC2AA8BF147C}" destId="{BEF0DE6F-37F4-435B-A3F7-40ABA8111C67}" srcOrd="2" destOrd="0" parTransId="{2001EC0F-BD5E-40F9-ACAE-748FDF4B9A43}" sibTransId="{F9D0BA41-9873-4551-9B58-8E7D4A5EC12F}"/>
    <dgm:cxn modelId="{FE59923A-0851-48F6-A412-BCB6BAA5DFEF}" type="presParOf" srcId="{FA4EC089-9253-404D-BD19-547BE9BEEF3B}" destId="{6BF3C8E9-1F73-4D6C-BD18-0B71BE7828FF}" srcOrd="0" destOrd="0" presId="urn:microsoft.com/office/officeart/2018/2/layout/IconLabelList"/>
    <dgm:cxn modelId="{9FBE74E9-6425-412D-B844-0643433C3239}" type="presParOf" srcId="{6BF3C8E9-1F73-4D6C-BD18-0B71BE7828FF}" destId="{7099563B-C6B2-413B-B957-7FE41314C356}" srcOrd="0" destOrd="0" presId="urn:microsoft.com/office/officeart/2018/2/layout/IconLabelList"/>
    <dgm:cxn modelId="{A834E4E9-7202-4342-91A8-DBEF150DF4C4}" type="presParOf" srcId="{6BF3C8E9-1F73-4D6C-BD18-0B71BE7828FF}" destId="{CC0A45CD-76F5-409A-BCA3-47F66454ED4E}" srcOrd="1" destOrd="0" presId="urn:microsoft.com/office/officeart/2018/2/layout/IconLabelList"/>
    <dgm:cxn modelId="{8C2045EE-40A2-42AD-AF84-D57A991221B0}" type="presParOf" srcId="{6BF3C8E9-1F73-4D6C-BD18-0B71BE7828FF}" destId="{FB3F5A1D-33F6-47A9-AAA8-6CA72B2BC7A1}" srcOrd="2" destOrd="0" presId="urn:microsoft.com/office/officeart/2018/2/layout/IconLabelList"/>
    <dgm:cxn modelId="{9229A7CD-6C40-48F7-A1E1-FFF9956D29F5}" type="presParOf" srcId="{FA4EC089-9253-404D-BD19-547BE9BEEF3B}" destId="{97A7F888-085F-40C6-B960-686E445C8D1E}" srcOrd="1" destOrd="0" presId="urn:microsoft.com/office/officeart/2018/2/layout/IconLabelList"/>
    <dgm:cxn modelId="{1A85C8A3-BBC2-4A42-A0F5-D49E852D829B}" type="presParOf" srcId="{FA4EC089-9253-404D-BD19-547BE9BEEF3B}" destId="{54741E0E-06BC-4693-AA81-0526550FD532}" srcOrd="2" destOrd="0" presId="urn:microsoft.com/office/officeart/2018/2/layout/IconLabelList"/>
    <dgm:cxn modelId="{101BFEB2-AD58-4BC1-A6FB-67E7FBD96CEC}" type="presParOf" srcId="{54741E0E-06BC-4693-AA81-0526550FD532}" destId="{2FA36CDE-B722-4957-82CE-34E6739F35AA}" srcOrd="0" destOrd="0" presId="urn:microsoft.com/office/officeart/2018/2/layout/IconLabelList"/>
    <dgm:cxn modelId="{A6304897-7BFD-4BF3-BB5F-591BFA025364}" type="presParOf" srcId="{54741E0E-06BC-4693-AA81-0526550FD532}" destId="{5CE8AD3F-E59A-4689-B026-0F7B4DE20FA8}" srcOrd="1" destOrd="0" presId="urn:microsoft.com/office/officeart/2018/2/layout/IconLabelList"/>
    <dgm:cxn modelId="{0692FE2D-C0EE-40C5-BB41-D2BA1599143C}" type="presParOf" srcId="{54741E0E-06BC-4693-AA81-0526550FD532}" destId="{5E1B9C8B-62DA-4AAD-B518-08C0F07CFA46}" srcOrd="2" destOrd="0" presId="urn:microsoft.com/office/officeart/2018/2/layout/IconLabelList"/>
    <dgm:cxn modelId="{18D6AC49-0182-4188-A03D-E2C44B462743}" type="presParOf" srcId="{FA4EC089-9253-404D-BD19-547BE9BEEF3B}" destId="{9E746152-56A7-47F5-9634-DD8CACF2641E}" srcOrd="3" destOrd="0" presId="urn:microsoft.com/office/officeart/2018/2/layout/IconLabelList"/>
    <dgm:cxn modelId="{80456DFB-86A3-4628-8347-33ECA4C139C6}" type="presParOf" srcId="{FA4EC089-9253-404D-BD19-547BE9BEEF3B}" destId="{53C60C62-FF37-426B-A1C4-89BA22F8471F}" srcOrd="4" destOrd="0" presId="urn:microsoft.com/office/officeart/2018/2/layout/IconLabelList"/>
    <dgm:cxn modelId="{DD69D46D-B741-4852-ADD2-A1CE3E6DD3FD}" type="presParOf" srcId="{53C60C62-FF37-426B-A1C4-89BA22F8471F}" destId="{467766BC-D2F5-40C3-ABEA-DFD39506935C}" srcOrd="0" destOrd="0" presId="urn:microsoft.com/office/officeart/2018/2/layout/IconLabelList"/>
    <dgm:cxn modelId="{E5F7BD27-A215-4581-B608-A139FC358A33}" type="presParOf" srcId="{53C60C62-FF37-426B-A1C4-89BA22F8471F}" destId="{2907553B-7934-47CA-B3E3-C9B65E8D4F5B}" srcOrd="1" destOrd="0" presId="urn:microsoft.com/office/officeart/2018/2/layout/IconLabelList"/>
    <dgm:cxn modelId="{623F2B2E-B206-4226-8B0F-639A68511265}" type="presParOf" srcId="{53C60C62-FF37-426B-A1C4-89BA22F8471F}" destId="{31114350-4858-43F2-AE15-11B63747E53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ADFCA3-1594-485D-9F3E-20F002CEBDFC}">
      <dsp:nvSpPr>
        <dsp:cNvPr id="0" name=""/>
        <dsp:cNvSpPr/>
      </dsp:nvSpPr>
      <dsp:spPr>
        <a:xfrm>
          <a:off x="3082131" y="0"/>
          <a:ext cx="4351338" cy="4351338"/>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7BE15238-0E77-40BB-B56C-D2016A613961}">
      <dsp:nvSpPr>
        <dsp:cNvPr id="0" name=""/>
        <dsp:cNvSpPr/>
      </dsp:nvSpPr>
      <dsp:spPr>
        <a:xfrm>
          <a:off x="3495508" y="413377"/>
          <a:ext cx="1697021" cy="1697021"/>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dirty="0"/>
            <a:t>OBJECTIVES </a:t>
          </a:r>
          <a:endParaRPr lang="en-US" sz="1900" kern="1200" dirty="0"/>
        </a:p>
      </dsp:txBody>
      <dsp:txXfrm>
        <a:off x="3578350" y="496219"/>
        <a:ext cx="1531337" cy="1531337"/>
      </dsp:txXfrm>
    </dsp:sp>
    <dsp:sp modelId="{FEB858AD-6983-4CB7-B5E5-7FBDD0C2E6AB}">
      <dsp:nvSpPr>
        <dsp:cNvPr id="0" name=""/>
        <dsp:cNvSpPr/>
      </dsp:nvSpPr>
      <dsp:spPr>
        <a:xfrm>
          <a:off x="5323070" y="413377"/>
          <a:ext cx="1697021" cy="1697021"/>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What was the malware about?</a:t>
          </a:r>
        </a:p>
      </dsp:txBody>
      <dsp:txXfrm>
        <a:off x="5405912" y="496219"/>
        <a:ext cx="1531337" cy="1531337"/>
      </dsp:txXfrm>
    </dsp:sp>
    <dsp:sp modelId="{7A210FB2-F6D1-4296-8F20-9207067C8A13}">
      <dsp:nvSpPr>
        <dsp:cNvPr id="0" name=""/>
        <dsp:cNvSpPr/>
      </dsp:nvSpPr>
      <dsp:spPr>
        <a:xfrm>
          <a:off x="3495508" y="2240939"/>
          <a:ext cx="1697021" cy="1697021"/>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What was the motive of the attacker ?</a:t>
          </a:r>
        </a:p>
      </dsp:txBody>
      <dsp:txXfrm>
        <a:off x="3578350" y="2323781"/>
        <a:ext cx="1531337" cy="1531337"/>
      </dsp:txXfrm>
    </dsp:sp>
    <dsp:sp modelId="{0B8CF6FE-44FB-4CB5-8B80-81B7EAD2A846}">
      <dsp:nvSpPr>
        <dsp:cNvPr id="0" name=""/>
        <dsp:cNvSpPr/>
      </dsp:nvSpPr>
      <dsp:spPr>
        <a:xfrm>
          <a:off x="5323070" y="2240939"/>
          <a:ext cx="1697021" cy="1697021"/>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Was it resolved and how?</a:t>
          </a:r>
        </a:p>
      </dsp:txBody>
      <dsp:txXfrm>
        <a:off x="5405912" y="2323781"/>
        <a:ext cx="1531337" cy="15313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BE919B-4C62-4375-AFC3-82B42ABF159D}">
      <dsp:nvSpPr>
        <dsp:cNvPr id="0" name=""/>
        <dsp:cNvSpPr/>
      </dsp:nvSpPr>
      <dsp:spPr>
        <a:xfrm>
          <a:off x="0" y="0"/>
          <a:ext cx="6714744"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CC28150-324D-4283-B6BF-446249276106}">
      <dsp:nvSpPr>
        <dsp:cNvPr id="0" name=""/>
        <dsp:cNvSpPr/>
      </dsp:nvSpPr>
      <dsp:spPr>
        <a:xfrm>
          <a:off x="0" y="0"/>
          <a:ext cx="6714744" cy="2151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ILOVEYOU malware was created by Onel de Guzman, then a 24-year-old student at AMA Computer College in the Philippines. Guzman never  admitted to writing the code until an interview with a journalist for Wired in 2015. </a:t>
          </a:r>
        </a:p>
      </dsp:txBody>
      <dsp:txXfrm>
        <a:off x="0" y="0"/>
        <a:ext cx="6714744" cy="2151732"/>
      </dsp:txXfrm>
    </dsp:sp>
    <dsp:sp modelId="{F551729C-F402-4FFC-A5EE-E769C7813516}">
      <dsp:nvSpPr>
        <dsp:cNvPr id="0" name=""/>
        <dsp:cNvSpPr/>
      </dsp:nvSpPr>
      <dsp:spPr>
        <a:xfrm>
          <a:off x="0" y="2151732"/>
          <a:ext cx="6714744"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D132F8B-82E5-4D82-BE60-AD0FB0FF3106}">
      <dsp:nvSpPr>
        <dsp:cNvPr id="0" name=""/>
        <dsp:cNvSpPr/>
      </dsp:nvSpPr>
      <dsp:spPr>
        <a:xfrm>
          <a:off x="0" y="2151732"/>
          <a:ext cx="6714744" cy="2151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In the interview, he argued that the only reason he made the Trojan was to get internet passwords. He had no idea that it would spread so far. It was pure curiosity that led him to take off the location restrictions and write the code so that a copy of the email would be sent out to each person in the users address book. </a:t>
          </a:r>
        </a:p>
      </dsp:txBody>
      <dsp:txXfrm>
        <a:off x="0" y="2151732"/>
        <a:ext cx="6714744" cy="21517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326D9D-0493-4981-88F6-1C41F6B52AD9}">
      <dsp:nvSpPr>
        <dsp:cNvPr id="0" name=""/>
        <dsp:cNvSpPr/>
      </dsp:nvSpPr>
      <dsp:spPr>
        <a:xfrm>
          <a:off x="0" y="2124"/>
          <a:ext cx="5387501" cy="0"/>
        </a:xfrm>
        <a:prstGeom prst="lin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2D601661-AA09-4A0A-B1B1-C0D49B2FF57E}">
      <dsp:nvSpPr>
        <dsp:cNvPr id="0" name=""/>
        <dsp:cNvSpPr/>
      </dsp:nvSpPr>
      <dsp:spPr>
        <a:xfrm>
          <a:off x="0" y="2124"/>
          <a:ext cx="5387501"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Malware is evolving fast. As technology grows, so do the tricks and tools used by cybercriminals.</a:t>
          </a:r>
        </a:p>
      </dsp:txBody>
      <dsp:txXfrm>
        <a:off x="0" y="2124"/>
        <a:ext cx="5387501" cy="1449029"/>
      </dsp:txXfrm>
    </dsp:sp>
    <dsp:sp modelId="{647C53A8-47F2-4361-B1CF-8225ACAB0F3B}">
      <dsp:nvSpPr>
        <dsp:cNvPr id="0" name=""/>
        <dsp:cNvSpPr/>
      </dsp:nvSpPr>
      <dsp:spPr>
        <a:xfrm>
          <a:off x="0" y="1451154"/>
          <a:ext cx="5387501" cy="0"/>
        </a:xfrm>
        <a:prstGeom prst="line">
          <a:avLst/>
        </a:prstGeom>
        <a:gradFill rotWithShape="0">
          <a:gsLst>
            <a:gs pos="0">
              <a:schemeClr val="accent2">
                <a:hueOff val="3221807"/>
                <a:satOff val="-9246"/>
                <a:lumOff val="-14805"/>
                <a:alphaOff val="0"/>
                <a:satMod val="103000"/>
                <a:lumMod val="102000"/>
                <a:tint val="94000"/>
              </a:schemeClr>
            </a:gs>
            <a:gs pos="50000">
              <a:schemeClr val="accent2">
                <a:hueOff val="3221807"/>
                <a:satOff val="-9246"/>
                <a:lumOff val="-14805"/>
                <a:alphaOff val="0"/>
                <a:satMod val="110000"/>
                <a:lumMod val="100000"/>
                <a:shade val="100000"/>
              </a:schemeClr>
            </a:gs>
            <a:gs pos="100000">
              <a:schemeClr val="accent2">
                <a:hueOff val="3221807"/>
                <a:satOff val="-9246"/>
                <a:lumOff val="-14805"/>
                <a:alphaOff val="0"/>
                <a:lumMod val="99000"/>
                <a:satMod val="120000"/>
                <a:shade val="78000"/>
              </a:schemeClr>
            </a:gs>
          </a:gsLst>
          <a:lin ang="5400000" scaled="0"/>
        </a:gradFill>
        <a:ln w="12700" cap="flat" cmpd="sng" algn="ctr">
          <a:solidFill>
            <a:schemeClr val="accent2">
              <a:hueOff val="3221807"/>
              <a:satOff val="-9246"/>
              <a:lumOff val="-14805"/>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BA685511-EBC4-4257-94B2-323D3620ACFB}">
      <dsp:nvSpPr>
        <dsp:cNvPr id="0" name=""/>
        <dsp:cNvSpPr/>
      </dsp:nvSpPr>
      <dsp:spPr>
        <a:xfrm>
          <a:off x="0" y="1451154"/>
          <a:ext cx="5387501"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Many systems have been generated to fight cyber attackers like ethical hacking and penetration testing using tools such us metasploits ,nmap  etc and other tools for inspecting incoming traffic like Wireshark to ensure all malicious acts are caught on time.</a:t>
          </a:r>
        </a:p>
      </dsp:txBody>
      <dsp:txXfrm>
        <a:off x="0" y="1451154"/>
        <a:ext cx="5387501" cy="1449029"/>
      </dsp:txXfrm>
    </dsp:sp>
    <dsp:sp modelId="{6946F24B-0375-490C-8B1F-DA9B268D952F}">
      <dsp:nvSpPr>
        <dsp:cNvPr id="0" name=""/>
        <dsp:cNvSpPr/>
      </dsp:nvSpPr>
      <dsp:spPr>
        <a:xfrm>
          <a:off x="0" y="2900183"/>
          <a:ext cx="5387501" cy="0"/>
        </a:xfrm>
        <a:prstGeom prst="line">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w="12700" cap="flat" cmpd="sng" algn="ctr">
          <a:solidFill>
            <a:schemeClr val="accent2">
              <a:hueOff val="6443614"/>
              <a:satOff val="-18493"/>
              <a:lumOff val="-29609"/>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D0842393-DC92-449F-BD18-3C27EB75E9A3}">
      <dsp:nvSpPr>
        <dsp:cNvPr id="0" name=""/>
        <dsp:cNvSpPr/>
      </dsp:nvSpPr>
      <dsp:spPr>
        <a:xfrm>
          <a:off x="0" y="2900183"/>
          <a:ext cx="5387501" cy="14490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There are definitely future threats because as technology is evolving and improving with security so are cyber attackers getting smarter.</a:t>
          </a:r>
        </a:p>
      </dsp:txBody>
      <dsp:txXfrm>
        <a:off x="0" y="2900183"/>
        <a:ext cx="5387501" cy="14490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99563B-C6B2-413B-B957-7FE41314C356}">
      <dsp:nvSpPr>
        <dsp:cNvPr id="0" name=""/>
        <dsp:cNvSpPr/>
      </dsp:nvSpPr>
      <dsp:spPr>
        <a:xfrm>
          <a:off x="947201" y="567162"/>
          <a:ext cx="1451800" cy="14518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3F5A1D-33F6-47A9-AAA8-6CA72B2BC7A1}">
      <dsp:nvSpPr>
        <dsp:cNvPr id="0" name=""/>
        <dsp:cNvSpPr/>
      </dsp:nvSpPr>
      <dsp:spPr>
        <a:xfrm>
          <a:off x="59990" y="2402242"/>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hlinkClick xmlns:r="http://schemas.openxmlformats.org/officeDocument/2006/relationships" r:id="rId3"/>
            </a:rPr>
            <a:t>'ILOVEYOU': How the Infamous Computer Worm Wreaked Havoc</a:t>
          </a:r>
          <a:endParaRPr lang="en-US" sz="1500" kern="1200"/>
        </a:p>
      </dsp:txBody>
      <dsp:txXfrm>
        <a:off x="59990" y="2402242"/>
        <a:ext cx="3226223" cy="720000"/>
      </dsp:txXfrm>
    </dsp:sp>
    <dsp:sp modelId="{2FA36CDE-B722-4957-82CE-34E6739F35AA}">
      <dsp:nvSpPr>
        <dsp:cNvPr id="0" name=""/>
        <dsp:cNvSpPr/>
      </dsp:nvSpPr>
      <dsp:spPr>
        <a:xfrm>
          <a:off x="4738014" y="567162"/>
          <a:ext cx="1451800" cy="145180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1B9C8B-62DA-4AAD-B518-08C0F07CFA46}">
      <dsp:nvSpPr>
        <dsp:cNvPr id="0" name=""/>
        <dsp:cNvSpPr/>
      </dsp:nvSpPr>
      <dsp:spPr>
        <a:xfrm>
          <a:off x="3850802" y="2402242"/>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hlinkClick xmlns:r="http://schemas.openxmlformats.org/officeDocument/2006/relationships" r:id="rId6"/>
            </a:rPr>
            <a:t>The ILOVEYOU Worm, A Global Crisis</a:t>
          </a:r>
          <a:endParaRPr lang="en-US" sz="1500" kern="1200"/>
        </a:p>
      </dsp:txBody>
      <dsp:txXfrm>
        <a:off x="3850802" y="2402242"/>
        <a:ext cx="3226223" cy="720000"/>
      </dsp:txXfrm>
    </dsp:sp>
    <dsp:sp modelId="{467766BC-D2F5-40C3-ABEA-DFD39506935C}">
      <dsp:nvSpPr>
        <dsp:cNvPr id="0" name=""/>
        <dsp:cNvSpPr/>
      </dsp:nvSpPr>
      <dsp:spPr>
        <a:xfrm>
          <a:off x="8528826" y="567162"/>
          <a:ext cx="1451800" cy="1451800"/>
        </a:xfrm>
        <a:prstGeom prst="rect">
          <a:avLst/>
        </a:prstGeom>
        <a:solidFill>
          <a:schemeClr val="accent5">
            <a:hueOff val="-12152150"/>
            <a:satOff val="-826"/>
            <a:lumOff val="1961"/>
            <a:alphaOff val="0"/>
          </a:schemeClr>
        </a:solid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114350-4858-43F2-AE15-11B63747E53C}">
      <dsp:nvSpPr>
        <dsp:cNvPr id="0" name=""/>
        <dsp:cNvSpPr/>
      </dsp:nvSpPr>
      <dsp:spPr>
        <a:xfrm>
          <a:off x="7641615" y="2402242"/>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hlinkClick xmlns:r="http://schemas.openxmlformats.org/officeDocument/2006/relationships" r:id="rId7"/>
            </a:rPr>
            <a:t>Learn Some Basic Techniques On How To Stop Phishing Emails In Outlook - PhishProtection.com</a:t>
          </a:r>
          <a:endParaRPr lang="en-US" sz="1500" kern="1200"/>
        </a:p>
      </dsp:txBody>
      <dsp:txXfrm>
        <a:off x="7641615" y="2402242"/>
        <a:ext cx="3226223"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BE774-32D8-F286-5B6B-61DF67C235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CDC866-4A6E-4034-881F-8F18346F0C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C3C0A2-2B06-9253-F1E4-07137303F775}"/>
              </a:ext>
            </a:extLst>
          </p:cNvPr>
          <p:cNvSpPr>
            <a:spLocks noGrp="1"/>
          </p:cNvSpPr>
          <p:nvPr>
            <p:ph type="dt" sz="half" idx="10"/>
          </p:nvPr>
        </p:nvSpPr>
        <p:spPr/>
        <p:txBody>
          <a:bodyPr/>
          <a:lstStyle/>
          <a:p>
            <a:fld id="{C5613C62-4EE7-4A1B-BF30-A383E59EA026}" type="datetimeFigureOut">
              <a:rPr lang="en-US" smtClean="0"/>
              <a:t>10/15/2025</a:t>
            </a:fld>
            <a:endParaRPr lang="en-US"/>
          </a:p>
        </p:txBody>
      </p:sp>
      <p:sp>
        <p:nvSpPr>
          <p:cNvPr id="5" name="Footer Placeholder 4">
            <a:extLst>
              <a:ext uri="{FF2B5EF4-FFF2-40B4-BE49-F238E27FC236}">
                <a16:creationId xmlns:a16="http://schemas.microsoft.com/office/drawing/2014/main" id="{69DF9BE5-5F31-FC0B-9AE0-6B31177434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83B5CE-8505-125D-56C3-F9492E4BC18A}"/>
              </a:ext>
            </a:extLst>
          </p:cNvPr>
          <p:cNvSpPr>
            <a:spLocks noGrp="1"/>
          </p:cNvSpPr>
          <p:nvPr>
            <p:ph type="sldNum" sz="quarter" idx="12"/>
          </p:nvPr>
        </p:nvSpPr>
        <p:spPr/>
        <p:txBody>
          <a:bodyPr/>
          <a:lstStyle/>
          <a:p>
            <a:fld id="{67265624-0F89-4B4F-AFEA-9DE0971D961D}" type="slidenum">
              <a:rPr lang="en-US" smtClean="0"/>
              <a:t>‹#›</a:t>
            </a:fld>
            <a:endParaRPr lang="en-US"/>
          </a:p>
        </p:txBody>
      </p:sp>
    </p:spTree>
    <p:extLst>
      <p:ext uri="{BB962C8B-B14F-4D97-AF65-F5344CB8AC3E}">
        <p14:creationId xmlns:p14="http://schemas.microsoft.com/office/powerpoint/2010/main" val="1037802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E65E1-355D-960D-2A98-EAFC4D1F3F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AFE375-19AA-0438-1CD7-08A4D80C01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F65A9E-F9EC-74C8-FAD9-77C373472A46}"/>
              </a:ext>
            </a:extLst>
          </p:cNvPr>
          <p:cNvSpPr>
            <a:spLocks noGrp="1"/>
          </p:cNvSpPr>
          <p:nvPr>
            <p:ph type="dt" sz="half" idx="10"/>
          </p:nvPr>
        </p:nvSpPr>
        <p:spPr/>
        <p:txBody>
          <a:bodyPr/>
          <a:lstStyle/>
          <a:p>
            <a:fld id="{C5613C62-4EE7-4A1B-BF30-A383E59EA026}" type="datetimeFigureOut">
              <a:rPr lang="en-US" smtClean="0"/>
              <a:t>10/15/2025</a:t>
            </a:fld>
            <a:endParaRPr lang="en-US"/>
          </a:p>
        </p:txBody>
      </p:sp>
      <p:sp>
        <p:nvSpPr>
          <p:cNvPr id="5" name="Footer Placeholder 4">
            <a:extLst>
              <a:ext uri="{FF2B5EF4-FFF2-40B4-BE49-F238E27FC236}">
                <a16:creationId xmlns:a16="http://schemas.microsoft.com/office/drawing/2014/main" id="{AFC741CE-25FB-21E9-1A76-3925F4CE1F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E89E88-0A07-074C-A171-FC90AC016354}"/>
              </a:ext>
            </a:extLst>
          </p:cNvPr>
          <p:cNvSpPr>
            <a:spLocks noGrp="1"/>
          </p:cNvSpPr>
          <p:nvPr>
            <p:ph type="sldNum" sz="quarter" idx="12"/>
          </p:nvPr>
        </p:nvSpPr>
        <p:spPr/>
        <p:txBody>
          <a:bodyPr/>
          <a:lstStyle/>
          <a:p>
            <a:fld id="{67265624-0F89-4B4F-AFEA-9DE0971D961D}" type="slidenum">
              <a:rPr lang="en-US" smtClean="0"/>
              <a:t>‹#›</a:t>
            </a:fld>
            <a:endParaRPr lang="en-US"/>
          </a:p>
        </p:txBody>
      </p:sp>
    </p:spTree>
    <p:extLst>
      <p:ext uri="{BB962C8B-B14F-4D97-AF65-F5344CB8AC3E}">
        <p14:creationId xmlns:p14="http://schemas.microsoft.com/office/powerpoint/2010/main" val="3437303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12B14A-40B3-1DC2-D951-DCAC5322B8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14C09D-17C3-D434-0177-17D4B13CFE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BE557C-621C-EBAF-AD7A-5CCFB1538C6B}"/>
              </a:ext>
            </a:extLst>
          </p:cNvPr>
          <p:cNvSpPr>
            <a:spLocks noGrp="1"/>
          </p:cNvSpPr>
          <p:nvPr>
            <p:ph type="dt" sz="half" idx="10"/>
          </p:nvPr>
        </p:nvSpPr>
        <p:spPr/>
        <p:txBody>
          <a:bodyPr/>
          <a:lstStyle/>
          <a:p>
            <a:fld id="{C5613C62-4EE7-4A1B-BF30-A383E59EA026}" type="datetimeFigureOut">
              <a:rPr lang="en-US" smtClean="0"/>
              <a:t>10/15/2025</a:t>
            </a:fld>
            <a:endParaRPr lang="en-US"/>
          </a:p>
        </p:txBody>
      </p:sp>
      <p:sp>
        <p:nvSpPr>
          <p:cNvPr id="5" name="Footer Placeholder 4">
            <a:extLst>
              <a:ext uri="{FF2B5EF4-FFF2-40B4-BE49-F238E27FC236}">
                <a16:creationId xmlns:a16="http://schemas.microsoft.com/office/drawing/2014/main" id="{90E3436C-A9B9-CCB7-949D-46B20E780B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CC345A-BE52-1573-13E4-892E045F6870}"/>
              </a:ext>
            </a:extLst>
          </p:cNvPr>
          <p:cNvSpPr>
            <a:spLocks noGrp="1"/>
          </p:cNvSpPr>
          <p:nvPr>
            <p:ph type="sldNum" sz="quarter" idx="12"/>
          </p:nvPr>
        </p:nvSpPr>
        <p:spPr/>
        <p:txBody>
          <a:bodyPr/>
          <a:lstStyle/>
          <a:p>
            <a:fld id="{67265624-0F89-4B4F-AFEA-9DE0971D961D}" type="slidenum">
              <a:rPr lang="en-US" smtClean="0"/>
              <a:t>‹#›</a:t>
            </a:fld>
            <a:endParaRPr lang="en-US"/>
          </a:p>
        </p:txBody>
      </p:sp>
    </p:spTree>
    <p:extLst>
      <p:ext uri="{BB962C8B-B14F-4D97-AF65-F5344CB8AC3E}">
        <p14:creationId xmlns:p14="http://schemas.microsoft.com/office/powerpoint/2010/main" val="1006180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CD889-1AD0-93F3-9D98-B1EBF001B4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73208B-D707-2EF8-FAAB-E607BCF80B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5EBDF5-BB1B-2B56-A544-01C879AA6BF7}"/>
              </a:ext>
            </a:extLst>
          </p:cNvPr>
          <p:cNvSpPr>
            <a:spLocks noGrp="1"/>
          </p:cNvSpPr>
          <p:nvPr>
            <p:ph type="dt" sz="half" idx="10"/>
          </p:nvPr>
        </p:nvSpPr>
        <p:spPr/>
        <p:txBody>
          <a:bodyPr/>
          <a:lstStyle/>
          <a:p>
            <a:fld id="{C5613C62-4EE7-4A1B-BF30-A383E59EA026}" type="datetimeFigureOut">
              <a:rPr lang="en-US" smtClean="0"/>
              <a:t>10/15/2025</a:t>
            </a:fld>
            <a:endParaRPr lang="en-US"/>
          </a:p>
        </p:txBody>
      </p:sp>
      <p:sp>
        <p:nvSpPr>
          <p:cNvPr id="5" name="Footer Placeholder 4">
            <a:extLst>
              <a:ext uri="{FF2B5EF4-FFF2-40B4-BE49-F238E27FC236}">
                <a16:creationId xmlns:a16="http://schemas.microsoft.com/office/drawing/2014/main" id="{C55DDBE7-A607-694B-75DF-3F2AA89C7D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83E6B0-5912-C598-271D-D8A914D842C9}"/>
              </a:ext>
            </a:extLst>
          </p:cNvPr>
          <p:cNvSpPr>
            <a:spLocks noGrp="1"/>
          </p:cNvSpPr>
          <p:nvPr>
            <p:ph type="sldNum" sz="quarter" idx="12"/>
          </p:nvPr>
        </p:nvSpPr>
        <p:spPr/>
        <p:txBody>
          <a:bodyPr/>
          <a:lstStyle/>
          <a:p>
            <a:fld id="{67265624-0F89-4B4F-AFEA-9DE0971D961D}" type="slidenum">
              <a:rPr lang="en-US" smtClean="0"/>
              <a:t>‹#›</a:t>
            </a:fld>
            <a:endParaRPr lang="en-US"/>
          </a:p>
        </p:txBody>
      </p:sp>
    </p:spTree>
    <p:extLst>
      <p:ext uri="{BB962C8B-B14F-4D97-AF65-F5344CB8AC3E}">
        <p14:creationId xmlns:p14="http://schemas.microsoft.com/office/powerpoint/2010/main" val="815602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4B015-A274-E4AF-38E0-776C4716DE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F368EA-891D-2EDA-2B08-E55981F11BD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E6EF9F-C964-43B7-DDC5-332DED358976}"/>
              </a:ext>
            </a:extLst>
          </p:cNvPr>
          <p:cNvSpPr>
            <a:spLocks noGrp="1"/>
          </p:cNvSpPr>
          <p:nvPr>
            <p:ph type="dt" sz="half" idx="10"/>
          </p:nvPr>
        </p:nvSpPr>
        <p:spPr/>
        <p:txBody>
          <a:bodyPr/>
          <a:lstStyle/>
          <a:p>
            <a:fld id="{C5613C62-4EE7-4A1B-BF30-A383E59EA026}" type="datetimeFigureOut">
              <a:rPr lang="en-US" smtClean="0"/>
              <a:t>10/15/2025</a:t>
            </a:fld>
            <a:endParaRPr lang="en-US"/>
          </a:p>
        </p:txBody>
      </p:sp>
      <p:sp>
        <p:nvSpPr>
          <p:cNvPr id="5" name="Footer Placeholder 4">
            <a:extLst>
              <a:ext uri="{FF2B5EF4-FFF2-40B4-BE49-F238E27FC236}">
                <a16:creationId xmlns:a16="http://schemas.microsoft.com/office/drawing/2014/main" id="{4106DA50-1AC2-86C1-1EDD-AB1DB79B80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AEB712-B0F7-B741-171B-F56B18502768}"/>
              </a:ext>
            </a:extLst>
          </p:cNvPr>
          <p:cNvSpPr>
            <a:spLocks noGrp="1"/>
          </p:cNvSpPr>
          <p:nvPr>
            <p:ph type="sldNum" sz="quarter" idx="12"/>
          </p:nvPr>
        </p:nvSpPr>
        <p:spPr/>
        <p:txBody>
          <a:bodyPr/>
          <a:lstStyle/>
          <a:p>
            <a:fld id="{67265624-0F89-4B4F-AFEA-9DE0971D961D}" type="slidenum">
              <a:rPr lang="en-US" smtClean="0"/>
              <a:t>‹#›</a:t>
            </a:fld>
            <a:endParaRPr lang="en-US"/>
          </a:p>
        </p:txBody>
      </p:sp>
    </p:spTree>
    <p:extLst>
      <p:ext uri="{BB962C8B-B14F-4D97-AF65-F5344CB8AC3E}">
        <p14:creationId xmlns:p14="http://schemas.microsoft.com/office/powerpoint/2010/main" val="1922796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70BB1-E6F9-B211-841B-6F1F8384C6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731FF5-D93C-DDDB-9F33-6B202E1749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EA3314-4B67-1B36-CE44-AF59DB4D48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F3D7DD-EB64-5C1B-87E1-1FC9053CF218}"/>
              </a:ext>
            </a:extLst>
          </p:cNvPr>
          <p:cNvSpPr>
            <a:spLocks noGrp="1"/>
          </p:cNvSpPr>
          <p:nvPr>
            <p:ph type="dt" sz="half" idx="10"/>
          </p:nvPr>
        </p:nvSpPr>
        <p:spPr/>
        <p:txBody>
          <a:bodyPr/>
          <a:lstStyle/>
          <a:p>
            <a:fld id="{C5613C62-4EE7-4A1B-BF30-A383E59EA026}" type="datetimeFigureOut">
              <a:rPr lang="en-US" smtClean="0"/>
              <a:t>10/15/2025</a:t>
            </a:fld>
            <a:endParaRPr lang="en-US"/>
          </a:p>
        </p:txBody>
      </p:sp>
      <p:sp>
        <p:nvSpPr>
          <p:cNvPr id="6" name="Footer Placeholder 5">
            <a:extLst>
              <a:ext uri="{FF2B5EF4-FFF2-40B4-BE49-F238E27FC236}">
                <a16:creationId xmlns:a16="http://schemas.microsoft.com/office/drawing/2014/main" id="{7C45ABBD-8800-0538-AF60-C9464EA48D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12349F-3656-82E3-BAD2-D4639D877866}"/>
              </a:ext>
            </a:extLst>
          </p:cNvPr>
          <p:cNvSpPr>
            <a:spLocks noGrp="1"/>
          </p:cNvSpPr>
          <p:nvPr>
            <p:ph type="sldNum" sz="quarter" idx="12"/>
          </p:nvPr>
        </p:nvSpPr>
        <p:spPr/>
        <p:txBody>
          <a:bodyPr/>
          <a:lstStyle/>
          <a:p>
            <a:fld id="{67265624-0F89-4B4F-AFEA-9DE0971D961D}" type="slidenum">
              <a:rPr lang="en-US" smtClean="0"/>
              <a:t>‹#›</a:t>
            </a:fld>
            <a:endParaRPr lang="en-US"/>
          </a:p>
        </p:txBody>
      </p:sp>
    </p:spTree>
    <p:extLst>
      <p:ext uri="{BB962C8B-B14F-4D97-AF65-F5344CB8AC3E}">
        <p14:creationId xmlns:p14="http://schemas.microsoft.com/office/powerpoint/2010/main" val="1070763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B1E7E-E74A-9690-ACAD-42D3796898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D6E3E9-06AC-358C-384C-E91C435BB0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D1487E-6D79-BBB3-232F-88EDB8AB0B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26DA06-E00E-B666-C58D-B7D4E484B1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54031C-9C9C-E159-531C-7A698443E7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AE1D7D-977D-1592-1B20-26FD48FC5143}"/>
              </a:ext>
            </a:extLst>
          </p:cNvPr>
          <p:cNvSpPr>
            <a:spLocks noGrp="1"/>
          </p:cNvSpPr>
          <p:nvPr>
            <p:ph type="dt" sz="half" idx="10"/>
          </p:nvPr>
        </p:nvSpPr>
        <p:spPr/>
        <p:txBody>
          <a:bodyPr/>
          <a:lstStyle/>
          <a:p>
            <a:fld id="{C5613C62-4EE7-4A1B-BF30-A383E59EA026}" type="datetimeFigureOut">
              <a:rPr lang="en-US" smtClean="0"/>
              <a:t>10/15/2025</a:t>
            </a:fld>
            <a:endParaRPr lang="en-US"/>
          </a:p>
        </p:txBody>
      </p:sp>
      <p:sp>
        <p:nvSpPr>
          <p:cNvPr id="8" name="Footer Placeholder 7">
            <a:extLst>
              <a:ext uri="{FF2B5EF4-FFF2-40B4-BE49-F238E27FC236}">
                <a16:creationId xmlns:a16="http://schemas.microsoft.com/office/drawing/2014/main" id="{A68EB53E-85AC-A24B-F789-258B7C4699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0E73A7-E2E1-F763-57B2-A712E8C10B1D}"/>
              </a:ext>
            </a:extLst>
          </p:cNvPr>
          <p:cNvSpPr>
            <a:spLocks noGrp="1"/>
          </p:cNvSpPr>
          <p:nvPr>
            <p:ph type="sldNum" sz="quarter" idx="12"/>
          </p:nvPr>
        </p:nvSpPr>
        <p:spPr/>
        <p:txBody>
          <a:bodyPr/>
          <a:lstStyle/>
          <a:p>
            <a:fld id="{67265624-0F89-4B4F-AFEA-9DE0971D961D}" type="slidenum">
              <a:rPr lang="en-US" smtClean="0"/>
              <a:t>‹#›</a:t>
            </a:fld>
            <a:endParaRPr lang="en-US"/>
          </a:p>
        </p:txBody>
      </p:sp>
    </p:spTree>
    <p:extLst>
      <p:ext uri="{BB962C8B-B14F-4D97-AF65-F5344CB8AC3E}">
        <p14:creationId xmlns:p14="http://schemas.microsoft.com/office/powerpoint/2010/main" val="4048686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CB51F-8E0D-36DA-A724-57B7818C93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2F0859-8CE1-AC39-D31C-2E3CBD2E2181}"/>
              </a:ext>
            </a:extLst>
          </p:cNvPr>
          <p:cNvSpPr>
            <a:spLocks noGrp="1"/>
          </p:cNvSpPr>
          <p:nvPr>
            <p:ph type="dt" sz="half" idx="10"/>
          </p:nvPr>
        </p:nvSpPr>
        <p:spPr/>
        <p:txBody>
          <a:bodyPr/>
          <a:lstStyle/>
          <a:p>
            <a:fld id="{C5613C62-4EE7-4A1B-BF30-A383E59EA026}" type="datetimeFigureOut">
              <a:rPr lang="en-US" smtClean="0"/>
              <a:t>10/15/2025</a:t>
            </a:fld>
            <a:endParaRPr lang="en-US"/>
          </a:p>
        </p:txBody>
      </p:sp>
      <p:sp>
        <p:nvSpPr>
          <p:cNvPr id="4" name="Footer Placeholder 3">
            <a:extLst>
              <a:ext uri="{FF2B5EF4-FFF2-40B4-BE49-F238E27FC236}">
                <a16:creationId xmlns:a16="http://schemas.microsoft.com/office/drawing/2014/main" id="{EA0B54C9-AADD-C083-D752-71F5974913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B2D87A-145B-AAEF-3D8F-868DFF1546E1}"/>
              </a:ext>
            </a:extLst>
          </p:cNvPr>
          <p:cNvSpPr>
            <a:spLocks noGrp="1"/>
          </p:cNvSpPr>
          <p:nvPr>
            <p:ph type="sldNum" sz="quarter" idx="12"/>
          </p:nvPr>
        </p:nvSpPr>
        <p:spPr/>
        <p:txBody>
          <a:bodyPr/>
          <a:lstStyle/>
          <a:p>
            <a:fld id="{67265624-0F89-4B4F-AFEA-9DE0971D961D}" type="slidenum">
              <a:rPr lang="en-US" smtClean="0"/>
              <a:t>‹#›</a:t>
            </a:fld>
            <a:endParaRPr lang="en-US"/>
          </a:p>
        </p:txBody>
      </p:sp>
    </p:spTree>
    <p:extLst>
      <p:ext uri="{BB962C8B-B14F-4D97-AF65-F5344CB8AC3E}">
        <p14:creationId xmlns:p14="http://schemas.microsoft.com/office/powerpoint/2010/main" val="94815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E8AFE7-FE2A-E48B-FFB9-621FB615DA1E}"/>
              </a:ext>
            </a:extLst>
          </p:cNvPr>
          <p:cNvSpPr>
            <a:spLocks noGrp="1"/>
          </p:cNvSpPr>
          <p:nvPr>
            <p:ph type="dt" sz="half" idx="10"/>
          </p:nvPr>
        </p:nvSpPr>
        <p:spPr/>
        <p:txBody>
          <a:bodyPr/>
          <a:lstStyle/>
          <a:p>
            <a:fld id="{C5613C62-4EE7-4A1B-BF30-A383E59EA026}" type="datetimeFigureOut">
              <a:rPr lang="en-US" smtClean="0"/>
              <a:t>10/15/2025</a:t>
            </a:fld>
            <a:endParaRPr lang="en-US"/>
          </a:p>
        </p:txBody>
      </p:sp>
      <p:sp>
        <p:nvSpPr>
          <p:cNvPr id="3" name="Footer Placeholder 2">
            <a:extLst>
              <a:ext uri="{FF2B5EF4-FFF2-40B4-BE49-F238E27FC236}">
                <a16:creationId xmlns:a16="http://schemas.microsoft.com/office/drawing/2014/main" id="{986CDAD6-754B-A686-78F5-EB05D37054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39364C5-B6B0-DEAD-A4B6-E61911D82844}"/>
              </a:ext>
            </a:extLst>
          </p:cNvPr>
          <p:cNvSpPr>
            <a:spLocks noGrp="1"/>
          </p:cNvSpPr>
          <p:nvPr>
            <p:ph type="sldNum" sz="quarter" idx="12"/>
          </p:nvPr>
        </p:nvSpPr>
        <p:spPr/>
        <p:txBody>
          <a:bodyPr/>
          <a:lstStyle/>
          <a:p>
            <a:fld id="{67265624-0F89-4B4F-AFEA-9DE0971D961D}" type="slidenum">
              <a:rPr lang="en-US" smtClean="0"/>
              <a:t>‹#›</a:t>
            </a:fld>
            <a:endParaRPr lang="en-US"/>
          </a:p>
        </p:txBody>
      </p:sp>
    </p:spTree>
    <p:extLst>
      <p:ext uri="{BB962C8B-B14F-4D97-AF65-F5344CB8AC3E}">
        <p14:creationId xmlns:p14="http://schemas.microsoft.com/office/powerpoint/2010/main" val="2021292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A802C-AA9A-5E47-1C20-05F3A500F5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9D8ED6-3881-1284-9DB8-80400BE179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3507CBF-37EE-AC29-2ED4-4D213F54EE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6685E7-EBE7-AE45-3F16-A69C87AC9AE9}"/>
              </a:ext>
            </a:extLst>
          </p:cNvPr>
          <p:cNvSpPr>
            <a:spLocks noGrp="1"/>
          </p:cNvSpPr>
          <p:nvPr>
            <p:ph type="dt" sz="half" idx="10"/>
          </p:nvPr>
        </p:nvSpPr>
        <p:spPr/>
        <p:txBody>
          <a:bodyPr/>
          <a:lstStyle/>
          <a:p>
            <a:fld id="{C5613C62-4EE7-4A1B-BF30-A383E59EA026}" type="datetimeFigureOut">
              <a:rPr lang="en-US" smtClean="0"/>
              <a:t>10/15/2025</a:t>
            </a:fld>
            <a:endParaRPr lang="en-US"/>
          </a:p>
        </p:txBody>
      </p:sp>
      <p:sp>
        <p:nvSpPr>
          <p:cNvPr id="6" name="Footer Placeholder 5">
            <a:extLst>
              <a:ext uri="{FF2B5EF4-FFF2-40B4-BE49-F238E27FC236}">
                <a16:creationId xmlns:a16="http://schemas.microsoft.com/office/drawing/2014/main" id="{2B9D113A-40AB-313E-5165-E2D28A5B1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AF2A82-7E81-1793-A6A2-CB557F740579}"/>
              </a:ext>
            </a:extLst>
          </p:cNvPr>
          <p:cNvSpPr>
            <a:spLocks noGrp="1"/>
          </p:cNvSpPr>
          <p:nvPr>
            <p:ph type="sldNum" sz="quarter" idx="12"/>
          </p:nvPr>
        </p:nvSpPr>
        <p:spPr/>
        <p:txBody>
          <a:bodyPr/>
          <a:lstStyle/>
          <a:p>
            <a:fld id="{67265624-0F89-4B4F-AFEA-9DE0971D961D}" type="slidenum">
              <a:rPr lang="en-US" smtClean="0"/>
              <a:t>‹#›</a:t>
            </a:fld>
            <a:endParaRPr lang="en-US"/>
          </a:p>
        </p:txBody>
      </p:sp>
    </p:spTree>
    <p:extLst>
      <p:ext uri="{BB962C8B-B14F-4D97-AF65-F5344CB8AC3E}">
        <p14:creationId xmlns:p14="http://schemas.microsoft.com/office/powerpoint/2010/main" val="333154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91B77-F11D-D95F-2AA1-08D5D0971C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DA9F8F-E7AC-9E29-AD61-DBF45138E0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E498F8-542E-C65F-CB44-209625977A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9049EB-AAEE-8880-50A5-C8FE6CAACF34}"/>
              </a:ext>
            </a:extLst>
          </p:cNvPr>
          <p:cNvSpPr>
            <a:spLocks noGrp="1"/>
          </p:cNvSpPr>
          <p:nvPr>
            <p:ph type="dt" sz="half" idx="10"/>
          </p:nvPr>
        </p:nvSpPr>
        <p:spPr/>
        <p:txBody>
          <a:bodyPr/>
          <a:lstStyle/>
          <a:p>
            <a:fld id="{C5613C62-4EE7-4A1B-BF30-A383E59EA026}" type="datetimeFigureOut">
              <a:rPr lang="en-US" smtClean="0"/>
              <a:t>10/15/2025</a:t>
            </a:fld>
            <a:endParaRPr lang="en-US"/>
          </a:p>
        </p:txBody>
      </p:sp>
      <p:sp>
        <p:nvSpPr>
          <p:cNvPr id="6" name="Footer Placeholder 5">
            <a:extLst>
              <a:ext uri="{FF2B5EF4-FFF2-40B4-BE49-F238E27FC236}">
                <a16:creationId xmlns:a16="http://schemas.microsoft.com/office/drawing/2014/main" id="{4A4C933A-2A90-2466-7DE0-D687AEE41C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C5B2D0-A1CB-A5E8-EDF1-C209FD405ABC}"/>
              </a:ext>
            </a:extLst>
          </p:cNvPr>
          <p:cNvSpPr>
            <a:spLocks noGrp="1"/>
          </p:cNvSpPr>
          <p:nvPr>
            <p:ph type="sldNum" sz="quarter" idx="12"/>
          </p:nvPr>
        </p:nvSpPr>
        <p:spPr/>
        <p:txBody>
          <a:bodyPr/>
          <a:lstStyle/>
          <a:p>
            <a:fld id="{67265624-0F89-4B4F-AFEA-9DE0971D961D}" type="slidenum">
              <a:rPr lang="en-US" smtClean="0"/>
              <a:t>‹#›</a:t>
            </a:fld>
            <a:endParaRPr lang="en-US"/>
          </a:p>
        </p:txBody>
      </p:sp>
    </p:spTree>
    <p:extLst>
      <p:ext uri="{BB962C8B-B14F-4D97-AF65-F5344CB8AC3E}">
        <p14:creationId xmlns:p14="http://schemas.microsoft.com/office/powerpoint/2010/main" val="56503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F97701-5433-4728-5538-7C63C7B829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F58D91A-2FEE-6580-B4B5-C969992BCC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B06D90-99B2-5339-B6A0-602F1717F5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5613C62-4EE7-4A1B-BF30-A383E59EA026}" type="datetimeFigureOut">
              <a:rPr lang="en-US" smtClean="0"/>
              <a:t>10/15/2025</a:t>
            </a:fld>
            <a:endParaRPr lang="en-US"/>
          </a:p>
        </p:txBody>
      </p:sp>
      <p:sp>
        <p:nvSpPr>
          <p:cNvPr id="5" name="Footer Placeholder 4">
            <a:extLst>
              <a:ext uri="{FF2B5EF4-FFF2-40B4-BE49-F238E27FC236}">
                <a16:creationId xmlns:a16="http://schemas.microsoft.com/office/drawing/2014/main" id="{FBF8CF86-977E-FA5B-7219-F4F115A176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2FC281B-99D2-2BCB-90AD-3F0DFC16B9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7265624-0F89-4B4F-AFEA-9DE0971D961D}" type="slidenum">
              <a:rPr lang="en-US" smtClean="0"/>
              <a:t>‹#›</a:t>
            </a:fld>
            <a:endParaRPr lang="en-US"/>
          </a:p>
        </p:txBody>
      </p:sp>
    </p:spTree>
    <p:extLst>
      <p:ext uri="{BB962C8B-B14F-4D97-AF65-F5344CB8AC3E}">
        <p14:creationId xmlns:p14="http://schemas.microsoft.com/office/powerpoint/2010/main" val="4086806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65D2C-ECDD-7FCE-28A9-DA8EF5C3F39A}"/>
              </a:ext>
            </a:extLst>
          </p:cNvPr>
          <p:cNvSpPr>
            <a:spLocks noGrp="1"/>
          </p:cNvSpPr>
          <p:nvPr>
            <p:ph type="ctrTitle"/>
          </p:nvPr>
        </p:nvSpPr>
        <p:spPr>
          <a:xfrm>
            <a:off x="1271081" y="551234"/>
            <a:ext cx="9202366" cy="3581299"/>
          </a:xfrm>
        </p:spPr>
        <p:txBody>
          <a:bodyPr>
            <a:normAutofit fontScale="90000"/>
          </a:bodyPr>
          <a:lstStyle/>
          <a:p>
            <a:br>
              <a:rPr lang="en-US" dirty="0"/>
            </a:br>
            <a:br>
              <a:rPr lang="en-US" dirty="0"/>
            </a:br>
            <a:br>
              <a:rPr lang="en-US" dirty="0"/>
            </a:br>
            <a:r>
              <a:rPr lang="en-US" dirty="0"/>
              <a:t>CSN 150 </a:t>
            </a:r>
            <a:br>
              <a:rPr lang="en-US" dirty="0"/>
            </a:br>
            <a:r>
              <a:rPr lang="en-US" dirty="0"/>
              <a:t>Professor Edwin REED</a:t>
            </a:r>
            <a:br>
              <a:rPr lang="en-US" dirty="0"/>
            </a:br>
            <a:br>
              <a:rPr lang="en-US" dirty="0"/>
            </a:br>
            <a:endParaRPr lang="en-US" dirty="0"/>
          </a:p>
        </p:txBody>
      </p:sp>
      <p:sp>
        <p:nvSpPr>
          <p:cNvPr id="3" name="Subtitle 2">
            <a:extLst>
              <a:ext uri="{FF2B5EF4-FFF2-40B4-BE49-F238E27FC236}">
                <a16:creationId xmlns:a16="http://schemas.microsoft.com/office/drawing/2014/main" id="{BF7AA667-CC1A-C95B-24C0-B3B9893CEB95}"/>
              </a:ext>
            </a:extLst>
          </p:cNvPr>
          <p:cNvSpPr>
            <a:spLocks noGrp="1"/>
          </p:cNvSpPr>
          <p:nvPr>
            <p:ph type="subTitle" idx="1"/>
          </p:nvPr>
        </p:nvSpPr>
        <p:spPr>
          <a:xfrm>
            <a:off x="700391" y="3602037"/>
            <a:ext cx="10979286" cy="2883069"/>
          </a:xfrm>
        </p:spPr>
        <p:txBody>
          <a:bodyPr/>
          <a:lstStyle/>
          <a:p>
            <a:endParaRPr lang="en-US" dirty="0"/>
          </a:p>
          <a:p>
            <a:br>
              <a:rPr lang="en-US" dirty="0"/>
            </a:br>
            <a:r>
              <a:rPr lang="en-US" dirty="0"/>
              <a:t>Priscilla Ama Hayford</a:t>
            </a:r>
          </a:p>
          <a:p>
            <a:r>
              <a:rPr lang="en-US" dirty="0"/>
              <a:t>Amadu  Jalloh</a:t>
            </a:r>
          </a:p>
        </p:txBody>
      </p:sp>
    </p:spTree>
    <p:extLst>
      <p:ext uri="{BB962C8B-B14F-4D97-AF65-F5344CB8AC3E}">
        <p14:creationId xmlns:p14="http://schemas.microsoft.com/office/powerpoint/2010/main" val="774776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B9F0A7-B77A-F326-62C8-3E9A20E71F37}"/>
              </a:ext>
            </a:extLst>
          </p:cNvPr>
          <p:cNvSpPr>
            <a:spLocks noGrp="1"/>
          </p:cNvSpPr>
          <p:nvPr>
            <p:ph type="title"/>
          </p:nvPr>
        </p:nvSpPr>
        <p:spPr>
          <a:xfrm>
            <a:off x="761803" y="350196"/>
            <a:ext cx="4646904" cy="1624520"/>
          </a:xfrm>
        </p:spPr>
        <p:txBody>
          <a:bodyPr anchor="ctr">
            <a:normAutofit/>
          </a:bodyPr>
          <a:lstStyle/>
          <a:p>
            <a:r>
              <a:rPr lang="en-US" sz="4000"/>
              <a:t>CAUTION</a:t>
            </a:r>
          </a:p>
        </p:txBody>
      </p:sp>
      <p:sp>
        <p:nvSpPr>
          <p:cNvPr id="3" name="Content Placeholder 2">
            <a:extLst>
              <a:ext uri="{FF2B5EF4-FFF2-40B4-BE49-F238E27FC236}">
                <a16:creationId xmlns:a16="http://schemas.microsoft.com/office/drawing/2014/main" id="{61964385-3ECE-193A-10BB-0942A4897009}"/>
              </a:ext>
            </a:extLst>
          </p:cNvPr>
          <p:cNvSpPr>
            <a:spLocks noGrp="1"/>
          </p:cNvSpPr>
          <p:nvPr>
            <p:ph idx="1"/>
          </p:nvPr>
        </p:nvSpPr>
        <p:spPr>
          <a:xfrm>
            <a:off x="249866" y="2222206"/>
            <a:ext cx="5534246" cy="4635794"/>
          </a:xfrm>
        </p:spPr>
        <p:txBody>
          <a:bodyPr anchor="ctr">
            <a:normAutofit/>
          </a:bodyPr>
          <a:lstStyle/>
          <a:p>
            <a:pPr fontAlgn="base"/>
            <a:r>
              <a:rPr lang="en-US" sz="2000" b="1" dirty="0"/>
              <a:t>Never respond</a:t>
            </a:r>
            <a:r>
              <a:rPr lang="en-US" sz="2000" dirty="0"/>
              <a:t> to the email requesting personal information, bank details, passwords, etc.</a:t>
            </a:r>
          </a:p>
          <a:p>
            <a:pPr fontAlgn="base"/>
            <a:r>
              <a:rPr lang="en-US" sz="2000" dirty="0"/>
              <a:t>Make a thorough check on poorly spelled emails with grammatical errors</a:t>
            </a:r>
          </a:p>
          <a:p>
            <a:r>
              <a:rPr lang="en-US" sz="2000" dirty="0"/>
              <a:t> Ensuring operating systems and </a:t>
            </a:r>
            <a:r>
              <a:rPr lang="en-US" sz="2000" b="1" dirty="0"/>
              <a:t>anti-malware applications</a:t>
            </a:r>
            <a:r>
              <a:rPr lang="en-US" sz="2000" dirty="0"/>
              <a:t> are up-to-date on servers to avoid exposure to vulnerabilities is an effective countermeasure to stop phishing emails.</a:t>
            </a:r>
          </a:p>
          <a:p>
            <a:r>
              <a:rPr lang="en-US" sz="2000" dirty="0"/>
              <a:t>It is paramount to provide your employees with proper training to stop and think before acting on an email.</a:t>
            </a:r>
          </a:p>
        </p:txBody>
      </p:sp>
      <p:pic>
        <p:nvPicPr>
          <p:cNvPr id="5" name="Picture 4" descr="Person holding mouse">
            <a:extLst>
              <a:ext uri="{FF2B5EF4-FFF2-40B4-BE49-F238E27FC236}">
                <a16:creationId xmlns:a16="http://schemas.microsoft.com/office/drawing/2014/main" id="{A22958A4-ADE5-0597-6E87-B672D92B42C4}"/>
              </a:ext>
            </a:extLst>
          </p:cNvPr>
          <p:cNvPicPr>
            <a:picLocks noChangeAspect="1"/>
          </p:cNvPicPr>
          <p:nvPr/>
        </p:nvPicPr>
        <p:blipFill>
          <a:blip r:embed="rId2"/>
          <a:srcRect l="21995" r="18605" b="-2"/>
          <a:stretch>
            <a:fillRect/>
          </a:stretch>
        </p:blipFill>
        <p:spPr>
          <a:xfrm>
            <a:off x="6096000" y="1"/>
            <a:ext cx="6102825" cy="6858000"/>
          </a:xfrm>
          <a:prstGeom prst="rect">
            <a:avLst/>
          </a:prstGeom>
        </p:spPr>
      </p:pic>
    </p:spTree>
    <p:extLst>
      <p:ext uri="{BB962C8B-B14F-4D97-AF65-F5344CB8AC3E}">
        <p14:creationId xmlns:p14="http://schemas.microsoft.com/office/powerpoint/2010/main" val="4288104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50E2-626E-B151-0905-BFF9CE423B64}"/>
              </a:ext>
            </a:extLst>
          </p:cNvPr>
          <p:cNvSpPr>
            <a:spLocks noGrp="1"/>
          </p:cNvSpPr>
          <p:nvPr>
            <p:ph type="title"/>
          </p:nvPr>
        </p:nvSpPr>
        <p:spPr>
          <a:xfrm>
            <a:off x="1524000" y="4914855"/>
            <a:ext cx="9144000" cy="786703"/>
          </a:xfrm>
        </p:spPr>
        <p:txBody>
          <a:bodyPr vert="horz" lIns="91440" tIns="45720" rIns="91440" bIns="45720" rtlCol="0" anchor="b">
            <a:normAutofit/>
          </a:bodyPr>
          <a:lstStyle/>
          <a:p>
            <a:pPr algn="ctr"/>
            <a:r>
              <a:rPr lang="en-US" sz="3600"/>
              <a:t>ANY QUESTIONS?</a:t>
            </a:r>
          </a:p>
        </p:txBody>
      </p:sp>
      <p:pic>
        <p:nvPicPr>
          <p:cNvPr id="5" name="Picture 4" descr="3D black question marks with one yellow question mark">
            <a:extLst>
              <a:ext uri="{FF2B5EF4-FFF2-40B4-BE49-F238E27FC236}">
                <a16:creationId xmlns:a16="http://schemas.microsoft.com/office/drawing/2014/main" id="{EB8B802A-ACF6-7D60-5035-581B0E3D09F6}"/>
              </a:ext>
            </a:extLst>
          </p:cNvPr>
          <p:cNvPicPr>
            <a:picLocks noChangeAspect="1"/>
          </p:cNvPicPr>
          <p:nvPr/>
        </p:nvPicPr>
        <p:blipFill>
          <a:blip r:embed="rId2"/>
          <a:srcRect l="3378" r="1" b="1"/>
          <a:stretch>
            <a:fillRect/>
          </a:stretch>
        </p:blipFill>
        <p:spPr>
          <a:xfrm>
            <a:off x="20" y="10"/>
            <a:ext cx="12191980" cy="4605671"/>
          </a:xfrm>
          <a:prstGeom prst="rect">
            <a:avLst/>
          </a:prstGeom>
        </p:spPr>
      </p:pic>
      <p:grpSp>
        <p:nvGrpSpPr>
          <p:cNvPr id="9" name="Group 8">
            <a:extLst>
              <a:ext uri="{FF2B5EF4-FFF2-40B4-BE49-F238E27FC236}">
                <a16:creationId xmlns:a16="http://schemas.microsoft.com/office/drawing/2014/main" id="{FB7FB62D-DD5B-C587-F53F-679128D41B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39" y="4525778"/>
            <a:ext cx="12207200" cy="123363"/>
            <a:chOff x="-5025" y="6737718"/>
            <a:chExt cx="12207200" cy="123363"/>
          </a:xfrm>
        </p:grpSpPr>
        <p:sp>
          <p:nvSpPr>
            <p:cNvPr id="10" name="Rectangle 9">
              <a:extLst>
                <a:ext uri="{FF2B5EF4-FFF2-40B4-BE49-F238E27FC236}">
                  <a16:creationId xmlns:a16="http://schemas.microsoft.com/office/drawing/2014/main" id="{D474BA53-241B-ACB6-E742-B074F40EB9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797B091-2608-7480-FE24-507CC5333A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7293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3B47A35-3098-C7BA-C502-9433C1B94E39}"/>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RESOURCES</a:t>
            </a:r>
          </a:p>
        </p:txBody>
      </p:sp>
      <p:graphicFrame>
        <p:nvGraphicFramePr>
          <p:cNvPr id="5" name="Content Placeholder 2">
            <a:extLst>
              <a:ext uri="{FF2B5EF4-FFF2-40B4-BE49-F238E27FC236}">
                <a16:creationId xmlns:a16="http://schemas.microsoft.com/office/drawing/2014/main" id="{208B6C09-D8F3-7A4A-B67C-7815AE46487C}"/>
              </a:ext>
            </a:extLst>
          </p:cNvPr>
          <p:cNvGraphicFramePr>
            <a:graphicFrameLocks noGrp="1"/>
          </p:cNvGraphicFramePr>
          <p:nvPr>
            <p:ph idx="1"/>
            <p:extLst>
              <p:ext uri="{D42A27DB-BD31-4B8C-83A1-F6EECF244321}">
                <p14:modId xmlns:p14="http://schemas.microsoft.com/office/powerpoint/2010/main" val="233290279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1700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56C85006-9586-BF55-6220-26CCBE8595C9}"/>
              </a:ext>
            </a:extLst>
          </p:cNvPr>
          <p:cNvPicPr>
            <a:picLocks noChangeAspect="1"/>
          </p:cNvPicPr>
          <p:nvPr/>
        </p:nvPicPr>
        <p:blipFill>
          <a:blip r:embed="rId2">
            <a:duotone>
              <a:schemeClr val="bg2">
                <a:shade val="45000"/>
                <a:satMod val="135000"/>
              </a:schemeClr>
              <a:prstClr val="white"/>
            </a:duotone>
          </a:blip>
          <a:srcRect t="23743" b="1257"/>
          <a:stretch>
            <a:fillRect/>
          </a:stretch>
        </p:blipFill>
        <p:spPr>
          <a:xfrm>
            <a:off x="20" y="10"/>
            <a:ext cx="12191980" cy="6857990"/>
          </a:xfrm>
          <a:prstGeom prst="rect">
            <a:avLst/>
          </a:prstGeom>
        </p:spPr>
      </p:pic>
      <p:sp>
        <p:nvSpPr>
          <p:cNvPr id="26" name="Rectangle 25">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FAA56F-A50E-E1A8-99E6-47270A1BC82E}"/>
              </a:ext>
            </a:extLst>
          </p:cNvPr>
          <p:cNvSpPr>
            <a:spLocks noGrp="1"/>
          </p:cNvSpPr>
          <p:nvPr>
            <p:ph type="title"/>
          </p:nvPr>
        </p:nvSpPr>
        <p:spPr>
          <a:xfrm>
            <a:off x="838200" y="365125"/>
            <a:ext cx="10515600" cy="1325563"/>
          </a:xfrm>
        </p:spPr>
        <p:txBody>
          <a:bodyPr>
            <a:normAutofit/>
          </a:bodyPr>
          <a:lstStyle/>
          <a:p>
            <a:r>
              <a:rPr lang="en-US"/>
              <a:t>MALWARE | ILOVEYOU WORM(2000)</a:t>
            </a:r>
            <a:endParaRPr lang="en-US" dirty="0"/>
          </a:p>
        </p:txBody>
      </p:sp>
      <p:graphicFrame>
        <p:nvGraphicFramePr>
          <p:cNvPr id="27" name="Content Placeholder 2">
            <a:extLst>
              <a:ext uri="{FF2B5EF4-FFF2-40B4-BE49-F238E27FC236}">
                <a16:creationId xmlns:a16="http://schemas.microsoft.com/office/drawing/2014/main" id="{99DC83A0-C96E-A16A-AD92-4947A94FCAD8}"/>
              </a:ext>
            </a:extLst>
          </p:cNvPr>
          <p:cNvGraphicFramePr>
            <a:graphicFrameLocks noGrp="1"/>
          </p:cNvGraphicFramePr>
          <p:nvPr>
            <p:ph idx="1"/>
            <p:extLst>
              <p:ext uri="{D42A27DB-BD31-4B8C-83A1-F6EECF244321}">
                <p14:modId xmlns:p14="http://schemas.microsoft.com/office/powerpoint/2010/main" val="228506201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2463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2ED9F8-4561-D8DB-D6ED-D92D3EFF4F9C}"/>
              </a:ext>
            </a:extLst>
          </p:cNvPr>
          <p:cNvSpPr>
            <a:spLocks noGrp="1"/>
          </p:cNvSpPr>
          <p:nvPr>
            <p:ph type="title"/>
          </p:nvPr>
        </p:nvSpPr>
        <p:spPr>
          <a:xfrm>
            <a:off x="1171074" y="1396686"/>
            <a:ext cx="3240506" cy="4064628"/>
          </a:xfrm>
        </p:spPr>
        <p:txBody>
          <a:bodyPr>
            <a:normAutofit/>
          </a:bodyPr>
          <a:lstStyle/>
          <a:p>
            <a:r>
              <a:rPr lang="en-US">
                <a:solidFill>
                  <a:srgbClr val="FFFFFF"/>
                </a:solidFill>
              </a:rPr>
              <a:t>WHY?</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68DDFE2-A258-6809-32F0-855D51DD1C89}"/>
              </a:ext>
            </a:extLst>
          </p:cNvPr>
          <p:cNvSpPr>
            <a:spLocks noGrp="1"/>
          </p:cNvSpPr>
          <p:nvPr>
            <p:ph idx="1"/>
          </p:nvPr>
        </p:nvSpPr>
        <p:spPr>
          <a:xfrm>
            <a:off x="5370153" y="1526033"/>
            <a:ext cx="5536397" cy="3935281"/>
          </a:xfrm>
        </p:spPr>
        <p:txBody>
          <a:bodyPr>
            <a:normAutofit/>
          </a:bodyPr>
          <a:lstStyle/>
          <a:p>
            <a:pPr marL="0" indent="0">
              <a:buNone/>
            </a:pPr>
            <a:r>
              <a:rPr lang="en-US" b="1" dirty="0"/>
              <a:t>ILOVEYOU WORM (2000)</a:t>
            </a:r>
          </a:p>
          <a:p>
            <a:pPr marL="0" indent="0">
              <a:buNone/>
            </a:pPr>
            <a:endParaRPr lang="en-US" dirty="0"/>
          </a:p>
          <a:p>
            <a:pPr marL="0" indent="0">
              <a:buNone/>
            </a:pPr>
            <a:r>
              <a:rPr lang="en-US" dirty="0"/>
              <a:t>ILOVEYOU seamed interesting to me because love is a word that easily attracts the attention of every. Every human desires to be loved  or needs love so the topic caught my attention hence why we chose the malware topic. </a:t>
            </a:r>
          </a:p>
        </p:txBody>
      </p:sp>
    </p:spTree>
    <p:extLst>
      <p:ext uri="{BB962C8B-B14F-4D97-AF65-F5344CB8AC3E}">
        <p14:creationId xmlns:p14="http://schemas.microsoft.com/office/powerpoint/2010/main" val="2110437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387705-95C4-BBC0-D21C-9622EF8E7519}"/>
              </a:ext>
            </a:extLst>
          </p:cNvPr>
          <p:cNvSpPr>
            <a:spLocks noGrp="1"/>
          </p:cNvSpPr>
          <p:nvPr>
            <p:ph type="title"/>
          </p:nvPr>
        </p:nvSpPr>
        <p:spPr>
          <a:xfrm>
            <a:off x="761803" y="350196"/>
            <a:ext cx="4646904" cy="1624520"/>
          </a:xfrm>
        </p:spPr>
        <p:txBody>
          <a:bodyPr anchor="ctr">
            <a:normAutofit/>
          </a:bodyPr>
          <a:lstStyle/>
          <a:p>
            <a:r>
              <a:rPr lang="en-US" sz="4000"/>
              <a:t>THE DAMAGE</a:t>
            </a:r>
          </a:p>
        </p:txBody>
      </p:sp>
      <p:sp>
        <p:nvSpPr>
          <p:cNvPr id="3" name="Content Placeholder 2">
            <a:extLst>
              <a:ext uri="{FF2B5EF4-FFF2-40B4-BE49-F238E27FC236}">
                <a16:creationId xmlns:a16="http://schemas.microsoft.com/office/drawing/2014/main" id="{4BDB0795-5917-7B0A-CA36-1BD0A3F811C7}"/>
              </a:ext>
            </a:extLst>
          </p:cNvPr>
          <p:cNvSpPr>
            <a:spLocks noGrp="1"/>
          </p:cNvSpPr>
          <p:nvPr>
            <p:ph idx="1"/>
          </p:nvPr>
        </p:nvSpPr>
        <p:spPr>
          <a:xfrm>
            <a:off x="-6828" y="2178996"/>
            <a:ext cx="6200105" cy="4597940"/>
          </a:xfrm>
        </p:spPr>
        <p:txBody>
          <a:bodyPr anchor="ctr">
            <a:normAutofit/>
          </a:bodyPr>
          <a:lstStyle/>
          <a:p>
            <a:pPr marL="0" indent="0">
              <a:buNone/>
            </a:pPr>
            <a:r>
              <a:rPr lang="en-US" sz="2400" dirty="0"/>
              <a:t>The malware is such that it affects windows computer owner and it is such that when a victim opens the email, it deletes the victims files on their computers and the malware duplicates itself and sends itself out to the victims email contacts and it repeats itself with the next victim. This process repeats itself with the next victim.</a:t>
            </a:r>
          </a:p>
          <a:p>
            <a:pPr marL="0" indent="0">
              <a:buNone/>
            </a:pPr>
            <a:r>
              <a:rPr lang="en-US" sz="2400" dirty="0"/>
              <a:t>Damages caused was about $10billion,many companies were forced to shut down their servers.</a:t>
            </a:r>
          </a:p>
          <a:p>
            <a:pPr marL="0" indent="0">
              <a:buNone/>
            </a:pPr>
            <a:endParaRPr lang="en-US" sz="2400" dirty="0"/>
          </a:p>
        </p:txBody>
      </p:sp>
      <p:pic>
        <p:nvPicPr>
          <p:cNvPr id="5" name="Picture 4" descr="Old computer monitors">
            <a:extLst>
              <a:ext uri="{FF2B5EF4-FFF2-40B4-BE49-F238E27FC236}">
                <a16:creationId xmlns:a16="http://schemas.microsoft.com/office/drawing/2014/main" id="{0E25A6FA-2880-3450-B709-61E9462415DC}"/>
              </a:ext>
            </a:extLst>
          </p:cNvPr>
          <p:cNvPicPr>
            <a:picLocks noChangeAspect="1"/>
          </p:cNvPicPr>
          <p:nvPr/>
        </p:nvPicPr>
        <p:blipFill>
          <a:blip r:embed="rId2"/>
          <a:srcRect l="17282" r="23985" b="-1"/>
          <a:stretch>
            <a:fillRect/>
          </a:stretch>
        </p:blipFill>
        <p:spPr>
          <a:xfrm>
            <a:off x="6096000" y="1"/>
            <a:ext cx="6102825" cy="6858000"/>
          </a:xfrm>
          <a:prstGeom prst="rect">
            <a:avLst/>
          </a:prstGeom>
        </p:spPr>
      </p:pic>
    </p:spTree>
    <p:extLst>
      <p:ext uri="{BB962C8B-B14F-4D97-AF65-F5344CB8AC3E}">
        <p14:creationId xmlns:p14="http://schemas.microsoft.com/office/powerpoint/2010/main" val="820140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33A7BB6-51D4-F6EF-0780-1B1AED1FD2DB}"/>
              </a:ext>
            </a:extLst>
          </p:cNvPr>
          <p:cNvPicPr>
            <a:picLocks noChangeAspect="1"/>
          </p:cNvPicPr>
          <p:nvPr/>
        </p:nvPicPr>
        <p:blipFill>
          <a:blip r:embed="rId2"/>
          <a:srcRect r="55428" b="-445"/>
          <a:stretch>
            <a:fillRect/>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2E36B0-02E6-1965-9EC7-EEC3FC68E2AE}"/>
              </a:ext>
            </a:extLst>
          </p:cNvPr>
          <p:cNvSpPr>
            <a:spLocks noGrp="1"/>
          </p:cNvSpPr>
          <p:nvPr>
            <p:ph type="title"/>
          </p:nvPr>
        </p:nvSpPr>
        <p:spPr>
          <a:xfrm>
            <a:off x="6115317" y="405685"/>
            <a:ext cx="5464968" cy="1559301"/>
          </a:xfrm>
        </p:spPr>
        <p:txBody>
          <a:bodyPr>
            <a:normAutofit/>
          </a:bodyPr>
          <a:lstStyle/>
          <a:p>
            <a:r>
              <a:rPr lang="en-US" sz="4000"/>
              <a:t>STATISTICS</a:t>
            </a:r>
          </a:p>
        </p:txBody>
      </p:sp>
      <p:sp>
        <p:nvSpPr>
          <p:cNvPr id="3" name="Content Placeholder 2">
            <a:extLst>
              <a:ext uri="{FF2B5EF4-FFF2-40B4-BE49-F238E27FC236}">
                <a16:creationId xmlns:a16="http://schemas.microsoft.com/office/drawing/2014/main" id="{59D0D11E-D82D-5D88-E78C-1BA5C8F2F236}"/>
              </a:ext>
            </a:extLst>
          </p:cNvPr>
          <p:cNvSpPr>
            <a:spLocks noGrp="1"/>
          </p:cNvSpPr>
          <p:nvPr>
            <p:ph idx="1"/>
          </p:nvPr>
        </p:nvSpPr>
        <p:spPr>
          <a:xfrm>
            <a:off x="5897688" y="2224391"/>
            <a:ext cx="6151639" cy="4520120"/>
          </a:xfrm>
        </p:spPr>
        <p:txBody>
          <a:bodyPr anchor="ctr">
            <a:normAutofit/>
          </a:bodyPr>
          <a:lstStyle/>
          <a:p>
            <a:pPr marL="0" indent="0">
              <a:buNone/>
            </a:pPr>
            <a:r>
              <a:rPr lang="en-US" sz="2000" dirty="0"/>
              <a:t>ILOVEYOU email worm affected about 45 million computers in just 24 hours affecting about 10 percent of computers  connected to the internet. It also reached  and infected computers within the British Parliament, the U.S. Congress and the U.S. Air Force as well.</a:t>
            </a:r>
          </a:p>
          <a:p>
            <a:pPr marL="0" indent="0">
              <a:buNone/>
            </a:pPr>
            <a:r>
              <a:rPr lang="en-US" sz="2000" dirty="0"/>
              <a:t> It also took  down the services of Ford Motor Company, AT&amp;T, the Pentagon, and many others.</a:t>
            </a:r>
          </a:p>
          <a:p>
            <a:pPr marL="0" indent="0">
              <a:buNone/>
            </a:pPr>
            <a:r>
              <a:rPr lang="en-US" sz="2000" dirty="0"/>
              <a:t>And infected about over 10 million windows personal computers beginning may  4</a:t>
            </a:r>
            <a:r>
              <a:rPr lang="en-US" sz="2000" baseline="30000" dirty="0"/>
              <a:t>th</a:t>
            </a:r>
            <a:r>
              <a:rPr lang="en-US" sz="2000" dirty="0"/>
              <a:t> 2000.</a:t>
            </a:r>
          </a:p>
        </p:txBody>
      </p:sp>
    </p:spTree>
    <p:extLst>
      <p:ext uri="{BB962C8B-B14F-4D97-AF65-F5344CB8AC3E}">
        <p14:creationId xmlns:p14="http://schemas.microsoft.com/office/powerpoint/2010/main" val="39795588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70D3FF-8EF9-5ABF-BB82-66DDAA97EE5C}"/>
              </a:ext>
            </a:extLst>
          </p:cNvPr>
          <p:cNvSpPr>
            <a:spLocks noGrp="1"/>
          </p:cNvSpPr>
          <p:nvPr>
            <p:ph type="title"/>
          </p:nvPr>
        </p:nvSpPr>
        <p:spPr>
          <a:xfrm>
            <a:off x="6003314" y="115344"/>
            <a:ext cx="4977976" cy="1454051"/>
          </a:xfrm>
        </p:spPr>
        <p:txBody>
          <a:bodyPr>
            <a:normAutofit/>
          </a:bodyPr>
          <a:lstStyle/>
          <a:p>
            <a:r>
              <a:rPr lang="en-US" sz="3600" dirty="0">
                <a:solidFill>
                  <a:schemeClr val="tx2"/>
                </a:solidFill>
              </a:rPr>
              <a:t>HOW IT HAPPENED</a:t>
            </a:r>
          </a:p>
        </p:txBody>
      </p:sp>
      <p:pic>
        <p:nvPicPr>
          <p:cNvPr id="7" name="Graphic 6" descr="Open envelope">
            <a:extLst>
              <a:ext uri="{FF2B5EF4-FFF2-40B4-BE49-F238E27FC236}">
                <a16:creationId xmlns:a16="http://schemas.microsoft.com/office/drawing/2014/main" id="{A2A709CB-55CB-8D04-BEB1-3985FBC811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F8A0544D-6FB3-AC6E-8929-609E6EE1C05E}"/>
              </a:ext>
            </a:extLst>
          </p:cNvPr>
          <p:cNvSpPr>
            <a:spLocks noGrp="1"/>
          </p:cNvSpPr>
          <p:nvPr>
            <p:ph idx="1"/>
          </p:nvPr>
        </p:nvSpPr>
        <p:spPr>
          <a:xfrm>
            <a:off x="5931240" y="1297020"/>
            <a:ext cx="6156998" cy="5486401"/>
          </a:xfrm>
        </p:spPr>
        <p:txBody>
          <a:bodyPr anchor="ctr">
            <a:normAutofit lnSpcReduction="10000"/>
          </a:bodyPr>
          <a:lstStyle/>
          <a:p>
            <a:pPr marL="0" indent="0">
              <a:buNone/>
            </a:pPr>
            <a:r>
              <a:rPr lang="en-US" sz="2000" dirty="0">
                <a:solidFill>
                  <a:schemeClr val="tx2"/>
                </a:solidFill>
              </a:rPr>
              <a:t>The worm was disguised as an attachment in emails with the subject line “ILOVEYOU”. The attachment itself was titled “LOVE-LETTER-FOR-YOU.TXT.vbs”. </a:t>
            </a:r>
          </a:p>
          <a:p>
            <a:pPr marL="0" indent="0">
              <a:buNone/>
            </a:pPr>
            <a:endParaRPr lang="en-US" sz="2000" dirty="0">
              <a:solidFill>
                <a:schemeClr val="tx2"/>
              </a:solidFill>
            </a:endParaRPr>
          </a:p>
          <a:p>
            <a:pPr marL="0" indent="0">
              <a:buNone/>
            </a:pPr>
            <a:r>
              <a:rPr lang="en-US" sz="2000" dirty="0">
                <a:solidFill>
                  <a:schemeClr val="tx2"/>
                </a:solidFill>
              </a:rPr>
              <a:t>Upon opening the attachment, the worm proceeded to overwrite files and destroy them. It would go after all kinds of files, including photos, audio files, and documents. It was also made to send the passwords for e-mail and internet access to the malware’s creator. It spread so fast because once the attachment was opened, it would resend the email to everyone in the user's Outlook address book.  </a:t>
            </a:r>
          </a:p>
          <a:p>
            <a:pPr marL="0" indent="0">
              <a:buNone/>
            </a:pPr>
            <a:endParaRPr lang="en-US" sz="2000" dirty="0">
              <a:solidFill>
                <a:schemeClr val="tx2"/>
              </a:solidFill>
            </a:endParaRPr>
          </a:p>
          <a:p>
            <a:pPr marL="0" indent="0">
              <a:buNone/>
            </a:pPr>
            <a:r>
              <a:rPr lang="en-US" sz="2000" dirty="0">
                <a:solidFill>
                  <a:schemeClr val="tx2"/>
                </a:solidFill>
              </a:rPr>
              <a:t>The email could quickly spread across an entire company in a matter of hours, and it did. Many companies and government agencies completely shut down their email services until some sort of resolution was reached.</a:t>
            </a:r>
          </a:p>
          <a:p>
            <a:pPr marL="0" indent="0">
              <a:buNone/>
            </a:pPr>
            <a:endParaRPr lang="en-US" sz="1500" dirty="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433497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93394DA-E684-47C2-9020-13225823F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1E0A47-D0E2-0554-02AE-7BE68CA5A211}"/>
              </a:ext>
            </a:extLst>
          </p:cNvPr>
          <p:cNvSpPr>
            <a:spLocks noGrp="1"/>
          </p:cNvSpPr>
          <p:nvPr>
            <p:ph type="title"/>
          </p:nvPr>
        </p:nvSpPr>
        <p:spPr>
          <a:xfrm>
            <a:off x="838200" y="365125"/>
            <a:ext cx="10515600" cy="1306443"/>
          </a:xfrm>
        </p:spPr>
        <p:txBody>
          <a:bodyPr>
            <a:normAutofit/>
          </a:bodyPr>
          <a:lstStyle/>
          <a:p>
            <a:r>
              <a:rPr lang="en-US" sz="4000"/>
              <a:t>ATTACKER</a:t>
            </a:r>
          </a:p>
        </p:txBody>
      </p:sp>
      <p:pic>
        <p:nvPicPr>
          <p:cNvPr id="6" name="Picture 5">
            <a:extLst>
              <a:ext uri="{FF2B5EF4-FFF2-40B4-BE49-F238E27FC236}">
                <a16:creationId xmlns:a16="http://schemas.microsoft.com/office/drawing/2014/main" id="{9A15DD0A-4BD2-61ED-473E-ABFB09E4EA9C}"/>
              </a:ext>
            </a:extLst>
          </p:cNvPr>
          <p:cNvPicPr>
            <a:picLocks noChangeAspect="1"/>
          </p:cNvPicPr>
          <p:nvPr/>
        </p:nvPicPr>
        <p:blipFill>
          <a:blip r:embed="rId2"/>
          <a:srcRect l="23578" r="15655" b="2"/>
          <a:stretch>
            <a:fillRect/>
          </a:stretch>
        </p:blipFill>
        <p:spPr>
          <a:xfrm>
            <a:off x="7989293" y="1904282"/>
            <a:ext cx="3423093" cy="4224808"/>
          </a:xfrm>
          <a:prstGeom prst="rect">
            <a:avLst/>
          </a:prstGeom>
        </p:spPr>
      </p:pic>
      <p:graphicFrame>
        <p:nvGraphicFramePr>
          <p:cNvPr id="15" name="Content Placeholder 2">
            <a:extLst>
              <a:ext uri="{FF2B5EF4-FFF2-40B4-BE49-F238E27FC236}">
                <a16:creationId xmlns:a16="http://schemas.microsoft.com/office/drawing/2014/main" id="{947795B9-8FB0-B553-F669-75E1793070AA}"/>
              </a:ext>
            </a:extLst>
          </p:cNvPr>
          <p:cNvGraphicFramePr>
            <a:graphicFrameLocks noGrp="1"/>
          </p:cNvGraphicFramePr>
          <p:nvPr>
            <p:ph idx="1"/>
            <p:extLst>
              <p:ext uri="{D42A27DB-BD31-4B8C-83A1-F6EECF244321}">
                <p14:modId xmlns:p14="http://schemas.microsoft.com/office/powerpoint/2010/main" val="2495332492"/>
              </p:ext>
            </p:extLst>
          </p:nvPr>
        </p:nvGraphicFramePr>
        <p:xfrm>
          <a:off x="838200" y="1825625"/>
          <a:ext cx="6714744" cy="43034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11394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DB304A14-32D0-4873-B914-423ED7B8D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DDA96A0D-2DD2-4413-FC4D-9EF4834A36F8}"/>
              </a:ext>
            </a:extLst>
          </p:cNvPr>
          <p:cNvSpPr>
            <a:spLocks noGrp="1"/>
          </p:cNvSpPr>
          <p:nvPr>
            <p:ph type="title"/>
          </p:nvPr>
        </p:nvSpPr>
        <p:spPr>
          <a:xfrm>
            <a:off x="838200" y="365125"/>
            <a:ext cx="5387502" cy="1325563"/>
          </a:xfrm>
        </p:spPr>
        <p:txBody>
          <a:bodyPr>
            <a:normAutofit/>
          </a:bodyPr>
          <a:lstStyle/>
          <a:p>
            <a:r>
              <a:rPr lang="en-US"/>
              <a:t>FUTURE OF MALWARE</a:t>
            </a:r>
            <a:endParaRPr lang="en-US" dirty="0"/>
          </a:p>
        </p:txBody>
      </p:sp>
      <p:pic>
        <p:nvPicPr>
          <p:cNvPr id="23" name="Picture 22">
            <a:extLst>
              <a:ext uri="{FF2B5EF4-FFF2-40B4-BE49-F238E27FC236}">
                <a16:creationId xmlns:a16="http://schemas.microsoft.com/office/drawing/2014/main" id="{2FAEACBE-7C5C-4721-26B4-3B8FEB7865D1}"/>
              </a:ext>
            </a:extLst>
          </p:cNvPr>
          <p:cNvPicPr>
            <a:picLocks noChangeAspect="1"/>
          </p:cNvPicPr>
          <p:nvPr/>
        </p:nvPicPr>
        <p:blipFill>
          <a:blip r:embed="rId2"/>
          <a:srcRect l="7993" r="25161" b="2"/>
          <a:stretch>
            <a:fillRect/>
          </a:stretch>
        </p:blipFill>
        <p:spPr>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33" name="!!Oval">
            <a:extLst>
              <a:ext uri="{FF2B5EF4-FFF2-40B4-BE49-F238E27FC236}">
                <a16:creationId xmlns:a16="http://schemas.microsoft.com/office/drawing/2014/main" id="{1D460C86-854F-4FB3-ABC2-E823D8FEB9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5" name="!!Arc">
            <a:extLst>
              <a:ext uri="{FF2B5EF4-FFF2-40B4-BE49-F238E27FC236}">
                <a16:creationId xmlns:a16="http://schemas.microsoft.com/office/drawing/2014/main" id="{BB48116A-278A-4CC5-89D3-9DE8E8FF12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aphicFrame>
        <p:nvGraphicFramePr>
          <p:cNvPr id="26" name="Content Placeholder 2">
            <a:extLst>
              <a:ext uri="{FF2B5EF4-FFF2-40B4-BE49-F238E27FC236}">
                <a16:creationId xmlns:a16="http://schemas.microsoft.com/office/drawing/2014/main" id="{E71AF268-C5DC-B96A-35C9-4D3CFE4AB98F}"/>
              </a:ext>
            </a:extLst>
          </p:cNvPr>
          <p:cNvGraphicFramePr>
            <a:graphicFrameLocks noGrp="1"/>
          </p:cNvGraphicFramePr>
          <p:nvPr>
            <p:ph idx="1"/>
            <p:extLst>
              <p:ext uri="{D42A27DB-BD31-4B8C-83A1-F6EECF244321}">
                <p14:modId xmlns:p14="http://schemas.microsoft.com/office/powerpoint/2010/main" val="3688124607"/>
              </p:ext>
            </p:extLst>
          </p:nvPr>
        </p:nvGraphicFramePr>
        <p:xfrm>
          <a:off x="838200" y="1825625"/>
          <a:ext cx="5387502"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672786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BD0C2-6A7D-BEFB-E775-85EA560F4EED}"/>
              </a:ext>
            </a:extLst>
          </p:cNvPr>
          <p:cNvSpPr>
            <a:spLocks noGrp="1"/>
          </p:cNvSpPr>
          <p:nvPr>
            <p:ph type="title"/>
          </p:nvPr>
        </p:nvSpPr>
        <p:spPr/>
        <p:txBody>
          <a:bodyPr/>
          <a:lstStyle/>
          <a:p>
            <a:r>
              <a:rPr lang="en-US"/>
              <a:t>HOW IT WAS RESOLVED</a:t>
            </a:r>
            <a:endParaRPr lang="en-US" dirty="0"/>
          </a:p>
        </p:txBody>
      </p:sp>
      <p:sp>
        <p:nvSpPr>
          <p:cNvPr id="3" name="Content Placeholder 2">
            <a:extLst>
              <a:ext uri="{FF2B5EF4-FFF2-40B4-BE49-F238E27FC236}">
                <a16:creationId xmlns:a16="http://schemas.microsoft.com/office/drawing/2014/main" id="{2FA3F70C-D493-37DE-5783-0C62CBE6B9A1}"/>
              </a:ext>
            </a:extLst>
          </p:cNvPr>
          <p:cNvSpPr>
            <a:spLocks noGrp="1"/>
          </p:cNvSpPr>
          <p:nvPr>
            <p:ph idx="1"/>
          </p:nvPr>
        </p:nvSpPr>
        <p:spPr>
          <a:xfrm>
            <a:off x="927370" y="1825624"/>
            <a:ext cx="10426430" cy="5126409"/>
          </a:xfrm>
        </p:spPr>
        <p:txBody>
          <a:bodyPr>
            <a:normAutofit lnSpcReduction="10000"/>
          </a:bodyPr>
          <a:lstStyle/>
          <a:p>
            <a:pPr marL="0" indent="0">
              <a:buNone/>
            </a:pPr>
            <a:r>
              <a:rPr lang="en-US" dirty="0"/>
              <a:t>In spring day in 2000, Dominguez and his team had to warn the University of Oregon about the ILOVEYOU worm email. Today, there are safeguards against phishing scams, so individuals are less vulnerable. Spam filters remove suspicious emails from our inboxes, using tools like pattern matching to identify potentially harmful messages. </a:t>
            </a:r>
          </a:p>
          <a:p>
            <a:pPr marL="0" indent="0">
              <a:buNone/>
            </a:pPr>
            <a:r>
              <a:rPr lang="en-US" dirty="0"/>
              <a:t>Spam filters can detect common phrases and characteristics in phishing emails through pattern matching  automatically marking them as rubbish. It could also flag emails with large attachments or compressed files that conceal their contents. We use our human intelligence for pattern matching, too, perhaps clocking strange sequences of numbers and letters in a message that purports to be from our streaming platform or bank. </a:t>
            </a:r>
          </a:p>
        </p:txBody>
      </p:sp>
    </p:spTree>
    <p:extLst>
      <p:ext uri="{BB962C8B-B14F-4D97-AF65-F5344CB8AC3E}">
        <p14:creationId xmlns:p14="http://schemas.microsoft.com/office/powerpoint/2010/main" val="184957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2459</TotalTime>
  <Words>841</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Calibri</vt:lpstr>
      <vt:lpstr>Office Theme</vt:lpstr>
      <vt:lpstr>   CSN 150  Professor Edwin REED  </vt:lpstr>
      <vt:lpstr>MALWARE | ILOVEYOU WORM(2000)</vt:lpstr>
      <vt:lpstr>WHY?</vt:lpstr>
      <vt:lpstr>THE DAMAGE</vt:lpstr>
      <vt:lpstr>STATISTICS</vt:lpstr>
      <vt:lpstr>HOW IT HAPPENED</vt:lpstr>
      <vt:lpstr>ATTACKER</vt:lpstr>
      <vt:lpstr>FUTURE OF MALWARE</vt:lpstr>
      <vt:lpstr>HOW IT WAS RESOLVED</vt:lpstr>
      <vt:lpstr>CAUTION</vt:lpstr>
      <vt:lpstr>ANY QUESTIONS?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PRISCILLA Ama Hayford</dc:creator>
  <cp:lastModifiedBy>PRISCILLA Ama Hayford</cp:lastModifiedBy>
  <cp:revision>4</cp:revision>
  <dcterms:created xsi:type="dcterms:W3CDTF">2025-10-14T02:05:00Z</dcterms:created>
  <dcterms:modified xsi:type="dcterms:W3CDTF">2025-10-15T19:30:52Z</dcterms:modified>
</cp:coreProperties>
</file>