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95" r:id="rId5"/>
    <p:sldId id="296" r:id="rId6"/>
    <p:sldId id="297" r:id="rId7"/>
    <p:sldId id="266" r:id="rId8"/>
    <p:sldId id="267" r:id="rId9"/>
    <p:sldId id="298"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6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2" d="100"/>
          <a:sy n="82" d="100"/>
        </p:scale>
        <p:origin x="12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2C6D3-3FBC-451C-92D2-AA40AF6CAC6E}" type="datetimeFigureOut">
              <a:rPr lang="en-PK" smtClean="0"/>
              <a:t>10/07/2024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382189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10/07/2024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378717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10/07/2024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613779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10/07/2024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3429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10/07/2024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2863170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A2C6D3-3FBC-451C-92D2-AA40AF6CAC6E}" type="datetimeFigureOut">
              <a:rPr lang="en-PK" smtClean="0"/>
              <a:t>10/07/2024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235592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A2C6D3-3FBC-451C-92D2-AA40AF6CAC6E}" type="datetimeFigureOut">
              <a:rPr lang="en-PK" smtClean="0"/>
              <a:t>10/07/2024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1690430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2C6D3-3FBC-451C-92D2-AA40AF6CAC6E}" type="datetimeFigureOut">
              <a:rPr lang="en-PK" smtClean="0"/>
              <a:t>10/07/2024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2876449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2C6D3-3FBC-451C-92D2-AA40AF6CAC6E}" type="datetimeFigureOut">
              <a:rPr lang="en-PK" smtClean="0"/>
              <a:t>10/07/2024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328099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2C6D3-3FBC-451C-92D2-AA40AF6CAC6E}" type="datetimeFigureOut">
              <a:rPr lang="en-PK" smtClean="0"/>
              <a:t>10/07/2024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236325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2C6D3-3FBC-451C-92D2-AA40AF6CAC6E}" type="datetimeFigureOut">
              <a:rPr lang="en-PK" smtClean="0"/>
              <a:t>10/07/2024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1596517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2C6D3-3FBC-451C-92D2-AA40AF6CAC6E}" type="datetimeFigureOut">
              <a:rPr lang="en-PK" smtClean="0"/>
              <a:t>10/07/2024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41213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A2C6D3-3FBC-451C-92D2-AA40AF6CAC6E}" type="datetimeFigureOut">
              <a:rPr lang="en-PK" smtClean="0"/>
              <a:t>10/07/2024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319137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A2C6D3-3FBC-451C-92D2-AA40AF6CAC6E}" type="datetimeFigureOut">
              <a:rPr lang="en-PK" smtClean="0"/>
              <a:t>10/07/2024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298653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5A2C6D3-3FBC-451C-92D2-AA40AF6CAC6E}" type="datetimeFigureOut">
              <a:rPr lang="en-PK" smtClean="0"/>
              <a:t>10/07/2024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10120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10/07/2024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185380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10/07/2024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318016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5A2C6D3-3FBC-451C-92D2-AA40AF6CAC6E}" type="datetimeFigureOut">
              <a:rPr lang="en-PK" smtClean="0"/>
              <a:t>10/07/2024</a:t>
            </a:fld>
            <a:endParaRPr lang="en-PK"/>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PK"/>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0A7673D-69A9-4762-9105-A8782D0CAF36}" type="slidenum">
              <a:rPr lang="en-PK" smtClean="0"/>
              <a:t>‹#›</a:t>
            </a:fld>
            <a:endParaRPr lang="en-PK"/>
          </a:p>
        </p:txBody>
      </p:sp>
    </p:spTree>
    <p:extLst>
      <p:ext uri="{BB962C8B-B14F-4D97-AF65-F5344CB8AC3E}">
        <p14:creationId xmlns:p14="http://schemas.microsoft.com/office/powerpoint/2010/main" val="49691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D654-7AD0-45BD-A054-AAC2B702F362}"/>
              </a:ext>
            </a:extLst>
          </p:cNvPr>
          <p:cNvSpPr>
            <a:spLocks noGrp="1"/>
          </p:cNvSpPr>
          <p:nvPr>
            <p:ph type="ctrTitle"/>
          </p:nvPr>
        </p:nvSpPr>
        <p:spPr>
          <a:xfrm>
            <a:off x="1250731" y="1300785"/>
            <a:ext cx="9190257" cy="2167629"/>
          </a:xfrm>
        </p:spPr>
        <p:txBody>
          <a:bodyPr/>
          <a:lstStyle/>
          <a:p>
            <a:r>
              <a:rPr lang="en-US" dirty="0" smtClean="0"/>
              <a:t>Artificial intelligence</a:t>
            </a:r>
            <a:endParaRPr lang="en-PK" dirty="0"/>
          </a:p>
        </p:txBody>
      </p:sp>
      <p:sp>
        <p:nvSpPr>
          <p:cNvPr id="3" name="Subtitle 2">
            <a:extLst>
              <a:ext uri="{FF2B5EF4-FFF2-40B4-BE49-F238E27FC236}">
                <a16:creationId xmlns:a16="http://schemas.microsoft.com/office/drawing/2014/main" id="{07771040-C341-43D9-B2EE-4AC0E63C6909}"/>
              </a:ext>
            </a:extLst>
          </p:cNvPr>
          <p:cNvSpPr>
            <a:spLocks noGrp="1"/>
          </p:cNvSpPr>
          <p:nvPr>
            <p:ph type="subTitle" idx="1"/>
          </p:nvPr>
        </p:nvSpPr>
        <p:spPr/>
        <p:txBody>
          <a:bodyPr>
            <a:normAutofit fontScale="92500" lnSpcReduction="10000"/>
          </a:bodyPr>
          <a:lstStyle/>
          <a:p>
            <a:pPr algn="r"/>
            <a:r>
              <a:rPr lang="en-US" dirty="0" smtClean="0"/>
              <a:t>Lecture-1</a:t>
            </a:r>
          </a:p>
          <a:p>
            <a:pPr algn="r"/>
            <a:r>
              <a:rPr lang="en-US" dirty="0" smtClean="0"/>
              <a:t>Introduction to </a:t>
            </a:r>
            <a:r>
              <a:rPr lang="en-US" dirty="0" err="1" smtClean="0"/>
              <a:t>ai</a:t>
            </a:r>
            <a:endParaRPr lang="en-US" dirty="0" smtClean="0"/>
          </a:p>
          <a:p>
            <a:pPr algn="r"/>
            <a:r>
              <a:rPr lang="en-US" dirty="0" smtClean="0"/>
              <a:t>Syed Zubair </a:t>
            </a:r>
            <a:r>
              <a:rPr lang="en-US" dirty="0" err="1" smtClean="0"/>
              <a:t>ali</a:t>
            </a:r>
            <a:endParaRPr lang="en-PK" dirty="0"/>
          </a:p>
        </p:txBody>
      </p:sp>
    </p:spTree>
    <p:extLst>
      <p:ext uri="{BB962C8B-B14F-4D97-AF65-F5344CB8AC3E}">
        <p14:creationId xmlns:p14="http://schemas.microsoft.com/office/powerpoint/2010/main" val="233189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439917" y="2274838"/>
            <a:ext cx="8902262" cy="3074624"/>
          </a:xfrm>
          <a:prstGeom prst="rect">
            <a:avLst/>
          </a:prstGeom>
        </p:spPr>
        <p:txBody>
          <a:bodyPr wrap="square">
            <a:spAutoFit/>
          </a:bodyPr>
          <a:lstStyle/>
          <a:p>
            <a:pPr>
              <a:lnSpc>
                <a:spcPct val="200000"/>
              </a:lnSpc>
            </a:pPr>
            <a:r>
              <a:rPr lang="en-US" sz="2000" b="1" dirty="0">
                <a:latin typeface="Times New italic"/>
              </a:rPr>
              <a:t>Intelligent Agents</a:t>
            </a:r>
          </a:p>
          <a:p>
            <a:pPr>
              <a:lnSpc>
                <a:spcPct val="200000"/>
              </a:lnSpc>
              <a:buFont typeface="Arial" panose="020B0604020202020204" pitchFamily="34" charset="0"/>
              <a:buChar char="•"/>
            </a:pPr>
            <a:r>
              <a:rPr lang="en-US" sz="2000" b="1" dirty="0">
                <a:latin typeface="Times New italic"/>
              </a:rPr>
              <a:t>Perception:</a:t>
            </a:r>
            <a:r>
              <a:rPr lang="en-US" sz="2000" dirty="0">
                <a:latin typeface="Times New italic"/>
              </a:rPr>
              <a:t> Agents perceive their environment through sensors.</a:t>
            </a:r>
          </a:p>
          <a:p>
            <a:pPr>
              <a:lnSpc>
                <a:spcPct val="200000"/>
              </a:lnSpc>
              <a:buFont typeface="Arial" panose="020B0604020202020204" pitchFamily="34" charset="0"/>
              <a:buChar char="•"/>
            </a:pPr>
            <a:r>
              <a:rPr lang="en-US" sz="2000" b="1" dirty="0">
                <a:latin typeface="Times New italic"/>
              </a:rPr>
              <a:t>Action:</a:t>
            </a:r>
            <a:r>
              <a:rPr lang="en-US" sz="2000" dirty="0">
                <a:latin typeface="Times New italic"/>
              </a:rPr>
              <a:t> Agents act on their environment using effectors (e.g., robots).</a:t>
            </a:r>
          </a:p>
          <a:p>
            <a:pPr>
              <a:lnSpc>
                <a:spcPct val="200000"/>
              </a:lnSpc>
              <a:buFont typeface="Arial" panose="020B0604020202020204" pitchFamily="34" charset="0"/>
              <a:buChar char="•"/>
            </a:pPr>
            <a:r>
              <a:rPr lang="en-US" sz="2000" b="1" dirty="0">
                <a:latin typeface="Times New italic"/>
              </a:rPr>
              <a:t>Autonomy:</a:t>
            </a:r>
            <a:r>
              <a:rPr lang="en-US" sz="2000" dirty="0">
                <a:latin typeface="Times New italic"/>
              </a:rPr>
              <a:t> Agents operate independently, making decisions on their own.</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Web crawlers gather information automatically for search engines.</a:t>
            </a:r>
          </a:p>
        </p:txBody>
      </p:sp>
    </p:spTree>
    <p:extLst>
      <p:ext uri="{BB962C8B-B14F-4D97-AF65-F5344CB8AC3E}">
        <p14:creationId xmlns:p14="http://schemas.microsoft.com/office/powerpoint/2010/main" val="272885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429406" y="1910706"/>
            <a:ext cx="9448800" cy="3074624"/>
          </a:xfrm>
          <a:prstGeom prst="rect">
            <a:avLst/>
          </a:prstGeom>
        </p:spPr>
        <p:txBody>
          <a:bodyPr wrap="square">
            <a:spAutoFit/>
          </a:bodyPr>
          <a:lstStyle/>
          <a:p>
            <a:pPr>
              <a:lnSpc>
                <a:spcPct val="200000"/>
              </a:lnSpc>
            </a:pPr>
            <a:r>
              <a:rPr lang="en-US" sz="2000" b="1" dirty="0">
                <a:latin typeface="Times New italic"/>
              </a:rPr>
              <a:t>Types of Agents</a:t>
            </a:r>
          </a:p>
          <a:p>
            <a:pPr>
              <a:lnSpc>
                <a:spcPct val="200000"/>
              </a:lnSpc>
              <a:buFont typeface="Arial" panose="020B0604020202020204" pitchFamily="34" charset="0"/>
              <a:buChar char="•"/>
            </a:pPr>
            <a:r>
              <a:rPr lang="en-US" sz="2000" b="1" dirty="0">
                <a:latin typeface="Times New italic"/>
              </a:rPr>
              <a:t>Simple Reflex Agents:</a:t>
            </a:r>
            <a:r>
              <a:rPr lang="en-US" sz="2000" dirty="0">
                <a:latin typeface="Times New italic"/>
              </a:rPr>
              <a:t> Respond to current situations based on predefined rules.</a:t>
            </a:r>
          </a:p>
          <a:p>
            <a:pPr>
              <a:lnSpc>
                <a:spcPct val="200000"/>
              </a:lnSpc>
              <a:buFont typeface="Arial" panose="020B0604020202020204" pitchFamily="34" charset="0"/>
              <a:buChar char="•"/>
            </a:pPr>
            <a:r>
              <a:rPr lang="en-US" sz="2000" b="1" dirty="0">
                <a:latin typeface="Times New italic"/>
              </a:rPr>
              <a:t>Model-Based Agents:</a:t>
            </a:r>
            <a:r>
              <a:rPr lang="en-US" sz="2000" dirty="0">
                <a:latin typeface="Times New italic"/>
              </a:rPr>
              <a:t> Use a model of the world to plan actions.</a:t>
            </a:r>
          </a:p>
          <a:p>
            <a:pPr>
              <a:lnSpc>
                <a:spcPct val="200000"/>
              </a:lnSpc>
              <a:buFont typeface="Arial" panose="020B0604020202020204" pitchFamily="34" charset="0"/>
              <a:buChar char="•"/>
            </a:pPr>
            <a:r>
              <a:rPr lang="en-US" sz="2000" b="1" dirty="0">
                <a:latin typeface="Times New italic"/>
              </a:rPr>
              <a:t>Goal-Based Agents:</a:t>
            </a:r>
            <a:r>
              <a:rPr lang="en-US" sz="2000" dirty="0">
                <a:latin typeface="Times New italic"/>
              </a:rPr>
              <a:t> Make decisions to achieve specific goals.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Self-driving cars as goal-based agents.</a:t>
            </a:r>
          </a:p>
        </p:txBody>
      </p:sp>
    </p:spTree>
    <p:extLst>
      <p:ext uri="{BB962C8B-B14F-4D97-AF65-F5344CB8AC3E}">
        <p14:creationId xmlns:p14="http://schemas.microsoft.com/office/powerpoint/2010/main" val="380710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376855" y="2274838"/>
            <a:ext cx="9301655" cy="3074624"/>
          </a:xfrm>
          <a:prstGeom prst="rect">
            <a:avLst/>
          </a:prstGeom>
        </p:spPr>
        <p:txBody>
          <a:bodyPr wrap="square">
            <a:spAutoFit/>
          </a:bodyPr>
          <a:lstStyle/>
          <a:p>
            <a:pPr>
              <a:lnSpc>
                <a:spcPct val="200000"/>
              </a:lnSpc>
            </a:pPr>
            <a:r>
              <a:rPr lang="en-US" sz="2000" b="1" dirty="0">
                <a:latin typeface="Times New italic"/>
              </a:rPr>
              <a:t>Cybernetic Intelligence</a:t>
            </a:r>
          </a:p>
          <a:p>
            <a:pPr>
              <a:lnSpc>
                <a:spcPct val="200000"/>
              </a:lnSpc>
              <a:buFont typeface="Arial" panose="020B0604020202020204" pitchFamily="34" charset="0"/>
              <a:buChar char="•"/>
            </a:pPr>
            <a:r>
              <a:rPr lang="en-US" sz="2000" b="1" dirty="0">
                <a:latin typeface="Times New italic"/>
              </a:rPr>
              <a:t>Control Systems:</a:t>
            </a:r>
            <a:r>
              <a:rPr lang="en-US" sz="2000" dirty="0">
                <a:latin typeface="Times New italic"/>
              </a:rPr>
              <a:t> Focus on feedback loops and controlling environments.</a:t>
            </a:r>
          </a:p>
          <a:p>
            <a:pPr>
              <a:lnSpc>
                <a:spcPct val="200000"/>
              </a:lnSpc>
              <a:buFont typeface="Arial" panose="020B0604020202020204" pitchFamily="34" charset="0"/>
              <a:buChar char="•"/>
            </a:pPr>
            <a:r>
              <a:rPr lang="en-US" sz="2000" b="1" dirty="0">
                <a:latin typeface="Times New italic"/>
              </a:rPr>
              <a:t>Homeostasis:</a:t>
            </a:r>
            <a:r>
              <a:rPr lang="en-US" sz="2000" dirty="0">
                <a:latin typeface="Times New italic"/>
              </a:rPr>
              <a:t> Maintaining internal stability (e.g., thermostat systems).</a:t>
            </a:r>
          </a:p>
          <a:p>
            <a:pPr>
              <a:lnSpc>
                <a:spcPct val="200000"/>
              </a:lnSpc>
              <a:buFont typeface="Arial" panose="020B0604020202020204" pitchFamily="34" charset="0"/>
              <a:buChar char="•"/>
            </a:pPr>
            <a:r>
              <a:rPr lang="en-US" sz="2000" b="1" dirty="0">
                <a:latin typeface="Times New italic"/>
              </a:rPr>
              <a:t>Communication Systems:</a:t>
            </a:r>
            <a:r>
              <a:rPr lang="en-US" sz="2000" dirty="0">
                <a:latin typeface="Times New italic"/>
              </a:rPr>
              <a:t> How information flows in a system.</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A cruise control system in cars adjusting speed automatically.</a:t>
            </a:r>
          </a:p>
        </p:txBody>
      </p:sp>
    </p:spTree>
    <p:extLst>
      <p:ext uri="{BB962C8B-B14F-4D97-AF65-F5344CB8AC3E}">
        <p14:creationId xmlns:p14="http://schemas.microsoft.com/office/powerpoint/2010/main" val="275066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513490" y="2068362"/>
            <a:ext cx="8786648" cy="3074624"/>
          </a:xfrm>
          <a:prstGeom prst="rect">
            <a:avLst/>
          </a:prstGeom>
        </p:spPr>
        <p:txBody>
          <a:bodyPr wrap="square">
            <a:spAutoFit/>
          </a:bodyPr>
          <a:lstStyle/>
          <a:p>
            <a:pPr>
              <a:lnSpc>
                <a:spcPct val="200000"/>
              </a:lnSpc>
            </a:pPr>
            <a:r>
              <a:rPr lang="en-US" sz="2000" b="1" dirty="0">
                <a:latin typeface="Times New italic"/>
              </a:rPr>
              <a:t>Artificial Intelligence</a:t>
            </a:r>
          </a:p>
          <a:p>
            <a:pPr>
              <a:lnSpc>
                <a:spcPct val="200000"/>
              </a:lnSpc>
              <a:buFont typeface="Arial" panose="020B0604020202020204" pitchFamily="34" charset="0"/>
              <a:buChar char="•"/>
            </a:pPr>
            <a:r>
              <a:rPr lang="en-US" sz="2000" b="1" dirty="0">
                <a:latin typeface="Times New italic"/>
              </a:rPr>
              <a:t>Reasoning:</a:t>
            </a:r>
            <a:r>
              <a:rPr lang="en-US" sz="2000" dirty="0">
                <a:latin typeface="Times New italic"/>
              </a:rPr>
              <a:t> Simulating human decision-making processes.</a:t>
            </a:r>
          </a:p>
          <a:p>
            <a:pPr>
              <a:lnSpc>
                <a:spcPct val="200000"/>
              </a:lnSpc>
              <a:buFont typeface="Arial" panose="020B0604020202020204" pitchFamily="34" charset="0"/>
              <a:buChar char="•"/>
            </a:pPr>
            <a:r>
              <a:rPr lang="en-US" sz="2000" b="1" dirty="0">
                <a:latin typeface="Times New italic"/>
              </a:rPr>
              <a:t>Learning:</a:t>
            </a:r>
            <a:r>
              <a:rPr lang="en-US" sz="2000" dirty="0">
                <a:latin typeface="Times New italic"/>
              </a:rPr>
              <a:t> Ability to learn from data and improve over time.</a:t>
            </a:r>
          </a:p>
          <a:p>
            <a:pPr>
              <a:lnSpc>
                <a:spcPct val="200000"/>
              </a:lnSpc>
              <a:buFont typeface="Arial" panose="020B0604020202020204" pitchFamily="34" charset="0"/>
              <a:buChar char="•"/>
            </a:pPr>
            <a:r>
              <a:rPr lang="en-US" sz="2000" b="1" dirty="0">
                <a:latin typeface="Times New italic"/>
              </a:rPr>
              <a:t>Adaptation:</a:t>
            </a:r>
            <a:r>
              <a:rPr lang="en-US" sz="2000" dirty="0">
                <a:latin typeface="Times New italic"/>
              </a:rPr>
              <a:t> Adjusts strategies based on changing environments.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AI-driven stock market predictions using machine learning.</a:t>
            </a:r>
          </a:p>
        </p:txBody>
      </p:sp>
    </p:spTree>
    <p:extLst>
      <p:ext uri="{BB962C8B-B14F-4D97-AF65-F5344CB8AC3E}">
        <p14:creationId xmlns:p14="http://schemas.microsoft.com/office/powerpoint/2010/main" val="846377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555531" y="1391969"/>
            <a:ext cx="8702566" cy="3690177"/>
          </a:xfrm>
          <a:prstGeom prst="rect">
            <a:avLst/>
          </a:prstGeom>
        </p:spPr>
        <p:txBody>
          <a:bodyPr wrap="square">
            <a:spAutoFit/>
          </a:bodyPr>
          <a:lstStyle/>
          <a:p>
            <a:pPr>
              <a:lnSpc>
                <a:spcPct val="200000"/>
              </a:lnSpc>
            </a:pPr>
            <a:r>
              <a:rPr lang="en-US" sz="2000" b="1" dirty="0">
                <a:latin typeface="Times New italic"/>
              </a:rPr>
              <a:t>Cybernetic Intelligence vs Artificial Intelligence</a:t>
            </a:r>
          </a:p>
          <a:p>
            <a:pPr>
              <a:lnSpc>
                <a:spcPct val="200000"/>
              </a:lnSpc>
              <a:buFont typeface="Arial" panose="020B0604020202020204" pitchFamily="34" charset="0"/>
              <a:buChar char="•"/>
            </a:pPr>
            <a:r>
              <a:rPr lang="en-US" sz="2000" b="1" dirty="0">
                <a:latin typeface="Times New italic"/>
              </a:rPr>
              <a:t>Cybernetic:</a:t>
            </a:r>
            <a:r>
              <a:rPr lang="en-US" sz="2000" dirty="0">
                <a:latin typeface="Times New italic"/>
              </a:rPr>
              <a:t> Focus on systems theory and control mechanisms.</a:t>
            </a:r>
          </a:p>
          <a:p>
            <a:pPr>
              <a:lnSpc>
                <a:spcPct val="200000"/>
              </a:lnSpc>
              <a:buFont typeface="Arial" panose="020B0604020202020204" pitchFamily="34" charset="0"/>
              <a:buChar char="•"/>
            </a:pPr>
            <a:r>
              <a:rPr lang="en-US" sz="2000" b="1" dirty="0">
                <a:latin typeface="Times New italic"/>
              </a:rPr>
              <a:t>Artificial:</a:t>
            </a:r>
            <a:r>
              <a:rPr lang="en-US" sz="2000" dirty="0">
                <a:latin typeface="Times New italic"/>
              </a:rPr>
              <a:t> Concerned with decision-making, learning, and reasoning.</a:t>
            </a:r>
          </a:p>
          <a:p>
            <a:pPr>
              <a:lnSpc>
                <a:spcPct val="200000"/>
              </a:lnSpc>
              <a:buFont typeface="Arial" panose="020B0604020202020204" pitchFamily="34" charset="0"/>
              <a:buChar char="•"/>
            </a:pPr>
            <a:r>
              <a:rPr lang="en-US" sz="2000" b="1" dirty="0">
                <a:latin typeface="Times New italic"/>
              </a:rPr>
              <a:t>Feedback vs Intelligence:</a:t>
            </a:r>
            <a:r>
              <a:rPr lang="en-US" sz="2000" dirty="0">
                <a:latin typeface="Times New italic"/>
              </a:rPr>
              <a:t> Cybernetics uses feedback loops, while AI involves reasoning.</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Comparing a home thermostat (cybernetic) with a </a:t>
            </a:r>
            <a:r>
              <a:rPr lang="en-US" sz="2000" dirty="0" err="1">
                <a:latin typeface="Times New italic"/>
              </a:rPr>
              <a:t>chatbot</a:t>
            </a:r>
            <a:r>
              <a:rPr lang="en-US" sz="2000" dirty="0">
                <a:latin typeface="Times New italic"/>
              </a:rPr>
              <a:t> (AI).</a:t>
            </a:r>
          </a:p>
        </p:txBody>
      </p:sp>
    </p:spTree>
    <p:extLst>
      <p:ext uri="{BB962C8B-B14F-4D97-AF65-F5344CB8AC3E}">
        <p14:creationId xmlns:p14="http://schemas.microsoft.com/office/powerpoint/2010/main" val="3007266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419523" y="1434011"/>
            <a:ext cx="9669517" cy="3170099"/>
          </a:xfrm>
          <a:prstGeom prst="rect">
            <a:avLst/>
          </a:prstGeom>
        </p:spPr>
        <p:txBody>
          <a:bodyPr wrap="square">
            <a:spAutoFit/>
          </a:bodyPr>
          <a:lstStyle/>
          <a:p>
            <a:pPr>
              <a:lnSpc>
                <a:spcPct val="200000"/>
              </a:lnSpc>
            </a:pPr>
            <a:r>
              <a:rPr lang="en-US" sz="2000" b="1" dirty="0">
                <a:latin typeface="Times New italic"/>
              </a:rPr>
              <a:t>The Philosophy of AI</a:t>
            </a:r>
          </a:p>
          <a:p>
            <a:pPr>
              <a:lnSpc>
                <a:spcPct val="200000"/>
              </a:lnSpc>
              <a:buFont typeface="Arial" panose="020B0604020202020204" pitchFamily="34" charset="0"/>
              <a:buChar char="•"/>
            </a:pPr>
            <a:r>
              <a:rPr lang="en-US" sz="2000" b="1" dirty="0">
                <a:latin typeface="Times New italic"/>
              </a:rPr>
              <a:t>Mind-Body Problem:</a:t>
            </a:r>
            <a:r>
              <a:rPr lang="en-US" sz="2000" dirty="0">
                <a:latin typeface="Times New italic"/>
              </a:rPr>
              <a:t> Can machines possess a mind or consciousness?</a:t>
            </a:r>
          </a:p>
          <a:p>
            <a:pPr>
              <a:lnSpc>
                <a:spcPct val="200000"/>
              </a:lnSpc>
              <a:buFont typeface="Arial" panose="020B0604020202020204" pitchFamily="34" charset="0"/>
              <a:buChar char="•"/>
            </a:pPr>
            <a:r>
              <a:rPr lang="en-US" sz="2000" b="1" dirty="0">
                <a:latin typeface="Times New italic"/>
              </a:rPr>
              <a:t>Strong AI vs Weak AI:</a:t>
            </a:r>
            <a:r>
              <a:rPr lang="en-US" sz="2000" dirty="0">
                <a:latin typeface="Times New italic"/>
              </a:rPr>
              <a:t> Can machines think, or do they just simulate thought?</a:t>
            </a:r>
          </a:p>
          <a:p>
            <a:pPr>
              <a:lnSpc>
                <a:spcPct val="200000"/>
              </a:lnSpc>
              <a:buFont typeface="Arial" panose="020B0604020202020204" pitchFamily="34" charset="0"/>
              <a:buChar char="•"/>
            </a:pPr>
            <a:r>
              <a:rPr lang="en-US" sz="2000" b="1" dirty="0">
                <a:latin typeface="Times New italic"/>
              </a:rPr>
              <a:t>Turing Test:</a:t>
            </a:r>
            <a:r>
              <a:rPr lang="en-US" sz="2000" dirty="0">
                <a:latin typeface="Times New italic"/>
              </a:rPr>
              <a:t> Can machines be indistinguishable from humans in conversation?</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a:t>
            </a:r>
            <a:r>
              <a:rPr lang="en-US" sz="2000" dirty="0" err="1">
                <a:latin typeface="Times New italic"/>
              </a:rPr>
              <a:t>ChatGPT</a:t>
            </a:r>
            <a:r>
              <a:rPr lang="en-US" sz="2000" dirty="0">
                <a:latin typeface="Times New italic"/>
              </a:rPr>
              <a:t> passing a limited form of the Turing Test.</a:t>
            </a:r>
          </a:p>
        </p:txBody>
      </p:sp>
    </p:spTree>
    <p:extLst>
      <p:ext uri="{BB962C8B-B14F-4D97-AF65-F5344CB8AC3E}">
        <p14:creationId xmlns:p14="http://schemas.microsoft.com/office/powerpoint/2010/main" val="182582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998482" y="1612686"/>
            <a:ext cx="10447283" cy="3074624"/>
          </a:xfrm>
          <a:prstGeom prst="rect">
            <a:avLst/>
          </a:prstGeom>
        </p:spPr>
        <p:txBody>
          <a:bodyPr wrap="square">
            <a:spAutoFit/>
          </a:bodyPr>
          <a:lstStyle/>
          <a:p>
            <a:pPr>
              <a:lnSpc>
                <a:spcPct val="200000"/>
              </a:lnSpc>
            </a:pPr>
            <a:r>
              <a:rPr lang="en-US" sz="2000" b="1" dirty="0">
                <a:latin typeface="Times New italic"/>
              </a:rPr>
              <a:t>Weak AI</a:t>
            </a:r>
          </a:p>
          <a:p>
            <a:pPr>
              <a:lnSpc>
                <a:spcPct val="200000"/>
              </a:lnSpc>
              <a:buFont typeface="Arial" panose="020B0604020202020204" pitchFamily="34" charset="0"/>
              <a:buChar char="•"/>
            </a:pPr>
            <a:r>
              <a:rPr lang="en-US" sz="2000" b="1" dirty="0">
                <a:latin typeface="Times New italic"/>
              </a:rPr>
              <a:t>Task-Specific:</a:t>
            </a:r>
            <a:r>
              <a:rPr lang="en-US" sz="2000" dirty="0">
                <a:latin typeface="Times New italic"/>
              </a:rPr>
              <a:t> Focused on solving particular problems (e.g., chess, image recognition).</a:t>
            </a:r>
          </a:p>
          <a:p>
            <a:pPr>
              <a:lnSpc>
                <a:spcPct val="200000"/>
              </a:lnSpc>
              <a:buFont typeface="Arial" panose="020B0604020202020204" pitchFamily="34" charset="0"/>
              <a:buChar char="•"/>
            </a:pPr>
            <a:r>
              <a:rPr lang="en-US" sz="2000" b="1" dirty="0">
                <a:latin typeface="Times New italic"/>
              </a:rPr>
              <a:t>Non-Sentient:</a:t>
            </a:r>
            <a:r>
              <a:rPr lang="en-US" sz="2000" dirty="0">
                <a:latin typeface="Times New italic"/>
              </a:rPr>
              <a:t> Machines don’t understand or feel.</a:t>
            </a:r>
          </a:p>
          <a:p>
            <a:pPr>
              <a:lnSpc>
                <a:spcPct val="200000"/>
              </a:lnSpc>
              <a:buFont typeface="Arial" panose="020B0604020202020204" pitchFamily="34" charset="0"/>
              <a:buChar char="•"/>
            </a:pPr>
            <a:r>
              <a:rPr lang="en-US" sz="2000" b="1" dirty="0">
                <a:latin typeface="Times New italic"/>
              </a:rPr>
              <a:t>Tools for Humans:</a:t>
            </a:r>
            <a:r>
              <a:rPr lang="en-US" sz="2000" dirty="0">
                <a:latin typeface="Times New italic"/>
              </a:rPr>
              <a:t> Used to aid human decision-making (e.g., medical diagnosis).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Google Translate accurately translating between languages.</a:t>
            </a:r>
          </a:p>
        </p:txBody>
      </p:sp>
    </p:spTree>
    <p:extLst>
      <p:ext uri="{BB962C8B-B14F-4D97-AF65-F5344CB8AC3E}">
        <p14:creationId xmlns:p14="http://schemas.microsoft.com/office/powerpoint/2010/main" val="1044900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156138" y="2136339"/>
            <a:ext cx="9396248" cy="3074624"/>
          </a:xfrm>
          <a:prstGeom prst="rect">
            <a:avLst/>
          </a:prstGeom>
        </p:spPr>
        <p:txBody>
          <a:bodyPr wrap="square">
            <a:spAutoFit/>
          </a:bodyPr>
          <a:lstStyle/>
          <a:p>
            <a:pPr>
              <a:lnSpc>
                <a:spcPct val="200000"/>
              </a:lnSpc>
            </a:pPr>
            <a:r>
              <a:rPr lang="en-US" sz="2000" b="1">
                <a:latin typeface="Times New italic"/>
              </a:rPr>
              <a:t>Strong AI</a:t>
            </a:r>
          </a:p>
          <a:p>
            <a:pPr>
              <a:lnSpc>
                <a:spcPct val="200000"/>
              </a:lnSpc>
              <a:buFont typeface="Arial" panose="020B0604020202020204" pitchFamily="34" charset="0"/>
              <a:buChar char="•"/>
            </a:pPr>
            <a:r>
              <a:rPr lang="en-US" sz="2000" b="1" dirty="0">
                <a:latin typeface="Times New italic"/>
              </a:rPr>
              <a:t>General Intelligence:</a:t>
            </a:r>
            <a:r>
              <a:rPr lang="en-US" sz="2000" dirty="0">
                <a:latin typeface="Times New italic"/>
              </a:rPr>
              <a:t> Hypothetical AI that can perform any cognitive task.</a:t>
            </a:r>
          </a:p>
          <a:p>
            <a:pPr>
              <a:lnSpc>
                <a:spcPct val="200000"/>
              </a:lnSpc>
              <a:buFont typeface="Arial" panose="020B0604020202020204" pitchFamily="34" charset="0"/>
              <a:buChar char="•"/>
            </a:pPr>
            <a:r>
              <a:rPr lang="en-US" sz="2000" b="1" dirty="0">
                <a:latin typeface="Times New italic"/>
              </a:rPr>
              <a:t>Autonomous Thought:</a:t>
            </a:r>
            <a:r>
              <a:rPr lang="en-US" sz="2000" dirty="0">
                <a:latin typeface="Times New italic"/>
              </a:rPr>
              <a:t> Can act and think independently, like humans.</a:t>
            </a:r>
          </a:p>
          <a:p>
            <a:pPr>
              <a:lnSpc>
                <a:spcPct val="200000"/>
              </a:lnSpc>
              <a:buFont typeface="Arial" panose="020B0604020202020204" pitchFamily="34" charset="0"/>
              <a:buChar char="•"/>
            </a:pPr>
            <a:r>
              <a:rPr lang="en-US" sz="2000" b="1" dirty="0">
                <a:latin typeface="Times New italic"/>
              </a:rPr>
              <a:t>Philosophical Implications:</a:t>
            </a:r>
            <a:r>
              <a:rPr lang="en-US" sz="2000" dirty="0">
                <a:latin typeface="Times New italic"/>
              </a:rPr>
              <a:t> Raises questions about machine consciousness.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Fictional AI characters like HAL 9000 from "2001: A Space Odyssey."</a:t>
            </a:r>
          </a:p>
        </p:txBody>
      </p:sp>
    </p:spTree>
    <p:extLst>
      <p:ext uri="{BB962C8B-B14F-4D97-AF65-F5344CB8AC3E}">
        <p14:creationId xmlns:p14="http://schemas.microsoft.com/office/powerpoint/2010/main" val="2062787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298028" y="1677614"/>
            <a:ext cx="9217572" cy="3074624"/>
          </a:xfrm>
          <a:prstGeom prst="rect">
            <a:avLst/>
          </a:prstGeom>
        </p:spPr>
        <p:txBody>
          <a:bodyPr wrap="square">
            <a:spAutoFit/>
          </a:bodyPr>
          <a:lstStyle/>
          <a:p>
            <a:pPr>
              <a:lnSpc>
                <a:spcPct val="200000"/>
              </a:lnSpc>
            </a:pPr>
            <a:r>
              <a:rPr lang="en-US" sz="2000" b="1" dirty="0">
                <a:latin typeface="Times New italic"/>
              </a:rPr>
              <a:t>Weak AI: Objectives &amp; Scope</a:t>
            </a:r>
          </a:p>
          <a:p>
            <a:pPr>
              <a:lnSpc>
                <a:spcPct val="200000"/>
              </a:lnSpc>
              <a:buFont typeface="Arial" panose="020B0604020202020204" pitchFamily="34" charset="0"/>
              <a:buChar char="•"/>
            </a:pPr>
            <a:r>
              <a:rPr lang="en-US" sz="2000" b="1" dirty="0">
                <a:latin typeface="Times New italic"/>
              </a:rPr>
              <a:t>Focus:</a:t>
            </a:r>
            <a:r>
              <a:rPr lang="en-US" sz="2000" dirty="0">
                <a:latin typeface="Times New italic"/>
              </a:rPr>
              <a:t> Performing narrow, specific tasks (e.g., facial recognition).</a:t>
            </a:r>
          </a:p>
          <a:p>
            <a:pPr>
              <a:lnSpc>
                <a:spcPct val="200000"/>
              </a:lnSpc>
              <a:buFont typeface="Arial" panose="020B0604020202020204" pitchFamily="34" charset="0"/>
              <a:buChar char="•"/>
            </a:pPr>
            <a:r>
              <a:rPr lang="en-US" sz="2000" b="1" dirty="0">
                <a:latin typeface="Times New italic"/>
              </a:rPr>
              <a:t>Goal:</a:t>
            </a:r>
            <a:r>
              <a:rPr lang="en-US" sz="2000" dirty="0">
                <a:latin typeface="Times New italic"/>
              </a:rPr>
              <a:t> Enhance productivity and efficiency in specific fields.</a:t>
            </a:r>
          </a:p>
          <a:p>
            <a:pPr>
              <a:lnSpc>
                <a:spcPct val="200000"/>
              </a:lnSpc>
              <a:buFont typeface="Arial" panose="020B0604020202020204" pitchFamily="34" charset="0"/>
              <a:buChar char="•"/>
            </a:pPr>
            <a:r>
              <a:rPr lang="en-US" sz="2000" b="1" dirty="0">
                <a:latin typeface="Times New italic"/>
              </a:rPr>
              <a:t>Limitations:</a:t>
            </a:r>
            <a:r>
              <a:rPr lang="en-US" sz="2000" dirty="0">
                <a:latin typeface="Times New italic"/>
              </a:rPr>
              <a:t> Cannot generalize or think beyond its programming.</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AI used in fraud detection in banking systems.</a:t>
            </a:r>
          </a:p>
        </p:txBody>
      </p:sp>
    </p:spTree>
    <p:extLst>
      <p:ext uri="{BB962C8B-B14F-4D97-AF65-F5344CB8AC3E}">
        <p14:creationId xmlns:p14="http://schemas.microsoft.com/office/powerpoint/2010/main" val="2808454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234966" y="1770341"/>
            <a:ext cx="9343696" cy="3074624"/>
          </a:xfrm>
          <a:prstGeom prst="rect">
            <a:avLst/>
          </a:prstGeom>
        </p:spPr>
        <p:txBody>
          <a:bodyPr wrap="square">
            <a:spAutoFit/>
          </a:bodyPr>
          <a:lstStyle/>
          <a:p>
            <a:pPr>
              <a:lnSpc>
                <a:spcPct val="200000"/>
              </a:lnSpc>
            </a:pPr>
            <a:r>
              <a:rPr lang="en-US" sz="2000" b="1" dirty="0">
                <a:latin typeface="Times New italic"/>
              </a:rPr>
              <a:t>Strong AI: Objectives &amp; Scope</a:t>
            </a:r>
          </a:p>
          <a:p>
            <a:pPr>
              <a:lnSpc>
                <a:spcPct val="200000"/>
              </a:lnSpc>
              <a:buFont typeface="Arial" panose="020B0604020202020204" pitchFamily="34" charset="0"/>
              <a:buChar char="•"/>
            </a:pPr>
            <a:r>
              <a:rPr lang="en-US" sz="2000" b="1" dirty="0">
                <a:latin typeface="Times New italic"/>
              </a:rPr>
              <a:t>Goal:</a:t>
            </a:r>
            <a:r>
              <a:rPr lang="en-US" sz="2000" dirty="0">
                <a:latin typeface="Times New italic"/>
              </a:rPr>
              <a:t> Develop systems with true understanding and reasoning capabilities.</a:t>
            </a:r>
          </a:p>
          <a:p>
            <a:pPr>
              <a:lnSpc>
                <a:spcPct val="200000"/>
              </a:lnSpc>
              <a:buFont typeface="Arial" panose="020B0604020202020204" pitchFamily="34" charset="0"/>
              <a:buChar char="•"/>
            </a:pPr>
            <a:r>
              <a:rPr lang="en-US" sz="2000" b="1" dirty="0">
                <a:latin typeface="Times New italic"/>
              </a:rPr>
              <a:t>Implications:</a:t>
            </a:r>
            <a:r>
              <a:rPr lang="en-US" sz="2000" dirty="0">
                <a:latin typeface="Times New italic"/>
              </a:rPr>
              <a:t> Revolutionize all fields, from education to philosophy.</a:t>
            </a:r>
          </a:p>
          <a:p>
            <a:pPr>
              <a:lnSpc>
                <a:spcPct val="200000"/>
              </a:lnSpc>
              <a:buFont typeface="Arial" panose="020B0604020202020204" pitchFamily="34" charset="0"/>
              <a:buChar char="•"/>
            </a:pPr>
            <a:r>
              <a:rPr lang="en-US" sz="2000" b="1" dirty="0">
                <a:latin typeface="Times New italic"/>
              </a:rPr>
              <a:t>Challenges:</a:t>
            </a:r>
            <a:r>
              <a:rPr lang="en-US" sz="2000" dirty="0">
                <a:latin typeface="Times New italic"/>
              </a:rPr>
              <a:t> Ethical concerns and technical limitations.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Depictions of AGI (Artificial General Intelligence) in movies like "Her."</a:t>
            </a:r>
          </a:p>
        </p:txBody>
      </p:sp>
    </p:spTree>
    <p:extLst>
      <p:ext uri="{BB962C8B-B14F-4D97-AF65-F5344CB8AC3E}">
        <p14:creationId xmlns:p14="http://schemas.microsoft.com/office/powerpoint/2010/main" val="212326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7" name="Rectangle 6"/>
          <p:cNvSpPr/>
          <p:nvPr/>
        </p:nvSpPr>
        <p:spPr>
          <a:xfrm>
            <a:off x="1545021" y="4078014"/>
            <a:ext cx="9669517" cy="1694823"/>
          </a:xfrm>
          <a:prstGeom prst="rect">
            <a:avLst/>
          </a:prstGeom>
        </p:spPr>
        <p:txBody>
          <a:bodyPr wrap="square">
            <a:spAutoFit/>
          </a:bodyPr>
          <a:lstStyle/>
          <a:p>
            <a:pPr>
              <a:lnSpc>
                <a:spcPct val="150000"/>
              </a:lnSpc>
              <a:buFont typeface="Arial" panose="020B0604020202020204" pitchFamily="34" charset="0"/>
              <a:buChar char="•"/>
            </a:pPr>
            <a:r>
              <a:rPr lang="en-US" sz="2400" b="1" dirty="0" smtClean="0"/>
              <a:t>AI </a:t>
            </a:r>
            <a:r>
              <a:rPr lang="en-US" sz="2400" b="1" dirty="0"/>
              <a:t>Branches:</a:t>
            </a:r>
            <a:r>
              <a:rPr lang="en-US" sz="2400" dirty="0"/>
              <a:t> Machine Learning, Natural Language Processing, Robotics.</a:t>
            </a:r>
          </a:p>
          <a:p>
            <a:pPr>
              <a:lnSpc>
                <a:spcPct val="150000"/>
              </a:lnSpc>
              <a:buFont typeface="Arial" panose="020B0604020202020204" pitchFamily="34" charset="0"/>
              <a:buChar char="•"/>
            </a:pPr>
            <a:r>
              <a:rPr lang="en-US" sz="2400" b="1" dirty="0"/>
              <a:t>Importance:</a:t>
            </a:r>
            <a:r>
              <a:rPr lang="en-US" sz="2400" dirty="0"/>
              <a:t> AI is transforming industries and improving decision-making.</a:t>
            </a:r>
          </a:p>
          <a:p>
            <a:pPr>
              <a:lnSpc>
                <a:spcPct val="150000"/>
              </a:lnSpc>
              <a:buFont typeface="Arial" panose="020B0604020202020204" pitchFamily="34" charset="0"/>
              <a:buChar char="•"/>
            </a:pPr>
            <a:r>
              <a:rPr lang="en-US" sz="2400" b="1" dirty="0"/>
              <a:t>Example:</a:t>
            </a:r>
            <a:r>
              <a:rPr lang="en-US" sz="2400" dirty="0"/>
              <a:t> AI-powered voice assistants like Siri and Alexa.</a:t>
            </a:r>
          </a:p>
        </p:txBody>
      </p:sp>
      <p:sp>
        <p:nvSpPr>
          <p:cNvPr id="8" name="Rectangle 7"/>
          <p:cNvSpPr/>
          <p:nvPr/>
        </p:nvSpPr>
        <p:spPr>
          <a:xfrm>
            <a:off x="1545021" y="1620147"/>
            <a:ext cx="9544019" cy="2308324"/>
          </a:xfrm>
          <a:prstGeom prst="rect">
            <a:avLst/>
          </a:prstGeom>
        </p:spPr>
        <p:txBody>
          <a:bodyPr wrap="square">
            <a:spAutoFit/>
          </a:bodyPr>
          <a:lstStyle/>
          <a:p>
            <a:pPr>
              <a:lnSpc>
                <a:spcPct val="200000"/>
              </a:lnSpc>
            </a:pPr>
            <a:r>
              <a:rPr lang="en-US" sz="2400" b="1" i="1" dirty="0">
                <a:solidFill>
                  <a:srgbClr val="231F20"/>
                </a:solidFill>
                <a:latin typeface="Times-Italic"/>
              </a:rPr>
              <a:t>Artificial intelligence (AI) may be defined as the branch of computer science that is concerned with the automation of intelligent </a:t>
            </a:r>
            <a:r>
              <a:rPr lang="en-US" sz="2400" b="1" i="1" dirty="0" smtClean="0">
                <a:solidFill>
                  <a:srgbClr val="231F20"/>
                </a:solidFill>
                <a:latin typeface="Times-Italic"/>
              </a:rPr>
              <a:t>behavior</a:t>
            </a:r>
            <a:r>
              <a:rPr lang="en-US" sz="2400" b="1" dirty="0" smtClean="0"/>
              <a:t>.</a:t>
            </a:r>
            <a:endParaRPr lang="en-US" sz="2400" b="1" dirty="0"/>
          </a:p>
        </p:txBody>
      </p:sp>
    </p:spTree>
    <p:extLst>
      <p:ext uri="{BB962C8B-B14F-4D97-AF65-F5344CB8AC3E}">
        <p14:creationId xmlns:p14="http://schemas.microsoft.com/office/powerpoint/2010/main" val="3466597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492469" y="1583021"/>
            <a:ext cx="8828690" cy="3074624"/>
          </a:xfrm>
          <a:prstGeom prst="rect">
            <a:avLst/>
          </a:prstGeom>
        </p:spPr>
        <p:txBody>
          <a:bodyPr wrap="square">
            <a:spAutoFit/>
          </a:bodyPr>
          <a:lstStyle/>
          <a:p>
            <a:pPr>
              <a:lnSpc>
                <a:spcPct val="200000"/>
              </a:lnSpc>
            </a:pPr>
            <a:r>
              <a:rPr lang="en-US" sz="2000" b="1" dirty="0">
                <a:latin typeface="Times New italic"/>
              </a:rPr>
              <a:t>Applications of Weak AI</a:t>
            </a:r>
          </a:p>
          <a:p>
            <a:pPr>
              <a:lnSpc>
                <a:spcPct val="200000"/>
              </a:lnSpc>
              <a:buFont typeface="Arial" panose="020B0604020202020204" pitchFamily="34" charset="0"/>
              <a:buChar char="•"/>
            </a:pPr>
            <a:r>
              <a:rPr lang="en-US" sz="2000" b="1" dirty="0">
                <a:latin typeface="Times New italic"/>
              </a:rPr>
              <a:t>Healthcare:</a:t>
            </a:r>
            <a:r>
              <a:rPr lang="en-US" sz="2000" dirty="0">
                <a:latin typeface="Times New italic"/>
              </a:rPr>
              <a:t> AI diagnosing diseases from medical images.</a:t>
            </a:r>
          </a:p>
          <a:p>
            <a:pPr>
              <a:lnSpc>
                <a:spcPct val="200000"/>
              </a:lnSpc>
              <a:buFont typeface="Arial" panose="020B0604020202020204" pitchFamily="34" charset="0"/>
              <a:buChar char="•"/>
            </a:pPr>
            <a:r>
              <a:rPr lang="en-US" sz="2000" b="1" dirty="0">
                <a:latin typeface="Times New italic"/>
              </a:rPr>
              <a:t>Finance:</a:t>
            </a:r>
            <a:r>
              <a:rPr lang="en-US" sz="2000" dirty="0">
                <a:latin typeface="Times New italic"/>
              </a:rPr>
              <a:t> AI-driven trading algorithms optimizing portfolios.</a:t>
            </a:r>
          </a:p>
          <a:p>
            <a:pPr>
              <a:lnSpc>
                <a:spcPct val="200000"/>
              </a:lnSpc>
              <a:buFont typeface="Arial" panose="020B0604020202020204" pitchFamily="34" charset="0"/>
              <a:buChar char="•"/>
            </a:pPr>
            <a:r>
              <a:rPr lang="en-US" sz="2000" b="1" dirty="0">
                <a:latin typeface="Times New italic"/>
              </a:rPr>
              <a:t>Marketing:</a:t>
            </a:r>
            <a:r>
              <a:rPr lang="en-US" sz="2000" dirty="0">
                <a:latin typeface="Times New italic"/>
              </a:rPr>
              <a:t> Personalized recommendations based on user behavior.</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Netflix suggesting movies based on your previous viewing habits.</a:t>
            </a:r>
          </a:p>
        </p:txBody>
      </p:sp>
    </p:spTree>
    <p:extLst>
      <p:ext uri="{BB962C8B-B14F-4D97-AF65-F5344CB8AC3E}">
        <p14:creationId xmlns:p14="http://schemas.microsoft.com/office/powerpoint/2010/main" val="100534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935421" y="1370948"/>
            <a:ext cx="9627476" cy="3074624"/>
          </a:xfrm>
          <a:prstGeom prst="rect">
            <a:avLst/>
          </a:prstGeom>
        </p:spPr>
        <p:txBody>
          <a:bodyPr wrap="square">
            <a:spAutoFit/>
          </a:bodyPr>
          <a:lstStyle/>
          <a:p>
            <a:pPr>
              <a:lnSpc>
                <a:spcPct val="200000"/>
              </a:lnSpc>
            </a:pPr>
            <a:r>
              <a:rPr lang="en-US" sz="2000" b="1" dirty="0">
                <a:latin typeface="Times New italic"/>
              </a:rPr>
              <a:t>Challenges in Weak AI</a:t>
            </a:r>
          </a:p>
          <a:p>
            <a:pPr>
              <a:lnSpc>
                <a:spcPct val="200000"/>
              </a:lnSpc>
              <a:buFont typeface="Arial" panose="020B0604020202020204" pitchFamily="34" charset="0"/>
              <a:buChar char="•"/>
            </a:pPr>
            <a:r>
              <a:rPr lang="en-US" sz="2000" b="1" dirty="0">
                <a:latin typeface="Times New italic"/>
              </a:rPr>
              <a:t>Bias in AI Models:</a:t>
            </a:r>
            <a:r>
              <a:rPr lang="en-US" sz="2000" dirty="0">
                <a:latin typeface="Times New italic"/>
              </a:rPr>
              <a:t> Biases inherited from training data.</a:t>
            </a:r>
          </a:p>
          <a:p>
            <a:pPr>
              <a:lnSpc>
                <a:spcPct val="200000"/>
              </a:lnSpc>
              <a:buFont typeface="Arial" panose="020B0604020202020204" pitchFamily="34" charset="0"/>
              <a:buChar char="•"/>
            </a:pPr>
            <a:r>
              <a:rPr lang="en-US" sz="2000" b="1" dirty="0">
                <a:latin typeface="Times New italic"/>
              </a:rPr>
              <a:t>Ethical Concerns:</a:t>
            </a:r>
            <a:r>
              <a:rPr lang="en-US" sz="2000" dirty="0">
                <a:latin typeface="Times New italic"/>
              </a:rPr>
              <a:t> How AI decisions affect people (e.g., biased hiring algorithms).</a:t>
            </a:r>
          </a:p>
          <a:p>
            <a:pPr>
              <a:lnSpc>
                <a:spcPct val="200000"/>
              </a:lnSpc>
              <a:buFont typeface="Arial" panose="020B0604020202020204" pitchFamily="34" charset="0"/>
              <a:buChar char="•"/>
            </a:pPr>
            <a:r>
              <a:rPr lang="en-US" sz="2000" b="1" dirty="0">
                <a:latin typeface="Times New italic"/>
              </a:rPr>
              <a:t>Data Limitations:</a:t>
            </a:r>
            <a:r>
              <a:rPr lang="en-US" sz="2000" dirty="0">
                <a:latin typeface="Times New italic"/>
              </a:rPr>
              <a:t> Quality and quantity of data determine AI performance.</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Controversies surrounding AI bias in facial recognition software.</a:t>
            </a:r>
          </a:p>
        </p:txBody>
      </p:sp>
    </p:spTree>
    <p:extLst>
      <p:ext uri="{BB962C8B-B14F-4D97-AF65-F5344CB8AC3E}">
        <p14:creationId xmlns:p14="http://schemas.microsoft.com/office/powerpoint/2010/main" val="1382488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724589" y="1463677"/>
            <a:ext cx="10784239" cy="3170099"/>
          </a:xfrm>
          <a:prstGeom prst="rect">
            <a:avLst/>
          </a:prstGeom>
        </p:spPr>
        <p:txBody>
          <a:bodyPr wrap="square">
            <a:spAutoFit/>
          </a:bodyPr>
          <a:lstStyle/>
          <a:p>
            <a:pPr>
              <a:lnSpc>
                <a:spcPct val="200000"/>
              </a:lnSpc>
            </a:pPr>
            <a:r>
              <a:rPr lang="en-US" sz="2000" b="1" dirty="0">
                <a:latin typeface="Times New italic"/>
              </a:rPr>
              <a:t>Philosophical Debates on Strong AI</a:t>
            </a:r>
          </a:p>
          <a:p>
            <a:pPr>
              <a:lnSpc>
                <a:spcPct val="200000"/>
              </a:lnSpc>
              <a:buFont typeface="Arial" panose="020B0604020202020204" pitchFamily="34" charset="0"/>
              <a:buChar char="•"/>
            </a:pPr>
            <a:r>
              <a:rPr lang="en-US" sz="2000" b="1" dirty="0">
                <a:latin typeface="Times New italic"/>
              </a:rPr>
              <a:t>Can AI Truly Understand?</a:t>
            </a:r>
            <a:r>
              <a:rPr lang="en-US" sz="2000" dirty="0">
                <a:latin typeface="Times New italic"/>
              </a:rPr>
              <a:t> Machines may simulate understanding but lack consciousness.</a:t>
            </a:r>
          </a:p>
          <a:p>
            <a:pPr>
              <a:lnSpc>
                <a:spcPct val="200000"/>
              </a:lnSpc>
              <a:buFont typeface="Arial" panose="020B0604020202020204" pitchFamily="34" charset="0"/>
              <a:buChar char="•"/>
            </a:pPr>
            <a:r>
              <a:rPr lang="en-US" sz="2000" b="1" dirty="0">
                <a:latin typeface="Times New italic"/>
              </a:rPr>
              <a:t>The Hard Problem of Consciousness:</a:t>
            </a:r>
            <a:r>
              <a:rPr lang="en-US" sz="2000" dirty="0">
                <a:latin typeface="Times New italic"/>
              </a:rPr>
              <a:t> Can machines experience subjective awareness?</a:t>
            </a:r>
          </a:p>
          <a:p>
            <a:pPr>
              <a:lnSpc>
                <a:spcPct val="200000"/>
              </a:lnSpc>
              <a:buFont typeface="Arial" panose="020B0604020202020204" pitchFamily="34" charset="0"/>
              <a:buChar char="•"/>
            </a:pPr>
            <a:r>
              <a:rPr lang="en-US" sz="2000" b="1" dirty="0">
                <a:latin typeface="Times New italic"/>
              </a:rPr>
              <a:t>Ethical Issues:</a:t>
            </a:r>
            <a:r>
              <a:rPr lang="en-US" sz="2000" dirty="0">
                <a:latin typeface="Times New italic"/>
              </a:rPr>
              <a:t> Rights and responsibilities of potentially conscious machines.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The "Chinese Room" experiment arguing against machine consciousness</a:t>
            </a:r>
          </a:p>
        </p:txBody>
      </p:sp>
    </p:spTree>
    <p:extLst>
      <p:ext uri="{BB962C8B-B14F-4D97-AF65-F5344CB8AC3E}">
        <p14:creationId xmlns:p14="http://schemas.microsoft.com/office/powerpoint/2010/main" val="151384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145627" y="1647947"/>
            <a:ext cx="9312165" cy="3785652"/>
          </a:xfrm>
          <a:prstGeom prst="rect">
            <a:avLst/>
          </a:prstGeom>
        </p:spPr>
        <p:txBody>
          <a:bodyPr wrap="square">
            <a:spAutoFit/>
          </a:bodyPr>
          <a:lstStyle/>
          <a:p>
            <a:pPr>
              <a:lnSpc>
                <a:spcPct val="200000"/>
              </a:lnSpc>
            </a:pPr>
            <a:r>
              <a:rPr lang="en-US" sz="2000" b="1" dirty="0">
                <a:latin typeface="Times New italic"/>
              </a:rPr>
              <a:t>Turing </a:t>
            </a:r>
            <a:r>
              <a:rPr lang="en-US" sz="2000" b="1" dirty="0" err="1">
                <a:latin typeface="Times New italic"/>
              </a:rPr>
              <a:t>TestGoal</a:t>
            </a:r>
            <a:r>
              <a:rPr lang="en-US" sz="2000" b="1" dirty="0">
                <a:latin typeface="Times New italic"/>
              </a:rPr>
              <a:t>: </a:t>
            </a:r>
            <a:endParaRPr lang="en-US" sz="2000" b="1" dirty="0" smtClean="0">
              <a:latin typeface="Times New italic"/>
            </a:endParaRPr>
          </a:p>
          <a:p>
            <a:pPr>
              <a:lnSpc>
                <a:spcPct val="200000"/>
              </a:lnSpc>
            </a:pPr>
            <a:r>
              <a:rPr lang="en-US" sz="2000" dirty="0" smtClean="0">
                <a:latin typeface="Times New italic"/>
              </a:rPr>
              <a:t>To </a:t>
            </a:r>
            <a:r>
              <a:rPr lang="en-US" sz="2000" dirty="0">
                <a:latin typeface="Times New italic"/>
              </a:rPr>
              <a:t>determine if a machine can exhibit human-like intelligence</a:t>
            </a:r>
            <a:r>
              <a:rPr lang="en-US" sz="2000" dirty="0" smtClean="0">
                <a:latin typeface="Times New italic"/>
              </a:rPr>
              <a:t>.</a:t>
            </a:r>
          </a:p>
          <a:p>
            <a:pPr>
              <a:lnSpc>
                <a:spcPct val="200000"/>
              </a:lnSpc>
            </a:pPr>
            <a:r>
              <a:rPr lang="en-US" sz="2000" dirty="0" smtClean="0">
                <a:latin typeface="Times New italic"/>
              </a:rPr>
              <a:t>Criteria</a:t>
            </a:r>
            <a:r>
              <a:rPr lang="en-US" sz="2000" dirty="0">
                <a:latin typeface="Times New italic"/>
              </a:rPr>
              <a:t>: If a human evaluator cannot distinguish between a human and a machine</a:t>
            </a:r>
            <a:r>
              <a:rPr lang="en-US" sz="2000" dirty="0" smtClean="0">
                <a:latin typeface="Times New italic"/>
              </a:rPr>
              <a:t>.</a:t>
            </a:r>
          </a:p>
          <a:p>
            <a:pPr>
              <a:lnSpc>
                <a:spcPct val="200000"/>
              </a:lnSpc>
            </a:pPr>
            <a:r>
              <a:rPr lang="en-US" sz="2000" dirty="0" smtClean="0">
                <a:latin typeface="Times New italic"/>
              </a:rPr>
              <a:t>Limitations</a:t>
            </a:r>
            <a:r>
              <a:rPr lang="en-US" sz="2000" dirty="0">
                <a:latin typeface="Times New italic"/>
              </a:rPr>
              <a:t>: Machines may mimic human responses without true understanding</a:t>
            </a:r>
            <a:r>
              <a:rPr lang="en-US" sz="2000" dirty="0" smtClean="0">
                <a:latin typeface="Times New italic"/>
              </a:rPr>
              <a:t>.</a:t>
            </a:r>
          </a:p>
          <a:p>
            <a:pPr>
              <a:lnSpc>
                <a:spcPct val="200000"/>
              </a:lnSpc>
            </a:pPr>
            <a:r>
              <a:rPr lang="en-US" sz="2000" dirty="0" smtClean="0">
                <a:latin typeface="Times New italic"/>
              </a:rPr>
              <a:t>Example</a:t>
            </a:r>
            <a:r>
              <a:rPr lang="en-US" sz="2000" dirty="0">
                <a:latin typeface="Times New italic"/>
              </a:rPr>
              <a:t>: </a:t>
            </a:r>
            <a:r>
              <a:rPr lang="en-US" sz="2000" dirty="0" err="1">
                <a:latin typeface="Times New italic"/>
              </a:rPr>
              <a:t>Chatbots</a:t>
            </a:r>
            <a:r>
              <a:rPr lang="en-US" sz="2000" dirty="0">
                <a:latin typeface="Times New italic"/>
              </a:rPr>
              <a:t> passing conversational tests but lacking true understanding.</a:t>
            </a:r>
          </a:p>
        </p:txBody>
      </p:sp>
    </p:spTree>
    <p:extLst>
      <p:ext uri="{BB962C8B-B14F-4D97-AF65-F5344CB8AC3E}">
        <p14:creationId xmlns:p14="http://schemas.microsoft.com/office/powerpoint/2010/main" val="2815320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502979" y="1551489"/>
            <a:ext cx="9207062" cy="3690177"/>
          </a:xfrm>
          <a:prstGeom prst="rect">
            <a:avLst/>
          </a:prstGeom>
        </p:spPr>
        <p:txBody>
          <a:bodyPr wrap="square">
            <a:spAutoFit/>
          </a:bodyPr>
          <a:lstStyle/>
          <a:p>
            <a:pPr>
              <a:lnSpc>
                <a:spcPct val="200000"/>
              </a:lnSpc>
            </a:pPr>
            <a:r>
              <a:rPr lang="en-US" sz="2000" b="1" dirty="0">
                <a:latin typeface="Times New italic"/>
              </a:rPr>
              <a:t>AI and Ethics</a:t>
            </a:r>
          </a:p>
          <a:p>
            <a:pPr>
              <a:lnSpc>
                <a:spcPct val="200000"/>
              </a:lnSpc>
              <a:buFont typeface="Arial" panose="020B0604020202020204" pitchFamily="34" charset="0"/>
              <a:buChar char="•"/>
            </a:pPr>
            <a:r>
              <a:rPr lang="en-US" sz="2000" b="1" dirty="0">
                <a:latin typeface="Times New italic"/>
              </a:rPr>
              <a:t>Accountability:</a:t>
            </a:r>
            <a:r>
              <a:rPr lang="en-US" sz="2000" dirty="0">
                <a:latin typeface="Times New italic"/>
              </a:rPr>
              <a:t> Who is responsible for AI actions (e.g., self-driving car accidents)?</a:t>
            </a:r>
          </a:p>
          <a:p>
            <a:pPr>
              <a:lnSpc>
                <a:spcPct val="200000"/>
              </a:lnSpc>
              <a:buFont typeface="Arial" panose="020B0604020202020204" pitchFamily="34" charset="0"/>
              <a:buChar char="•"/>
            </a:pPr>
            <a:r>
              <a:rPr lang="en-US" sz="2000" b="1" dirty="0">
                <a:latin typeface="Times New italic"/>
              </a:rPr>
              <a:t>Bias in AI Systems:</a:t>
            </a:r>
            <a:r>
              <a:rPr lang="en-US" sz="2000" dirty="0">
                <a:latin typeface="Times New italic"/>
              </a:rPr>
              <a:t> AI systems may reinforce societal biases.</a:t>
            </a:r>
          </a:p>
          <a:p>
            <a:pPr>
              <a:lnSpc>
                <a:spcPct val="200000"/>
              </a:lnSpc>
              <a:buFont typeface="Arial" panose="020B0604020202020204" pitchFamily="34" charset="0"/>
              <a:buChar char="•"/>
            </a:pPr>
            <a:r>
              <a:rPr lang="en-US" sz="2000" b="1" dirty="0">
                <a:latin typeface="Times New italic"/>
              </a:rPr>
              <a:t>Privacy:</a:t>
            </a:r>
            <a:r>
              <a:rPr lang="en-US" sz="2000" dirty="0">
                <a:latin typeface="Times New italic"/>
              </a:rPr>
              <a:t> AI surveillance systems monitoring people’s behavior.</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Controversy over facial recognition software in public spaces</a:t>
            </a:r>
          </a:p>
        </p:txBody>
      </p:sp>
    </p:spTree>
    <p:extLst>
      <p:ext uri="{BB962C8B-B14F-4D97-AF65-F5344CB8AC3E}">
        <p14:creationId xmlns:p14="http://schemas.microsoft.com/office/powerpoint/2010/main" val="923905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292772" y="1623197"/>
            <a:ext cx="9228083" cy="3074624"/>
          </a:xfrm>
          <a:prstGeom prst="rect">
            <a:avLst/>
          </a:prstGeom>
        </p:spPr>
        <p:txBody>
          <a:bodyPr wrap="square">
            <a:spAutoFit/>
          </a:bodyPr>
          <a:lstStyle/>
          <a:p>
            <a:pPr>
              <a:lnSpc>
                <a:spcPct val="200000"/>
              </a:lnSpc>
            </a:pPr>
            <a:r>
              <a:rPr lang="en-US" sz="2000" b="1">
                <a:latin typeface="Times New italic"/>
              </a:rPr>
              <a:t>AI in Daily Life</a:t>
            </a:r>
          </a:p>
          <a:p>
            <a:pPr>
              <a:lnSpc>
                <a:spcPct val="200000"/>
              </a:lnSpc>
              <a:buFont typeface="Arial" panose="020B0604020202020204" pitchFamily="34" charset="0"/>
              <a:buChar char="•"/>
            </a:pPr>
            <a:r>
              <a:rPr lang="en-US" sz="2000" b="1" dirty="0">
                <a:latin typeface="Times New italic"/>
              </a:rPr>
              <a:t>Virtual Assistants:</a:t>
            </a:r>
            <a:r>
              <a:rPr lang="en-US" sz="2000" dirty="0">
                <a:latin typeface="Times New italic"/>
              </a:rPr>
              <a:t> AI helping with daily tasks (e.g., Siri, Alexa).</a:t>
            </a:r>
          </a:p>
          <a:p>
            <a:pPr>
              <a:lnSpc>
                <a:spcPct val="200000"/>
              </a:lnSpc>
              <a:buFont typeface="Arial" panose="020B0604020202020204" pitchFamily="34" charset="0"/>
              <a:buChar char="•"/>
            </a:pPr>
            <a:r>
              <a:rPr lang="en-US" sz="2000" b="1" dirty="0">
                <a:latin typeface="Times New italic"/>
              </a:rPr>
              <a:t>Smart Homes:</a:t>
            </a:r>
            <a:r>
              <a:rPr lang="en-US" sz="2000" dirty="0">
                <a:latin typeface="Times New italic"/>
              </a:rPr>
              <a:t> AI automating home devices (e.g., thermostats, lights).</a:t>
            </a:r>
          </a:p>
          <a:p>
            <a:pPr>
              <a:lnSpc>
                <a:spcPct val="200000"/>
              </a:lnSpc>
              <a:buFont typeface="Arial" panose="020B0604020202020204" pitchFamily="34" charset="0"/>
              <a:buChar char="•"/>
            </a:pPr>
            <a:r>
              <a:rPr lang="en-US" sz="2000" b="1" dirty="0">
                <a:latin typeface="Times New italic"/>
              </a:rPr>
              <a:t>Social Media:</a:t>
            </a:r>
            <a:r>
              <a:rPr lang="en-US" sz="2000" dirty="0">
                <a:latin typeface="Times New italic"/>
              </a:rPr>
              <a:t> AI algorithms customizing user feeds and recommendations.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AI-based advertising targeting users based on their browsing habits.</a:t>
            </a:r>
          </a:p>
        </p:txBody>
      </p:sp>
    </p:spTree>
    <p:extLst>
      <p:ext uri="{BB962C8B-B14F-4D97-AF65-F5344CB8AC3E}">
        <p14:creationId xmlns:p14="http://schemas.microsoft.com/office/powerpoint/2010/main" val="3724606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345324" y="1784582"/>
            <a:ext cx="9038897" cy="3074624"/>
          </a:xfrm>
          <a:prstGeom prst="rect">
            <a:avLst/>
          </a:prstGeom>
        </p:spPr>
        <p:txBody>
          <a:bodyPr wrap="square">
            <a:spAutoFit/>
          </a:bodyPr>
          <a:lstStyle/>
          <a:p>
            <a:pPr>
              <a:lnSpc>
                <a:spcPct val="200000"/>
              </a:lnSpc>
            </a:pPr>
            <a:r>
              <a:rPr lang="en-US" sz="2000" b="1" dirty="0">
                <a:latin typeface="Times New italic"/>
              </a:rPr>
              <a:t>AI in Education</a:t>
            </a:r>
          </a:p>
          <a:p>
            <a:pPr>
              <a:lnSpc>
                <a:spcPct val="200000"/>
              </a:lnSpc>
              <a:buFont typeface="Arial" panose="020B0604020202020204" pitchFamily="34" charset="0"/>
              <a:buChar char="•"/>
            </a:pPr>
            <a:r>
              <a:rPr lang="en-US" sz="2000" b="1" dirty="0">
                <a:latin typeface="Times New italic"/>
              </a:rPr>
              <a:t>Personalized Learning:</a:t>
            </a:r>
            <a:r>
              <a:rPr lang="en-US" sz="2000" dirty="0">
                <a:latin typeface="Times New italic"/>
              </a:rPr>
              <a:t> AI-driven adaptive learning platforms.</a:t>
            </a:r>
          </a:p>
          <a:p>
            <a:pPr>
              <a:lnSpc>
                <a:spcPct val="200000"/>
              </a:lnSpc>
              <a:buFont typeface="Arial" panose="020B0604020202020204" pitchFamily="34" charset="0"/>
              <a:buChar char="•"/>
            </a:pPr>
            <a:r>
              <a:rPr lang="en-US" sz="2000" b="1" dirty="0">
                <a:latin typeface="Times New italic"/>
              </a:rPr>
              <a:t>Automated Grading:</a:t>
            </a:r>
            <a:r>
              <a:rPr lang="en-US" sz="2000" dirty="0">
                <a:latin typeface="Times New italic"/>
              </a:rPr>
              <a:t> AI systems that grade assignments.</a:t>
            </a:r>
          </a:p>
          <a:p>
            <a:pPr>
              <a:lnSpc>
                <a:spcPct val="200000"/>
              </a:lnSpc>
              <a:buFont typeface="Arial" panose="020B0604020202020204" pitchFamily="34" charset="0"/>
              <a:buChar char="•"/>
            </a:pPr>
            <a:r>
              <a:rPr lang="en-US" sz="2000" b="1" dirty="0">
                <a:latin typeface="Times New italic"/>
              </a:rPr>
              <a:t>Tutor Systems:</a:t>
            </a:r>
            <a:r>
              <a:rPr lang="en-US" sz="2000" dirty="0">
                <a:latin typeface="Times New italic"/>
              </a:rPr>
              <a:t> AI that helps students with problem-solving.</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a:t>
            </a:r>
            <a:r>
              <a:rPr lang="en-US" sz="2000" dirty="0" err="1">
                <a:latin typeface="Times New italic"/>
              </a:rPr>
              <a:t>Duolingo</a:t>
            </a:r>
            <a:r>
              <a:rPr lang="en-US" sz="2000" dirty="0">
                <a:latin typeface="Times New italic"/>
              </a:rPr>
              <a:t> using AI to adapt lessons based on user progress</a:t>
            </a:r>
          </a:p>
        </p:txBody>
      </p:sp>
    </p:spTree>
    <p:extLst>
      <p:ext uri="{BB962C8B-B14F-4D97-AF65-F5344CB8AC3E}">
        <p14:creationId xmlns:p14="http://schemas.microsoft.com/office/powerpoint/2010/main" val="2427109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093075" y="1667104"/>
            <a:ext cx="9480331" cy="3074624"/>
          </a:xfrm>
          <a:prstGeom prst="rect">
            <a:avLst/>
          </a:prstGeom>
        </p:spPr>
        <p:txBody>
          <a:bodyPr wrap="square">
            <a:spAutoFit/>
          </a:bodyPr>
          <a:lstStyle/>
          <a:p>
            <a:pPr>
              <a:lnSpc>
                <a:spcPct val="200000"/>
              </a:lnSpc>
            </a:pPr>
            <a:r>
              <a:rPr lang="en-US" sz="2000" b="1" dirty="0">
                <a:latin typeface="Times New italic"/>
              </a:rPr>
              <a:t>AI in Healthcare</a:t>
            </a:r>
          </a:p>
          <a:p>
            <a:pPr>
              <a:lnSpc>
                <a:spcPct val="200000"/>
              </a:lnSpc>
              <a:buFont typeface="Arial" panose="020B0604020202020204" pitchFamily="34" charset="0"/>
              <a:buChar char="•"/>
            </a:pPr>
            <a:r>
              <a:rPr lang="en-US" sz="2000" b="1" dirty="0">
                <a:latin typeface="Times New italic"/>
              </a:rPr>
              <a:t>Diagnostics:</a:t>
            </a:r>
            <a:r>
              <a:rPr lang="en-US" sz="2000" dirty="0">
                <a:latin typeface="Times New italic"/>
              </a:rPr>
              <a:t> AI models identifying diseases from medical scans.</a:t>
            </a:r>
          </a:p>
          <a:p>
            <a:pPr>
              <a:lnSpc>
                <a:spcPct val="200000"/>
              </a:lnSpc>
              <a:buFont typeface="Arial" panose="020B0604020202020204" pitchFamily="34" charset="0"/>
              <a:buChar char="•"/>
            </a:pPr>
            <a:r>
              <a:rPr lang="en-US" sz="2000" b="1" dirty="0">
                <a:latin typeface="Times New italic"/>
              </a:rPr>
              <a:t>Treatment Plans:</a:t>
            </a:r>
            <a:r>
              <a:rPr lang="en-US" sz="2000" dirty="0">
                <a:latin typeface="Times New italic"/>
              </a:rPr>
              <a:t> AI recommending personalized treatment options.</a:t>
            </a:r>
          </a:p>
          <a:p>
            <a:pPr>
              <a:lnSpc>
                <a:spcPct val="200000"/>
              </a:lnSpc>
              <a:buFont typeface="Arial" panose="020B0604020202020204" pitchFamily="34" charset="0"/>
              <a:buChar char="•"/>
            </a:pPr>
            <a:r>
              <a:rPr lang="en-US" sz="2000" b="1" dirty="0">
                <a:latin typeface="Times New italic"/>
              </a:rPr>
              <a:t>Predictive Analytics:</a:t>
            </a:r>
            <a:r>
              <a:rPr lang="en-US" sz="2000" dirty="0">
                <a:latin typeface="Times New italic"/>
              </a:rPr>
              <a:t> AI forecasting disease outbreaks.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AI detecting early signs of cancer from radiology images.</a:t>
            </a:r>
          </a:p>
        </p:txBody>
      </p:sp>
    </p:spTree>
    <p:extLst>
      <p:ext uri="{BB962C8B-B14F-4D97-AF65-F5344CB8AC3E}">
        <p14:creationId xmlns:p14="http://schemas.microsoft.com/office/powerpoint/2010/main" val="3607482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229710" y="1495208"/>
            <a:ext cx="9417269" cy="3690177"/>
          </a:xfrm>
          <a:prstGeom prst="rect">
            <a:avLst/>
          </a:prstGeom>
        </p:spPr>
        <p:txBody>
          <a:bodyPr wrap="square">
            <a:spAutoFit/>
          </a:bodyPr>
          <a:lstStyle/>
          <a:p>
            <a:pPr>
              <a:lnSpc>
                <a:spcPct val="200000"/>
              </a:lnSpc>
            </a:pPr>
            <a:r>
              <a:rPr lang="en-US" sz="2000" b="1" dirty="0">
                <a:latin typeface="Times New italic"/>
              </a:rPr>
              <a:t>AI in Robotics</a:t>
            </a:r>
          </a:p>
          <a:p>
            <a:pPr>
              <a:lnSpc>
                <a:spcPct val="200000"/>
              </a:lnSpc>
              <a:buFont typeface="Arial" panose="020B0604020202020204" pitchFamily="34" charset="0"/>
              <a:buChar char="•"/>
            </a:pPr>
            <a:r>
              <a:rPr lang="en-US" sz="2000" b="1" dirty="0">
                <a:latin typeface="Times New italic"/>
              </a:rPr>
              <a:t>Autonomous Systems:</a:t>
            </a:r>
            <a:r>
              <a:rPr lang="en-US" sz="2000" dirty="0">
                <a:latin typeface="Times New italic"/>
              </a:rPr>
              <a:t> Robots that can operate without human control.</a:t>
            </a:r>
          </a:p>
          <a:p>
            <a:pPr>
              <a:lnSpc>
                <a:spcPct val="200000"/>
              </a:lnSpc>
              <a:buFont typeface="Arial" panose="020B0604020202020204" pitchFamily="34" charset="0"/>
              <a:buChar char="•"/>
            </a:pPr>
            <a:r>
              <a:rPr lang="en-US" sz="2000" b="1" dirty="0">
                <a:latin typeface="Times New italic"/>
              </a:rPr>
              <a:t>Industrial Automation:</a:t>
            </a:r>
            <a:r>
              <a:rPr lang="en-US" sz="2000" dirty="0">
                <a:latin typeface="Times New italic"/>
              </a:rPr>
              <a:t> Robots in manufacturing and assembly lines.</a:t>
            </a:r>
          </a:p>
          <a:p>
            <a:pPr>
              <a:lnSpc>
                <a:spcPct val="200000"/>
              </a:lnSpc>
              <a:buFont typeface="Arial" panose="020B0604020202020204" pitchFamily="34" charset="0"/>
              <a:buChar char="•"/>
            </a:pPr>
            <a:r>
              <a:rPr lang="en-US" sz="2000" b="1" dirty="0">
                <a:latin typeface="Times New italic"/>
              </a:rPr>
              <a:t>Human-Robot Collaboration:</a:t>
            </a:r>
            <a:r>
              <a:rPr lang="en-US" sz="2000" dirty="0">
                <a:latin typeface="Times New italic"/>
              </a:rPr>
              <a:t> Robots assisting humans in daily tasks.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Boston Dynamics’ robots performing complex movements autonomously</a:t>
            </a:r>
          </a:p>
        </p:txBody>
      </p:sp>
    </p:spTree>
    <p:extLst>
      <p:ext uri="{BB962C8B-B14F-4D97-AF65-F5344CB8AC3E}">
        <p14:creationId xmlns:p14="http://schemas.microsoft.com/office/powerpoint/2010/main" val="16759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145628" y="1656593"/>
            <a:ext cx="9375227" cy="3074624"/>
          </a:xfrm>
          <a:prstGeom prst="rect">
            <a:avLst/>
          </a:prstGeom>
        </p:spPr>
        <p:txBody>
          <a:bodyPr wrap="square">
            <a:spAutoFit/>
          </a:bodyPr>
          <a:lstStyle/>
          <a:p>
            <a:pPr>
              <a:lnSpc>
                <a:spcPct val="200000"/>
              </a:lnSpc>
            </a:pPr>
            <a:r>
              <a:rPr lang="en-US" sz="2000" b="1" dirty="0">
                <a:latin typeface="Times New italic"/>
              </a:rPr>
              <a:t>AI in Business</a:t>
            </a:r>
          </a:p>
          <a:p>
            <a:pPr>
              <a:lnSpc>
                <a:spcPct val="200000"/>
              </a:lnSpc>
              <a:buFont typeface="Arial" panose="020B0604020202020204" pitchFamily="34" charset="0"/>
              <a:buChar char="•"/>
            </a:pPr>
            <a:r>
              <a:rPr lang="en-US" sz="2000" b="1" dirty="0">
                <a:latin typeface="Times New italic"/>
              </a:rPr>
              <a:t>Data Analytics:</a:t>
            </a:r>
            <a:r>
              <a:rPr lang="en-US" sz="2000" dirty="0">
                <a:latin typeface="Times New italic"/>
              </a:rPr>
              <a:t> AI analyzing customer data to provide insights.</a:t>
            </a:r>
          </a:p>
          <a:p>
            <a:pPr>
              <a:lnSpc>
                <a:spcPct val="200000"/>
              </a:lnSpc>
              <a:buFont typeface="Arial" panose="020B0604020202020204" pitchFamily="34" charset="0"/>
              <a:buChar char="•"/>
            </a:pPr>
            <a:r>
              <a:rPr lang="en-US" sz="2000" b="1" dirty="0">
                <a:latin typeface="Times New italic"/>
              </a:rPr>
              <a:t>Customer Service:</a:t>
            </a:r>
            <a:r>
              <a:rPr lang="en-US" sz="2000" dirty="0">
                <a:latin typeface="Times New italic"/>
              </a:rPr>
              <a:t> AI-powered </a:t>
            </a:r>
            <a:r>
              <a:rPr lang="en-US" sz="2000" dirty="0" err="1">
                <a:latin typeface="Times New italic"/>
              </a:rPr>
              <a:t>chatbots</a:t>
            </a:r>
            <a:r>
              <a:rPr lang="en-US" sz="2000" dirty="0">
                <a:latin typeface="Times New italic"/>
              </a:rPr>
              <a:t> handling customer queries.</a:t>
            </a:r>
          </a:p>
          <a:p>
            <a:pPr>
              <a:lnSpc>
                <a:spcPct val="200000"/>
              </a:lnSpc>
              <a:buFont typeface="Arial" panose="020B0604020202020204" pitchFamily="34" charset="0"/>
              <a:buChar char="•"/>
            </a:pPr>
            <a:r>
              <a:rPr lang="en-US" sz="2000" b="1" dirty="0">
                <a:latin typeface="Times New italic"/>
              </a:rPr>
              <a:t>Automation:</a:t>
            </a:r>
            <a:r>
              <a:rPr lang="en-US" sz="2000" dirty="0">
                <a:latin typeface="Times New italic"/>
              </a:rPr>
              <a:t> AI streamlining repetitive business tasks.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AI </a:t>
            </a:r>
            <a:r>
              <a:rPr lang="en-US" sz="2000" dirty="0" err="1">
                <a:latin typeface="Times New italic"/>
              </a:rPr>
              <a:t>chatbots</a:t>
            </a:r>
            <a:r>
              <a:rPr lang="en-US" sz="2000" dirty="0">
                <a:latin typeface="Times New italic"/>
              </a:rPr>
              <a:t> in e-commerce sites handling customer inquiries 24/7</a:t>
            </a:r>
          </a:p>
        </p:txBody>
      </p:sp>
    </p:spTree>
    <p:extLst>
      <p:ext uri="{BB962C8B-B14F-4D97-AF65-F5344CB8AC3E}">
        <p14:creationId xmlns:p14="http://schemas.microsoft.com/office/powerpoint/2010/main" val="101208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418897" y="1427230"/>
            <a:ext cx="9469821" cy="3690177"/>
          </a:xfrm>
          <a:prstGeom prst="rect">
            <a:avLst/>
          </a:prstGeom>
        </p:spPr>
        <p:txBody>
          <a:bodyPr wrap="square">
            <a:spAutoFit/>
          </a:bodyPr>
          <a:lstStyle/>
          <a:p>
            <a:pPr>
              <a:lnSpc>
                <a:spcPct val="200000"/>
              </a:lnSpc>
            </a:pPr>
            <a:r>
              <a:rPr lang="en-US" sz="2000" b="1" dirty="0">
                <a:latin typeface="Times New italic"/>
              </a:rPr>
              <a:t>History of AI</a:t>
            </a:r>
          </a:p>
          <a:p>
            <a:pPr>
              <a:lnSpc>
                <a:spcPct val="200000"/>
              </a:lnSpc>
              <a:buFont typeface="Arial" panose="020B0604020202020204" pitchFamily="34" charset="0"/>
              <a:buChar char="•"/>
            </a:pPr>
            <a:r>
              <a:rPr lang="en-US" sz="2000" b="1" dirty="0">
                <a:latin typeface="Times New italic"/>
              </a:rPr>
              <a:t>Key Figures:</a:t>
            </a:r>
            <a:r>
              <a:rPr lang="en-US" sz="2000" dirty="0">
                <a:latin typeface="Times New italic"/>
              </a:rPr>
              <a:t> Alan Turing, John McCarthy, Marvin Minsky.</a:t>
            </a:r>
          </a:p>
          <a:p>
            <a:pPr>
              <a:lnSpc>
                <a:spcPct val="200000"/>
              </a:lnSpc>
              <a:buFont typeface="Arial" panose="020B0604020202020204" pitchFamily="34" charset="0"/>
              <a:buChar char="•"/>
            </a:pPr>
            <a:r>
              <a:rPr lang="en-US" sz="2000" b="1" dirty="0">
                <a:latin typeface="Times New italic"/>
              </a:rPr>
              <a:t>Milestones:</a:t>
            </a:r>
            <a:r>
              <a:rPr lang="en-US" sz="2000" dirty="0">
                <a:latin typeface="Times New italic"/>
              </a:rPr>
              <a:t> Turing Test (1950), Dartmouth Conference (1956), Rise of Machine Learning (1980s).</a:t>
            </a:r>
          </a:p>
          <a:p>
            <a:pPr>
              <a:lnSpc>
                <a:spcPct val="200000"/>
              </a:lnSpc>
              <a:buFont typeface="Arial" panose="020B0604020202020204" pitchFamily="34" charset="0"/>
              <a:buChar char="•"/>
            </a:pPr>
            <a:r>
              <a:rPr lang="en-US" sz="2000" b="1" dirty="0">
                <a:latin typeface="Times New italic"/>
              </a:rPr>
              <a:t>Current State:</a:t>
            </a:r>
            <a:r>
              <a:rPr lang="en-US" sz="2000" dirty="0">
                <a:latin typeface="Times New italic"/>
              </a:rPr>
              <a:t> Dominance of deep learning models.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Google's </a:t>
            </a:r>
            <a:r>
              <a:rPr lang="en-US" sz="2000" dirty="0" err="1">
                <a:latin typeface="Times New italic"/>
              </a:rPr>
              <a:t>AlphaGo</a:t>
            </a:r>
            <a:r>
              <a:rPr lang="en-US" sz="2000" dirty="0">
                <a:latin typeface="Times New italic"/>
              </a:rPr>
              <a:t> defeating world champion in Go.</a:t>
            </a:r>
          </a:p>
        </p:txBody>
      </p:sp>
    </p:spTree>
    <p:extLst>
      <p:ext uri="{BB962C8B-B14F-4D97-AF65-F5344CB8AC3E}">
        <p14:creationId xmlns:p14="http://schemas.microsoft.com/office/powerpoint/2010/main" val="4246928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124607" y="1467407"/>
            <a:ext cx="9743090" cy="3074624"/>
          </a:xfrm>
          <a:prstGeom prst="rect">
            <a:avLst/>
          </a:prstGeom>
        </p:spPr>
        <p:txBody>
          <a:bodyPr wrap="square">
            <a:spAutoFit/>
          </a:bodyPr>
          <a:lstStyle/>
          <a:p>
            <a:pPr>
              <a:lnSpc>
                <a:spcPct val="200000"/>
              </a:lnSpc>
            </a:pPr>
            <a:r>
              <a:rPr lang="en-US" sz="2000" b="1" dirty="0">
                <a:latin typeface="Times New italic"/>
              </a:rPr>
              <a:t>AI in Cybersecurity</a:t>
            </a:r>
          </a:p>
          <a:p>
            <a:pPr>
              <a:lnSpc>
                <a:spcPct val="200000"/>
              </a:lnSpc>
              <a:buFont typeface="Arial" panose="020B0604020202020204" pitchFamily="34" charset="0"/>
              <a:buChar char="•"/>
            </a:pPr>
            <a:r>
              <a:rPr lang="en-US" sz="2000" b="1" dirty="0">
                <a:latin typeface="Times New italic"/>
              </a:rPr>
              <a:t>Threat Detection:</a:t>
            </a:r>
            <a:r>
              <a:rPr lang="en-US" sz="2000" dirty="0">
                <a:latin typeface="Times New italic"/>
              </a:rPr>
              <a:t> AI identifying and mitigating cyber threats.</a:t>
            </a:r>
          </a:p>
          <a:p>
            <a:pPr>
              <a:lnSpc>
                <a:spcPct val="200000"/>
              </a:lnSpc>
              <a:buFont typeface="Arial" panose="020B0604020202020204" pitchFamily="34" charset="0"/>
              <a:buChar char="•"/>
            </a:pPr>
            <a:r>
              <a:rPr lang="en-US" sz="2000" b="1" dirty="0">
                <a:latin typeface="Times New italic"/>
              </a:rPr>
              <a:t>Pattern Recognition:</a:t>
            </a:r>
            <a:r>
              <a:rPr lang="en-US" sz="2000" dirty="0">
                <a:latin typeface="Times New italic"/>
              </a:rPr>
              <a:t> AI detecting anomalies in network traffic.</a:t>
            </a:r>
          </a:p>
          <a:p>
            <a:pPr>
              <a:lnSpc>
                <a:spcPct val="200000"/>
              </a:lnSpc>
              <a:buFont typeface="Arial" panose="020B0604020202020204" pitchFamily="34" charset="0"/>
              <a:buChar char="•"/>
            </a:pPr>
            <a:r>
              <a:rPr lang="en-US" sz="2000" b="1" dirty="0">
                <a:latin typeface="Times New italic"/>
              </a:rPr>
              <a:t>Response Automation:</a:t>
            </a:r>
            <a:r>
              <a:rPr lang="en-US" sz="2000" dirty="0">
                <a:latin typeface="Times New italic"/>
              </a:rPr>
              <a:t> AI responding to cyber-attacks in real-time.</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AI systems used by cybersecurity firms to prevent data breaches.</a:t>
            </a:r>
          </a:p>
        </p:txBody>
      </p:sp>
    </p:spTree>
    <p:extLst>
      <p:ext uri="{BB962C8B-B14F-4D97-AF65-F5344CB8AC3E}">
        <p14:creationId xmlns:p14="http://schemas.microsoft.com/office/powerpoint/2010/main" val="1596178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271751" y="1539114"/>
            <a:ext cx="9301655" cy="3690177"/>
          </a:xfrm>
          <a:prstGeom prst="rect">
            <a:avLst/>
          </a:prstGeom>
        </p:spPr>
        <p:txBody>
          <a:bodyPr wrap="square">
            <a:spAutoFit/>
          </a:bodyPr>
          <a:lstStyle/>
          <a:p>
            <a:pPr>
              <a:lnSpc>
                <a:spcPct val="200000"/>
              </a:lnSpc>
            </a:pPr>
            <a:r>
              <a:rPr lang="en-US" sz="2000" b="1" dirty="0">
                <a:latin typeface="Times New italic"/>
              </a:rPr>
              <a:t>Future of AI: Weak vs Strong AI</a:t>
            </a:r>
          </a:p>
          <a:p>
            <a:pPr>
              <a:lnSpc>
                <a:spcPct val="200000"/>
              </a:lnSpc>
              <a:buFont typeface="Arial" panose="020B0604020202020204" pitchFamily="34" charset="0"/>
              <a:buChar char="•"/>
            </a:pPr>
            <a:r>
              <a:rPr lang="en-US" sz="2000" b="1" dirty="0">
                <a:latin typeface="Times New italic"/>
              </a:rPr>
              <a:t>Weak AI Expansion:</a:t>
            </a:r>
            <a:r>
              <a:rPr lang="en-US" sz="2000" dirty="0">
                <a:latin typeface="Times New italic"/>
              </a:rPr>
              <a:t> AI will dominate niche applications (e.g., medical diagnostics).</a:t>
            </a:r>
          </a:p>
          <a:p>
            <a:pPr>
              <a:lnSpc>
                <a:spcPct val="200000"/>
              </a:lnSpc>
              <a:buFont typeface="Arial" panose="020B0604020202020204" pitchFamily="34" charset="0"/>
              <a:buChar char="•"/>
            </a:pPr>
            <a:r>
              <a:rPr lang="en-US" sz="2000" b="1" dirty="0">
                <a:latin typeface="Times New italic"/>
              </a:rPr>
              <a:t>Strong AI Prospects:</a:t>
            </a:r>
            <a:r>
              <a:rPr lang="en-US" sz="2000" dirty="0">
                <a:latin typeface="Times New italic"/>
              </a:rPr>
              <a:t> Debate over whether general AI is achievable.</a:t>
            </a:r>
          </a:p>
          <a:p>
            <a:pPr>
              <a:lnSpc>
                <a:spcPct val="200000"/>
              </a:lnSpc>
              <a:buFont typeface="Arial" panose="020B0604020202020204" pitchFamily="34" charset="0"/>
              <a:buChar char="•"/>
            </a:pPr>
            <a:r>
              <a:rPr lang="en-US" sz="2000" b="1" dirty="0">
                <a:latin typeface="Times New italic"/>
              </a:rPr>
              <a:t>Impact on Jobs:</a:t>
            </a:r>
            <a:r>
              <a:rPr lang="en-US" sz="2000" dirty="0">
                <a:latin typeface="Times New italic"/>
              </a:rPr>
              <a:t> AI replacing or complementing human work.</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Automation in industries like manufacturing and logistics.</a:t>
            </a:r>
          </a:p>
        </p:txBody>
      </p:sp>
    </p:spTree>
    <p:extLst>
      <p:ext uri="{BB962C8B-B14F-4D97-AF65-F5344CB8AC3E}">
        <p14:creationId xmlns:p14="http://schemas.microsoft.com/office/powerpoint/2010/main" val="1515693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724589" y="1250731"/>
            <a:ext cx="10364451" cy="3074624"/>
          </a:xfrm>
          <a:prstGeom prst="rect">
            <a:avLst/>
          </a:prstGeom>
        </p:spPr>
        <p:txBody>
          <a:bodyPr wrap="square">
            <a:spAutoFit/>
          </a:bodyPr>
          <a:lstStyle/>
          <a:p>
            <a:pPr>
              <a:lnSpc>
                <a:spcPct val="200000"/>
              </a:lnSpc>
            </a:pPr>
            <a:r>
              <a:rPr lang="en-US" sz="2000" b="1" dirty="0">
                <a:latin typeface="Times New italic"/>
              </a:rPr>
              <a:t>AI Research Areas</a:t>
            </a:r>
          </a:p>
          <a:p>
            <a:pPr>
              <a:lnSpc>
                <a:spcPct val="200000"/>
              </a:lnSpc>
              <a:buFont typeface="Arial" panose="020B0604020202020204" pitchFamily="34" charset="0"/>
              <a:buChar char="•"/>
            </a:pPr>
            <a:r>
              <a:rPr lang="en-US" sz="2000" b="1" dirty="0">
                <a:latin typeface="Times New italic"/>
              </a:rPr>
              <a:t>Natural Language Processing (NLP):</a:t>
            </a:r>
            <a:r>
              <a:rPr lang="en-US" sz="2000" dirty="0">
                <a:latin typeface="Times New italic"/>
              </a:rPr>
              <a:t> Understanding and generating human language.</a:t>
            </a:r>
          </a:p>
          <a:p>
            <a:pPr>
              <a:lnSpc>
                <a:spcPct val="200000"/>
              </a:lnSpc>
              <a:buFont typeface="Arial" panose="020B0604020202020204" pitchFamily="34" charset="0"/>
              <a:buChar char="•"/>
            </a:pPr>
            <a:r>
              <a:rPr lang="en-US" sz="2000" b="1" dirty="0">
                <a:latin typeface="Times New italic"/>
              </a:rPr>
              <a:t>Computer Vision:</a:t>
            </a:r>
            <a:r>
              <a:rPr lang="en-US" sz="2000" dirty="0">
                <a:latin typeface="Times New italic"/>
              </a:rPr>
              <a:t> Teaching machines to interpret visual data.</a:t>
            </a:r>
          </a:p>
          <a:p>
            <a:pPr>
              <a:lnSpc>
                <a:spcPct val="200000"/>
              </a:lnSpc>
              <a:buFont typeface="Arial" panose="020B0604020202020204" pitchFamily="34" charset="0"/>
              <a:buChar char="•"/>
            </a:pPr>
            <a:r>
              <a:rPr lang="en-US" sz="2000" b="1" dirty="0">
                <a:latin typeface="Times New italic"/>
              </a:rPr>
              <a:t>Reinforcement Learning:</a:t>
            </a:r>
            <a:r>
              <a:rPr lang="en-US" sz="2000" dirty="0">
                <a:latin typeface="Times New italic"/>
              </a:rPr>
              <a:t> Training agents through trial and error.</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Self-driving cars learning through reinforcement learning algorithms</a:t>
            </a:r>
          </a:p>
        </p:txBody>
      </p:sp>
    </p:spTree>
    <p:extLst>
      <p:ext uri="{BB962C8B-B14F-4D97-AF65-F5344CB8AC3E}">
        <p14:creationId xmlns:p14="http://schemas.microsoft.com/office/powerpoint/2010/main" val="4212949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3"/>
            <a:ext cx="10364451" cy="650246"/>
          </a:xfrm>
        </p:spPr>
        <p:txBody>
          <a:bodyPr/>
          <a:lstStyle/>
          <a:p>
            <a:r>
              <a:rPr lang="en-US" dirty="0"/>
              <a:t>Introduction to </a:t>
            </a:r>
            <a:r>
              <a:rPr lang="en-US" dirty="0" smtClean="0"/>
              <a:t>artificial intelligence</a:t>
            </a:r>
            <a:endParaRPr lang="en-US" dirty="0"/>
          </a:p>
        </p:txBody>
      </p:sp>
      <p:sp>
        <p:nvSpPr>
          <p:cNvPr id="3" name="Rectangle 2"/>
          <p:cNvSpPr/>
          <p:nvPr/>
        </p:nvSpPr>
        <p:spPr>
          <a:xfrm>
            <a:off x="1255986" y="720656"/>
            <a:ext cx="9616966" cy="3074624"/>
          </a:xfrm>
          <a:prstGeom prst="rect">
            <a:avLst/>
          </a:prstGeom>
        </p:spPr>
        <p:txBody>
          <a:bodyPr wrap="square">
            <a:spAutoFit/>
          </a:bodyPr>
          <a:lstStyle/>
          <a:p>
            <a:pPr>
              <a:lnSpc>
                <a:spcPct val="200000"/>
              </a:lnSpc>
            </a:pPr>
            <a:r>
              <a:rPr lang="en-US" sz="2000" b="1" dirty="0">
                <a:latin typeface="Times New italic"/>
              </a:rPr>
              <a:t>AI and the Singularity</a:t>
            </a:r>
          </a:p>
          <a:p>
            <a:pPr>
              <a:lnSpc>
                <a:spcPct val="200000"/>
              </a:lnSpc>
              <a:buFont typeface="Arial" panose="020B0604020202020204" pitchFamily="34" charset="0"/>
              <a:buChar char="•"/>
            </a:pPr>
            <a:r>
              <a:rPr lang="en-US" sz="2000" b="1" dirty="0">
                <a:latin typeface="Times New italic"/>
              </a:rPr>
              <a:t>Singularity Hypothesis:</a:t>
            </a:r>
            <a:r>
              <a:rPr lang="en-US" sz="2000" dirty="0">
                <a:latin typeface="Times New italic"/>
              </a:rPr>
              <a:t> A point where AI surpasses human intelligence.</a:t>
            </a:r>
          </a:p>
          <a:p>
            <a:pPr>
              <a:lnSpc>
                <a:spcPct val="200000"/>
              </a:lnSpc>
              <a:buFont typeface="Arial" panose="020B0604020202020204" pitchFamily="34" charset="0"/>
              <a:buChar char="•"/>
            </a:pPr>
            <a:r>
              <a:rPr lang="en-US" sz="2000" b="1" dirty="0">
                <a:latin typeface="Times New italic"/>
              </a:rPr>
              <a:t>Potential Impact:</a:t>
            </a:r>
            <a:r>
              <a:rPr lang="en-US" sz="2000" dirty="0">
                <a:latin typeface="Times New italic"/>
              </a:rPr>
              <a:t> Unforeseeable consequences on humanity.</a:t>
            </a:r>
          </a:p>
          <a:p>
            <a:pPr>
              <a:lnSpc>
                <a:spcPct val="200000"/>
              </a:lnSpc>
              <a:buFont typeface="Arial" panose="020B0604020202020204" pitchFamily="34" charset="0"/>
              <a:buChar char="•"/>
            </a:pPr>
            <a:r>
              <a:rPr lang="en-US" sz="2000" b="1" dirty="0">
                <a:latin typeface="Times New italic"/>
              </a:rPr>
              <a:t>Ray Kurzweil’s Predictions:</a:t>
            </a:r>
            <a:r>
              <a:rPr lang="en-US" sz="2000" dirty="0">
                <a:latin typeface="Times New italic"/>
              </a:rPr>
              <a:t> Singularity by 2045.</a:t>
            </a:r>
          </a:p>
          <a:p>
            <a:pPr>
              <a:lnSpc>
                <a:spcPct val="150000"/>
              </a:lnSpc>
              <a:buFont typeface="Arial" panose="020B0604020202020204" pitchFamily="34" charset="0"/>
              <a:buChar char="•"/>
            </a:pPr>
            <a:r>
              <a:rPr lang="en-US" sz="2000" b="1" dirty="0">
                <a:latin typeface="Times New italic"/>
              </a:rPr>
              <a:t>Example:</a:t>
            </a:r>
            <a:r>
              <a:rPr lang="en-US" sz="2000" dirty="0">
                <a:latin typeface="Times New italic"/>
              </a:rPr>
              <a:t> Depictions in fiction like "The Matrix" or "Transcendence."</a:t>
            </a:r>
          </a:p>
        </p:txBody>
      </p:sp>
      <p:sp>
        <p:nvSpPr>
          <p:cNvPr id="4" name="Rectangle 3"/>
          <p:cNvSpPr/>
          <p:nvPr/>
        </p:nvSpPr>
        <p:spPr>
          <a:xfrm>
            <a:off x="273269" y="3795280"/>
            <a:ext cx="11792607" cy="2949525"/>
          </a:xfrm>
          <a:prstGeom prst="rect">
            <a:avLst/>
          </a:prstGeom>
          <a:solidFill>
            <a:schemeClr val="accent1">
              <a:lumMod val="40000"/>
              <a:lumOff val="60000"/>
            </a:schemeClr>
          </a:solidFill>
        </p:spPr>
        <p:txBody>
          <a:bodyPr wrap="square">
            <a:spAutoFit/>
          </a:bodyPr>
          <a:lstStyle/>
          <a:p>
            <a:pPr>
              <a:lnSpc>
                <a:spcPct val="150000"/>
              </a:lnSpc>
            </a:pPr>
            <a:r>
              <a:rPr lang="en-US" b="1" dirty="0">
                <a:latin typeface="Times New italic"/>
              </a:rPr>
              <a:t>Ray Kurzweil's Predictions: Singularity by 2045</a:t>
            </a:r>
          </a:p>
          <a:p>
            <a:pPr>
              <a:lnSpc>
                <a:spcPct val="150000"/>
              </a:lnSpc>
              <a:buFont typeface="Arial" panose="020B0604020202020204" pitchFamily="34" charset="0"/>
              <a:buChar char="•"/>
            </a:pPr>
            <a:r>
              <a:rPr lang="en-US" b="1" dirty="0">
                <a:latin typeface="Times New italic"/>
              </a:rPr>
              <a:t>Technological Singularity:</a:t>
            </a:r>
            <a:r>
              <a:rPr lang="en-US" dirty="0">
                <a:latin typeface="Times New italic"/>
              </a:rPr>
              <a:t> Kurzweil predicts that by 2045, machine intelligence will surpass human intelligence, leading to rapid technological advancements that we can't fully comprehend today.</a:t>
            </a:r>
          </a:p>
          <a:p>
            <a:pPr>
              <a:lnSpc>
                <a:spcPct val="150000"/>
              </a:lnSpc>
              <a:buFont typeface="Arial" panose="020B0604020202020204" pitchFamily="34" charset="0"/>
              <a:buChar char="•"/>
            </a:pPr>
            <a:r>
              <a:rPr lang="en-US" b="1" dirty="0">
                <a:latin typeface="Times New italic"/>
              </a:rPr>
              <a:t>Human-Machine Integration:</a:t>
            </a:r>
            <a:r>
              <a:rPr lang="en-US" dirty="0">
                <a:latin typeface="Times New italic"/>
              </a:rPr>
              <a:t> He foresees a future where humans will merge with AI and technology, enhancing our cognitive abilities through brain-computer interfaces and nanotechnology.</a:t>
            </a:r>
          </a:p>
          <a:p>
            <a:pPr>
              <a:lnSpc>
                <a:spcPct val="150000"/>
              </a:lnSpc>
              <a:buFont typeface="Arial" panose="020B0604020202020204" pitchFamily="34" charset="0"/>
              <a:buChar char="•"/>
            </a:pPr>
            <a:r>
              <a:rPr lang="en-US" b="1" dirty="0">
                <a:latin typeface="Times New italic"/>
              </a:rPr>
              <a:t>Example:</a:t>
            </a:r>
            <a:r>
              <a:rPr lang="en-US" dirty="0">
                <a:latin typeface="Times New italic"/>
              </a:rPr>
              <a:t> AI assistants could become so advanced that they will be indistinguishable from human intelligence, leading to potential shifts in industries, healthcare, and society as a whole.</a:t>
            </a:r>
          </a:p>
        </p:txBody>
      </p:sp>
    </p:spTree>
    <p:extLst>
      <p:ext uri="{BB962C8B-B14F-4D97-AF65-F5344CB8AC3E}">
        <p14:creationId xmlns:p14="http://schemas.microsoft.com/office/powerpoint/2010/main" val="650468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103586" y="1833404"/>
            <a:ext cx="9816662" cy="3074624"/>
          </a:xfrm>
          <a:prstGeom prst="rect">
            <a:avLst/>
          </a:prstGeom>
        </p:spPr>
        <p:txBody>
          <a:bodyPr wrap="square">
            <a:spAutoFit/>
          </a:bodyPr>
          <a:lstStyle/>
          <a:p>
            <a:pPr>
              <a:lnSpc>
                <a:spcPct val="200000"/>
              </a:lnSpc>
            </a:pPr>
            <a:r>
              <a:rPr lang="en-US" sz="2000" b="1" dirty="0">
                <a:latin typeface="Times New italic"/>
              </a:rPr>
              <a:t>The Role of AI in Society</a:t>
            </a:r>
          </a:p>
          <a:p>
            <a:pPr>
              <a:lnSpc>
                <a:spcPct val="200000"/>
              </a:lnSpc>
              <a:buFont typeface="Arial" panose="020B0604020202020204" pitchFamily="34" charset="0"/>
              <a:buChar char="•"/>
            </a:pPr>
            <a:r>
              <a:rPr lang="en-US" sz="2000" b="1" dirty="0">
                <a:latin typeface="Times New italic"/>
              </a:rPr>
              <a:t>Economic Impact:</a:t>
            </a:r>
            <a:r>
              <a:rPr lang="en-US" sz="2000" dirty="0">
                <a:latin typeface="Times New italic"/>
              </a:rPr>
              <a:t> AI driving automation, job displacement.</a:t>
            </a:r>
          </a:p>
          <a:p>
            <a:pPr>
              <a:lnSpc>
                <a:spcPct val="200000"/>
              </a:lnSpc>
              <a:buFont typeface="Arial" panose="020B0604020202020204" pitchFamily="34" charset="0"/>
              <a:buChar char="•"/>
            </a:pPr>
            <a:r>
              <a:rPr lang="en-US" sz="2000" b="1" dirty="0">
                <a:latin typeface="Times New italic"/>
              </a:rPr>
              <a:t>Social Structures:</a:t>
            </a:r>
            <a:r>
              <a:rPr lang="en-US" sz="2000" dirty="0">
                <a:latin typeface="Times New italic"/>
              </a:rPr>
              <a:t> AI influencing education, healthcare, governance.</a:t>
            </a:r>
          </a:p>
          <a:p>
            <a:pPr>
              <a:lnSpc>
                <a:spcPct val="200000"/>
              </a:lnSpc>
              <a:buFont typeface="Arial" panose="020B0604020202020204" pitchFamily="34" charset="0"/>
              <a:buChar char="•"/>
            </a:pPr>
            <a:r>
              <a:rPr lang="en-US" sz="2000" b="1" dirty="0">
                <a:latin typeface="Times New italic"/>
              </a:rPr>
              <a:t>Moral Dilemmas:</a:t>
            </a:r>
            <a:r>
              <a:rPr lang="en-US" sz="2000" dirty="0">
                <a:latin typeface="Times New italic"/>
              </a:rPr>
              <a:t> Balancing technological progress with ethical considerations.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Universal Basic Income (UBI) as a solution to AI-driven unemployment.</a:t>
            </a:r>
          </a:p>
        </p:txBody>
      </p:sp>
    </p:spTree>
    <p:extLst>
      <p:ext uri="{BB962C8B-B14F-4D97-AF65-F5344CB8AC3E}">
        <p14:creationId xmlns:p14="http://schemas.microsoft.com/office/powerpoint/2010/main" val="431869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051034" y="1519958"/>
            <a:ext cx="9732580" cy="3074624"/>
          </a:xfrm>
          <a:prstGeom prst="rect">
            <a:avLst/>
          </a:prstGeom>
        </p:spPr>
        <p:txBody>
          <a:bodyPr wrap="square">
            <a:spAutoFit/>
          </a:bodyPr>
          <a:lstStyle/>
          <a:p>
            <a:pPr>
              <a:lnSpc>
                <a:spcPct val="200000"/>
              </a:lnSpc>
            </a:pPr>
            <a:r>
              <a:rPr lang="en-US" sz="2000" b="1" dirty="0">
                <a:latin typeface="Times New italic"/>
              </a:rPr>
              <a:t>Ethical Dilemmas of Strong AI</a:t>
            </a:r>
          </a:p>
          <a:p>
            <a:pPr>
              <a:lnSpc>
                <a:spcPct val="200000"/>
              </a:lnSpc>
              <a:buFont typeface="Arial" panose="020B0604020202020204" pitchFamily="34" charset="0"/>
              <a:buChar char="•"/>
            </a:pPr>
            <a:r>
              <a:rPr lang="en-US" sz="2000" b="1" dirty="0">
                <a:latin typeface="Times New italic"/>
              </a:rPr>
              <a:t>Conscious Machines:</a:t>
            </a:r>
            <a:r>
              <a:rPr lang="en-US" sz="2000" dirty="0">
                <a:latin typeface="Times New italic"/>
              </a:rPr>
              <a:t> What rights should AI have if it becomes conscious?</a:t>
            </a:r>
          </a:p>
          <a:p>
            <a:pPr>
              <a:lnSpc>
                <a:spcPct val="200000"/>
              </a:lnSpc>
              <a:buFont typeface="Arial" panose="020B0604020202020204" pitchFamily="34" charset="0"/>
              <a:buChar char="•"/>
            </a:pPr>
            <a:r>
              <a:rPr lang="en-US" sz="2000" b="1" dirty="0">
                <a:latin typeface="Times New italic"/>
              </a:rPr>
              <a:t>AI Rights:</a:t>
            </a:r>
            <a:r>
              <a:rPr lang="en-US" sz="2000" dirty="0">
                <a:latin typeface="Times New italic"/>
              </a:rPr>
              <a:t> Should sentient AI have legal protections?</a:t>
            </a:r>
          </a:p>
          <a:p>
            <a:pPr>
              <a:lnSpc>
                <a:spcPct val="200000"/>
              </a:lnSpc>
              <a:buFont typeface="Arial" panose="020B0604020202020204" pitchFamily="34" charset="0"/>
              <a:buChar char="•"/>
            </a:pPr>
            <a:r>
              <a:rPr lang="en-US" sz="2000" b="1" dirty="0">
                <a:latin typeface="Times New italic"/>
              </a:rPr>
              <a:t>Existential Risks:</a:t>
            </a:r>
            <a:r>
              <a:rPr lang="en-US" sz="2000" dirty="0">
                <a:latin typeface="Times New italic"/>
              </a:rPr>
              <a:t> Could strong AI pose a threat to humanity?</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Philosophical debates raised by AI in movies like "Blade Runner."</a:t>
            </a:r>
          </a:p>
        </p:txBody>
      </p:sp>
    </p:spTree>
    <p:extLst>
      <p:ext uri="{BB962C8B-B14F-4D97-AF65-F5344CB8AC3E}">
        <p14:creationId xmlns:p14="http://schemas.microsoft.com/office/powerpoint/2010/main" val="2379880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008992" y="1455032"/>
            <a:ext cx="9669517" cy="3074624"/>
          </a:xfrm>
          <a:prstGeom prst="rect">
            <a:avLst/>
          </a:prstGeom>
        </p:spPr>
        <p:txBody>
          <a:bodyPr wrap="square">
            <a:spAutoFit/>
          </a:bodyPr>
          <a:lstStyle/>
          <a:p>
            <a:pPr>
              <a:lnSpc>
                <a:spcPct val="200000"/>
              </a:lnSpc>
            </a:pPr>
            <a:r>
              <a:rPr lang="en-US" sz="2000" b="1" dirty="0">
                <a:latin typeface="Times New italic"/>
              </a:rPr>
              <a:t>Conclusion</a:t>
            </a:r>
          </a:p>
          <a:p>
            <a:pPr>
              <a:lnSpc>
                <a:spcPct val="200000"/>
              </a:lnSpc>
              <a:buFont typeface="Arial" panose="020B0604020202020204" pitchFamily="34" charset="0"/>
              <a:buChar char="•"/>
            </a:pPr>
            <a:r>
              <a:rPr lang="en-US" sz="2000" b="1" dirty="0">
                <a:latin typeface="Times New italic"/>
              </a:rPr>
              <a:t>Recap:</a:t>
            </a:r>
            <a:r>
              <a:rPr lang="en-US" sz="2000" dirty="0">
                <a:latin typeface="Times New italic"/>
              </a:rPr>
              <a:t> AI paradigms, agents, cybernetic vs artificial intelligence.</a:t>
            </a:r>
          </a:p>
          <a:p>
            <a:pPr>
              <a:lnSpc>
                <a:spcPct val="200000"/>
              </a:lnSpc>
              <a:buFont typeface="Arial" panose="020B0604020202020204" pitchFamily="34" charset="0"/>
              <a:buChar char="•"/>
            </a:pPr>
            <a:r>
              <a:rPr lang="en-US" sz="2000" b="1" dirty="0">
                <a:latin typeface="Times New italic"/>
              </a:rPr>
              <a:t>Importance of AI:</a:t>
            </a:r>
            <a:r>
              <a:rPr lang="en-US" sz="2000" dirty="0">
                <a:latin typeface="Times New italic"/>
              </a:rPr>
              <a:t> Its growing role in industries and daily life.</a:t>
            </a:r>
          </a:p>
          <a:p>
            <a:pPr>
              <a:lnSpc>
                <a:spcPct val="200000"/>
              </a:lnSpc>
              <a:buFont typeface="Arial" panose="020B0604020202020204" pitchFamily="34" charset="0"/>
              <a:buChar char="•"/>
            </a:pPr>
            <a:r>
              <a:rPr lang="en-US" sz="2000" b="1" dirty="0">
                <a:latin typeface="Times New italic"/>
              </a:rPr>
              <a:t>Final Thought:</a:t>
            </a:r>
            <a:r>
              <a:rPr lang="en-US" sz="2000" dirty="0">
                <a:latin typeface="Times New italic"/>
              </a:rPr>
              <a:t> The future of AI raises both excitement and ethical challenges.</a:t>
            </a:r>
          </a:p>
          <a:p>
            <a:pPr>
              <a:lnSpc>
                <a:spcPct val="200000"/>
              </a:lnSpc>
              <a:buFont typeface="Arial" panose="020B0604020202020204" pitchFamily="34" charset="0"/>
              <a:buChar char="•"/>
            </a:pPr>
            <a:r>
              <a:rPr lang="en-US" sz="2000" b="1" dirty="0">
                <a:latin typeface="Times New italic"/>
              </a:rPr>
              <a:t>Call to Action:</a:t>
            </a:r>
            <a:r>
              <a:rPr lang="en-US" sz="2000" dirty="0">
                <a:latin typeface="Times New italic"/>
              </a:rPr>
              <a:t> Encourage students to explore AI research and applications.</a:t>
            </a:r>
          </a:p>
        </p:txBody>
      </p:sp>
    </p:spTree>
    <p:extLst>
      <p:ext uri="{BB962C8B-B14F-4D97-AF65-F5344CB8AC3E}">
        <p14:creationId xmlns:p14="http://schemas.microsoft.com/office/powerpoint/2010/main" val="112106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lgn="ctr">
              <a:buNone/>
            </a:pPr>
            <a:r>
              <a:rPr lang="en-US" sz="8800" dirty="0" smtClean="0"/>
              <a:t>Thank you</a:t>
            </a:r>
            <a:endParaRPr lang="en-US" sz="8800" dirty="0"/>
          </a:p>
        </p:txBody>
      </p:sp>
    </p:spTree>
    <p:extLst>
      <p:ext uri="{BB962C8B-B14F-4D97-AF65-F5344CB8AC3E}">
        <p14:creationId xmlns:p14="http://schemas.microsoft.com/office/powerpoint/2010/main" val="365928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418897" y="1427230"/>
            <a:ext cx="9469821" cy="4921284"/>
          </a:xfrm>
          <a:prstGeom prst="rect">
            <a:avLst/>
          </a:prstGeom>
        </p:spPr>
        <p:txBody>
          <a:bodyPr wrap="square">
            <a:spAutoFit/>
          </a:bodyPr>
          <a:lstStyle/>
          <a:p>
            <a:pPr>
              <a:lnSpc>
                <a:spcPct val="200000"/>
              </a:lnSpc>
            </a:pPr>
            <a:r>
              <a:rPr lang="en-US" sz="2000" b="1" dirty="0">
                <a:latin typeface="Times New italic"/>
              </a:rPr>
              <a:t>History of </a:t>
            </a:r>
            <a:r>
              <a:rPr lang="en-US" sz="2000" b="1" dirty="0" smtClean="0">
                <a:latin typeface="Times New italic"/>
              </a:rPr>
              <a:t>AI</a:t>
            </a:r>
          </a:p>
          <a:p>
            <a:pPr>
              <a:lnSpc>
                <a:spcPct val="200000"/>
              </a:lnSpc>
            </a:pPr>
            <a:r>
              <a:rPr lang="en-US" sz="2000" b="1" dirty="0">
                <a:latin typeface="Times New italic"/>
              </a:rPr>
              <a:t>Turing Test (1950)</a:t>
            </a:r>
          </a:p>
          <a:p>
            <a:pPr marL="342900" indent="-342900">
              <a:lnSpc>
                <a:spcPct val="200000"/>
              </a:lnSpc>
              <a:buFont typeface="Arial" panose="020B0604020202020204" pitchFamily="34" charset="0"/>
              <a:buChar char="•"/>
            </a:pPr>
            <a:r>
              <a:rPr lang="en-US" sz="2000" b="1" dirty="0">
                <a:latin typeface="Times New italic"/>
              </a:rPr>
              <a:t>Proposed by Alan Turing:</a:t>
            </a:r>
            <a:r>
              <a:rPr lang="en-US" sz="2000" dirty="0">
                <a:latin typeface="Times New italic"/>
              </a:rPr>
              <a:t> A method to assess whether a machine can exhibit intelligent behavior indistinguishable from a human.</a:t>
            </a:r>
          </a:p>
          <a:p>
            <a:pPr marL="342900" indent="-342900">
              <a:lnSpc>
                <a:spcPct val="200000"/>
              </a:lnSpc>
              <a:buFont typeface="Arial" panose="020B0604020202020204" pitchFamily="34" charset="0"/>
              <a:buChar char="•"/>
            </a:pPr>
            <a:r>
              <a:rPr lang="en-US" sz="2000" b="1" dirty="0">
                <a:latin typeface="Times New italic"/>
              </a:rPr>
              <a:t>Imitation Game:</a:t>
            </a:r>
            <a:r>
              <a:rPr lang="en-US" sz="2000" dirty="0">
                <a:latin typeface="Times New italic"/>
              </a:rPr>
              <a:t> Involves a human evaluator interacting with both a machine and a human, trying to determine which is which based solely on responses.</a:t>
            </a:r>
          </a:p>
          <a:p>
            <a:pPr marL="342900" indent="-342900">
              <a:lnSpc>
                <a:spcPct val="200000"/>
              </a:lnSpc>
              <a:buFont typeface="Arial" panose="020B0604020202020204" pitchFamily="34" charset="0"/>
              <a:buChar char="•"/>
            </a:pPr>
            <a:r>
              <a:rPr lang="en-US" sz="2000" b="1" dirty="0">
                <a:latin typeface="Times New italic"/>
              </a:rPr>
              <a:t>Significance:</a:t>
            </a:r>
            <a:r>
              <a:rPr lang="en-US" sz="2000" dirty="0">
                <a:latin typeface="Times New italic"/>
              </a:rPr>
              <a:t> The test has fueled debates about machine intelligence and consciousness, becoming a fundamental concept in AI philosophy</a:t>
            </a:r>
            <a:r>
              <a:rPr lang="en-US" sz="2000" dirty="0" smtClean="0">
                <a:latin typeface="Times New italic"/>
              </a:rPr>
              <a:t>.</a:t>
            </a:r>
            <a:endParaRPr lang="en-US" sz="2000" b="1" dirty="0">
              <a:latin typeface="Times New italic"/>
            </a:endParaRPr>
          </a:p>
        </p:txBody>
      </p:sp>
    </p:spTree>
    <p:extLst>
      <p:ext uri="{BB962C8B-B14F-4D97-AF65-F5344CB8AC3E}">
        <p14:creationId xmlns:p14="http://schemas.microsoft.com/office/powerpoint/2010/main" val="238312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418897" y="1427230"/>
            <a:ext cx="9469821" cy="4921284"/>
          </a:xfrm>
          <a:prstGeom prst="rect">
            <a:avLst/>
          </a:prstGeom>
        </p:spPr>
        <p:txBody>
          <a:bodyPr wrap="square">
            <a:spAutoFit/>
          </a:bodyPr>
          <a:lstStyle/>
          <a:p>
            <a:pPr>
              <a:lnSpc>
                <a:spcPct val="200000"/>
              </a:lnSpc>
            </a:pPr>
            <a:r>
              <a:rPr lang="en-US" sz="2000" b="1" dirty="0">
                <a:latin typeface="Times New italic"/>
              </a:rPr>
              <a:t>History of </a:t>
            </a:r>
            <a:r>
              <a:rPr lang="en-US" sz="2000" b="1" dirty="0" smtClean="0">
                <a:latin typeface="Times New italic"/>
              </a:rPr>
              <a:t>AI</a:t>
            </a:r>
          </a:p>
          <a:p>
            <a:pPr>
              <a:lnSpc>
                <a:spcPct val="200000"/>
              </a:lnSpc>
            </a:pPr>
            <a:r>
              <a:rPr lang="en-US" sz="2000" b="1" dirty="0">
                <a:latin typeface="Times New italic"/>
              </a:rPr>
              <a:t>Dartmouth Conference (1956)</a:t>
            </a:r>
          </a:p>
          <a:p>
            <a:pPr>
              <a:lnSpc>
                <a:spcPct val="200000"/>
              </a:lnSpc>
            </a:pPr>
            <a:r>
              <a:rPr lang="en-US" sz="2000" b="1" dirty="0">
                <a:latin typeface="Times New italic"/>
              </a:rPr>
              <a:t>Birth of AI:</a:t>
            </a:r>
            <a:r>
              <a:rPr lang="en-US" sz="2000" dirty="0">
                <a:latin typeface="Times New italic"/>
              </a:rPr>
              <a:t> This event, organized by John McCarthy, is considered the founding moment of artificial intelligence as an academic discipline.</a:t>
            </a:r>
          </a:p>
          <a:p>
            <a:pPr>
              <a:lnSpc>
                <a:spcPct val="200000"/>
              </a:lnSpc>
            </a:pPr>
            <a:r>
              <a:rPr lang="en-US" sz="2000" b="1" dirty="0">
                <a:latin typeface="Times New italic"/>
              </a:rPr>
              <a:t>Key Participants:</a:t>
            </a:r>
            <a:r>
              <a:rPr lang="en-US" sz="2000" dirty="0">
                <a:latin typeface="Times New italic"/>
              </a:rPr>
              <a:t> Included AI pioneers like Marvin Minsky, Allen Newell, and Herbert Simon, who presented foundational ideas for AI research.</a:t>
            </a:r>
          </a:p>
          <a:p>
            <a:pPr>
              <a:lnSpc>
                <a:spcPct val="200000"/>
              </a:lnSpc>
            </a:pPr>
            <a:r>
              <a:rPr lang="en-US" sz="2000" b="1" dirty="0">
                <a:latin typeface="Times New italic"/>
              </a:rPr>
              <a:t>Long-Term Impact:</a:t>
            </a:r>
            <a:r>
              <a:rPr lang="en-US" sz="2000" dirty="0">
                <a:latin typeface="Times New italic"/>
              </a:rPr>
              <a:t> It laid the groundwork for AI development, setting research objectives and the use of machines to simulate human intelligence</a:t>
            </a:r>
            <a:r>
              <a:rPr lang="en-US" sz="2000" dirty="0" smtClean="0">
                <a:latin typeface="Times New italic"/>
              </a:rPr>
              <a:t>.</a:t>
            </a:r>
            <a:endParaRPr lang="en-US" sz="2000" b="1" dirty="0" smtClean="0">
              <a:latin typeface="Times New italic"/>
            </a:endParaRPr>
          </a:p>
        </p:txBody>
      </p:sp>
    </p:spTree>
    <p:extLst>
      <p:ext uri="{BB962C8B-B14F-4D97-AF65-F5344CB8AC3E}">
        <p14:creationId xmlns:p14="http://schemas.microsoft.com/office/powerpoint/2010/main" val="406521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367863" y="1174982"/>
            <a:ext cx="11666481" cy="5016758"/>
          </a:xfrm>
          <a:prstGeom prst="rect">
            <a:avLst/>
          </a:prstGeom>
        </p:spPr>
        <p:txBody>
          <a:bodyPr wrap="square">
            <a:spAutoFit/>
          </a:bodyPr>
          <a:lstStyle/>
          <a:p>
            <a:pPr>
              <a:lnSpc>
                <a:spcPct val="200000"/>
              </a:lnSpc>
            </a:pPr>
            <a:r>
              <a:rPr lang="en-US" sz="2000" b="1" dirty="0">
                <a:latin typeface="Times New italic"/>
              </a:rPr>
              <a:t>History of </a:t>
            </a:r>
            <a:r>
              <a:rPr lang="en-US" sz="2000" b="1" dirty="0" smtClean="0">
                <a:latin typeface="Times New italic"/>
              </a:rPr>
              <a:t>AI</a:t>
            </a:r>
          </a:p>
          <a:p>
            <a:pPr>
              <a:lnSpc>
                <a:spcPct val="200000"/>
              </a:lnSpc>
            </a:pPr>
            <a:r>
              <a:rPr lang="en-US" sz="2000" b="1" dirty="0">
                <a:latin typeface="Times New italic"/>
              </a:rPr>
              <a:t>Rise of Machine Learning (1980s)</a:t>
            </a:r>
          </a:p>
          <a:p>
            <a:pPr>
              <a:lnSpc>
                <a:spcPct val="200000"/>
              </a:lnSpc>
            </a:pPr>
            <a:r>
              <a:rPr lang="en-US" sz="2000" b="1" dirty="0">
                <a:latin typeface="Times New italic"/>
              </a:rPr>
              <a:t>Shift from Rule-Based Systems:</a:t>
            </a:r>
            <a:r>
              <a:rPr lang="en-US" sz="2000" dirty="0">
                <a:latin typeface="Times New italic"/>
              </a:rPr>
              <a:t> Focus moved from symbolic AI (explicit rules and logic) to machine learning, which enables systems to learn from data without explicit programming.</a:t>
            </a:r>
          </a:p>
          <a:p>
            <a:pPr>
              <a:lnSpc>
                <a:spcPct val="200000"/>
              </a:lnSpc>
            </a:pPr>
            <a:r>
              <a:rPr lang="en-US" sz="2000" b="1" dirty="0">
                <a:latin typeface="Times New italic"/>
              </a:rPr>
              <a:t>Introduction of Neural Networks:</a:t>
            </a:r>
            <a:r>
              <a:rPr lang="en-US" sz="2000" dirty="0">
                <a:latin typeface="Times New italic"/>
              </a:rPr>
              <a:t> This period saw the resurgence of neural networks and the development of backpropagation algorithms for training deep learning models.</a:t>
            </a:r>
          </a:p>
          <a:p>
            <a:pPr>
              <a:lnSpc>
                <a:spcPct val="200000"/>
              </a:lnSpc>
            </a:pPr>
            <a:r>
              <a:rPr lang="en-US" sz="2000" b="1" dirty="0">
                <a:latin typeface="Times New italic"/>
              </a:rPr>
              <a:t>Applications:</a:t>
            </a:r>
            <a:r>
              <a:rPr lang="en-US" sz="2000" dirty="0">
                <a:latin typeface="Times New italic"/>
              </a:rPr>
              <a:t> Machine learning started being applied to various fields like speech recognition, computer vision, and natural language processing, marking a major leap in AI capabilities</a:t>
            </a:r>
            <a:r>
              <a:rPr lang="en-US" sz="2000" dirty="0" smtClean="0">
                <a:latin typeface="Times New italic"/>
              </a:rPr>
              <a:t>.</a:t>
            </a:r>
            <a:endParaRPr lang="en-US" sz="2000" b="1" dirty="0" smtClean="0">
              <a:latin typeface="Times New italic"/>
            </a:endParaRPr>
          </a:p>
        </p:txBody>
      </p:sp>
    </p:spTree>
    <p:extLst>
      <p:ext uri="{BB962C8B-B14F-4D97-AF65-F5344CB8AC3E}">
        <p14:creationId xmlns:p14="http://schemas.microsoft.com/office/powerpoint/2010/main" val="330408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4" name="Rectangle 3"/>
          <p:cNvSpPr/>
          <p:nvPr/>
        </p:nvSpPr>
        <p:spPr>
          <a:xfrm>
            <a:off x="1734207" y="1003086"/>
            <a:ext cx="8345213" cy="5632311"/>
          </a:xfrm>
          <a:prstGeom prst="rect">
            <a:avLst/>
          </a:prstGeom>
        </p:spPr>
        <p:txBody>
          <a:bodyPr wrap="square">
            <a:spAutoFit/>
          </a:bodyPr>
          <a:lstStyle/>
          <a:p>
            <a:pPr>
              <a:lnSpc>
                <a:spcPct val="150000"/>
              </a:lnSpc>
            </a:pPr>
            <a:r>
              <a:rPr lang="en-US" sz="2000" b="1" dirty="0">
                <a:latin typeface="Times New italic"/>
              </a:rPr>
              <a:t>AI Paradigms</a:t>
            </a:r>
          </a:p>
          <a:p>
            <a:pPr>
              <a:lnSpc>
                <a:spcPct val="150000"/>
              </a:lnSpc>
              <a:buFont typeface="Arial" panose="020B0604020202020204" pitchFamily="34" charset="0"/>
              <a:buChar char="•"/>
            </a:pPr>
            <a:r>
              <a:rPr lang="en-US" sz="2000" b="1" dirty="0">
                <a:latin typeface="Times New italic"/>
              </a:rPr>
              <a:t>Symbolic AI:</a:t>
            </a:r>
            <a:r>
              <a:rPr lang="en-US" sz="2000" dirty="0">
                <a:latin typeface="Times New italic"/>
              </a:rPr>
              <a:t> Rule-based systems, logical reasoning (e.g., expert systems).</a:t>
            </a:r>
          </a:p>
          <a:p>
            <a:pPr>
              <a:lnSpc>
                <a:spcPct val="150000"/>
              </a:lnSpc>
              <a:buFont typeface="Arial" panose="020B0604020202020204" pitchFamily="34" charset="0"/>
              <a:buChar char="•"/>
            </a:pPr>
            <a:r>
              <a:rPr lang="en-US" sz="2000" b="1" dirty="0">
                <a:latin typeface="Times New italic"/>
              </a:rPr>
              <a:t>Machine Learning:</a:t>
            </a:r>
            <a:r>
              <a:rPr lang="en-US" sz="2000" dirty="0">
                <a:latin typeface="Times New italic"/>
              </a:rPr>
              <a:t> Data-driven models like neural networks.</a:t>
            </a:r>
          </a:p>
          <a:p>
            <a:pPr>
              <a:lnSpc>
                <a:spcPct val="150000"/>
              </a:lnSpc>
              <a:buFont typeface="Arial" panose="020B0604020202020204" pitchFamily="34" charset="0"/>
              <a:buChar char="•"/>
            </a:pPr>
            <a:r>
              <a:rPr lang="en-US" sz="2000" b="1" dirty="0">
                <a:latin typeface="Times New italic"/>
              </a:rPr>
              <a:t>Evolutionary Computation:</a:t>
            </a:r>
            <a:r>
              <a:rPr lang="en-US" sz="2000" dirty="0">
                <a:latin typeface="Times New italic"/>
              </a:rPr>
              <a:t> Genetic algorithms optimizing solutions.</a:t>
            </a:r>
          </a:p>
          <a:p>
            <a:pPr>
              <a:lnSpc>
                <a:spcPct val="150000"/>
              </a:lnSpc>
              <a:buFont typeface="Arial" panose="020B0604020202020204" pitchFamily="34" charset="0"/>
              <a:buChar char="•"/>
            </a:pPr>
            <a:r>
              <a:rPr lang="en-US" sz="2000" b="1" dirty="0">
                <a:latin typeface="Times New italic"/>
              </a:rPr>
              <a:t>Hybrid Systems:</a:t>
            </a:r>
            <a:r>
              <a:rPr lang="en-US" sz="2000" dirty="0">
                <a:latin typeface="Times New italic"/>
              </a:rPr>
              <a:t> Combination of symbolic AI and machine learning (e.g., IBM Watson</a:t>
            </a:r>
            <a:r>
              <a:rPr lang="en-US" sz="2000" dirty="0" smtClean="0">
                <a:latin typeface="Times New italic"/>
              </a:rPr>
              <a:t>)</a:t>
            </a:r>
          </a:p>
          <a:p>
            <a:pPr>
              <a:lnSpc>
                <a:spcPct val="150000"/>
              </a:lnSpc>
              <a:buFont typeface="Arial" panose="020B0604020202020204" pitchFamily="34" charset="0"/>
              <a:buChar char="•"/>
            </a:pPr>
            <a:r>
              <a:rPr lang="en-US" sz="2000" b="1" dirty="0">
                <a:latin typeface="Times New italic"/>
              </a:rPr>
              <a:t>Symbolic AI </a:t>
            </a:r>
            <a:r>
              <a:rPr lang="en-US" sz="2000" dirty="0">
                <a:latin typeface="Times New italic"/>
              </a:rPr>
              <a:t>is an approach to artificial intelligence where machines use symbols (which represent concepts) and rules (logical operations) to perform reasoning and problem-solving. It relies on explicitly programmed knowledge, often in the form of </a:t>
            </a:r>
            <a:r>
              <a:rPr lang="en-US" sz="2000" i="1" dirty="0">
                <a:latin typeface="Times New italic"/>
              </a:rPr>
              <a:t>if-then</a:t>
            </a:r>
            <a:r>
              <a:rPr lang="en-US" sz="2000" dirty="0">
                <a:latin typeface="Times New italic"/>
              </a:rPr>
              <a:t> rules, logic, and decision trees</a:t>
            </a:r>
            <a:r>
              <a:rPr lang="en-US" sz="2000" dirty="0" smtClean="0">
                <a:latin typeface="Times New italic"/>
              </a:rPr>
              <a:t>.</a:t>
            </a:r>
          </a:p>
        </p:txBody>
      </p:sp>
    </p:spTree>
    <p:extLst>
      <p:ext uri="{BB962C8B-B14F-4D97-AF65-F5344CB8AC3E}">
        <p14:creationId xmlns:p14="http://schemas.microsoft.com/office/powerpoint/2010/main" val="391557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576552" y="1605906"/>
            <a:ext cx="9007366" cy="3074624"/>
          </a:xfrm>
          <a:prstGeom prst="rect">
            <a:avLst/>
          </a:prstGeom>
        </p:spPr>
        <p:txBody>
          <a:bodyPr wrap="square">
            <a:spAutoFit/>
          </a:bodyPr>
          <a:lstStyle/>
          <a:p>
            <a:pPr>
              <a:lnSpc>
                <a:spcPct val="200000"/>
              </a:lnSpc>
            </a:pPr>
            <a:r>
              <a:rPr lang="en-US" sz="2000" b="1" dirty="0">
                <a:latin typeface="Times New italic"/>
              </a:rPr>
              <a:t>Hypothesis in AI</a:t>
            </a:r>
          </a:p>
          <a:p>
            <a:pPr>
              <a:lnSpc>
                <a:spcPct val="200000"/>
              </a:lnSpc>
              <a:buFont typeface="Arial" panose="020B0604020202020204" pitchFamily="34" charset="0"/>
              <a:buChar char="•"/>
            </a:pPr>
            <a:r>
              <a:rPr lang="en-US" sz="2000" b="1" dirty="0">
                <a:latin typeface="Times New italic"/>
              </a:rPr>
              <a:t>Strong AI Hypothesis:</a:t>
            </a:r>
            <a:r>
              <a:rPr lang="en-US" sz="2000" dirty="0">
                <a:latin typeface="Times New italic"/>
              </a:rPr>
              <a:t> Machines can have true intelligence.</a:t>
            </a:r>
          </a:p>
          <a:p>
            <a:pPr>
              <a:lnSpc>
                <a:spcPct val="200000"/>
              </a:lnSpc>
              <a:buFont typeface="Arial" panose="020B0604020202020204" pitchFamily="34" charset="0"/>
              <a:buChar char="•"/>
            </a:pPr>
            <a:r>
              <a:rPr lang="en-US" sz="2000" b="1" dirty="0">
                <a:latin typeface="Times New italic"/>
              </a:rPr>
              <a:t>Weak AI Hypothesis:</a:t>
            </a:r>
            <a:r>
              <a:rPr lang="en-US" sz="2000" dirty="0">
                <a:latin typeface="Times New italic"/>
              </a:rPr>
              <a:t> Machines can simulate intelligence but not truly think.</a:t>
            </a:r>
          </a:p>
          <a:p>
            <a:pPr>
              <a:lnSpc>
                <a:spcPct val="200000"/>
              </a:lnSpc>
              <a:buFont typeface="Arial" panose="020B0604020202020204" pitchFamily="34" charset="0"/>
              <a:buChar char="•"/>
            </a:pPr>
            <a:r>
              <a:rPr lang="en-US" sz="2000" b="1" dirty="0">
                <a:latin typeface="Times New italic"/>
              </a:rPr>
              <a:t>Philosophical Questions:</a:t>
            </a:r>
            <a:r>
              <a:rPr lang="en-US" sz="2000" dirty="0">
                <a:latin typeface="Times New italic"/>
              </a:rPr>
              <a:t> Can a machine be conscious?</a:t>
            </a:r>
          </a:p>
          <a:p>
            <a:pPr>
              <a:lnSpc>
                <a:spcPct val="200000"/>
              </a:lnSpc>
              <a:buFont typeface="Arial" panose="020B0604020202020204" pitchFamily="34" charset="0"/>
              <a:buChar char="•"/>
            </a:pPr>
            <a:r>
              <a:rPr lang="en-US" sz="2000" b="1" dirty="0">
                <a:latin typeface="Times New italic"/>
              </a:rPr>
              <a:t>Example:</a:t>
            </a:r>
            <a:r>
              <a:rPr lang="en-US" sz="2000" dirty="0">
                <a:latin typeface="Times New italic"/>
              </a:rPr>
              <a:t> Searle’s Chinese Room argument against strong AI.</a:t>
            </a:r>
          </a:p>
        </p:txBody>
      </p:sp>
    </p:spTree>
    <p:extLst>
      <p:ext uri="{BB962C8B-B14F-4D97-AF65-F5344CB8AC3E}">
        <p14:creationId xmlns:p14="http://schemas.microsoft.com/office/powerpoint/2010/main" val="214585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lstStyle/>
          <a:p>
            <a:r>
              <a:rPr lang="en-US" dirty="0"/>
              <a:t>Introduction to </a:t>
            </a:r>
            <a:r>
              <a:rPr lang="en-US" dirty="0" smtClean="0"/>
              <a:t>artificial intelligence</a:t>
            </a:r>
            <a:endParaRPr lang="en-US" dirty="0"/>
          </a:p>
        </p:txBody>
      </p:sp>
      <p:sp>
        <p:nvSpPr>
          <p:cNvPr id="3" name="Rectangle 2"/>
          <p:cNvSpPr/>
          <p:nvPr/>
        </p:nvSpPr>
        <p:spPr>
          <a:xfrm>
            <a:off x="152401" y="962394"/>
            <a:ext cx="11508826" cy="5442516"/>
          </a:xfrm>
          <a:prstGeom prst="rect">
            <a:avLst/>
          </a:prstGeom>
        </p:spPr>
        <p:txBody>
          <a:bodyPr wrap="square">
            <a:spAutoFit/>
          </a:bodyPr>
          <a:lstStyle/>
          <a:p>
            <a:pPr>
              <a:lnSpc>
                <a:spcPct val="150000"/>
              </a:lnSpc>
            </a:pPr>
            <a:r>
              <a:rPr lang="en-US" b="1" dirty="0">
                <a:latin typeface="Times New italic"/>
              </a:rPr>
              <a:t>Hypothesis in </a:t>
            </a:r>
            <a:r>
              <a:rPr lang="en-US" b="1" dirty="0" smtClean="0">
                <a:latin typeface="Times New italic"/>
              </a:rPr>
              <a:t>AI:</a:t>
            </a:r>
            <a:endParaRPr lang="en-US" dirty="0">
              <a:latin typeface="Times New italic"/>
            </a:endParaRPr>
          </a:p>
          <a:p>
            <a:pPr>
              <a:lnSpc>
                <a:spcPct val="150000"/>
              </a:lnSpc>
            </a:pPr>
            <a:r>
              <a:rPr lang="en-US" b="1" dirty="0">
                <a:latin typeface="Times New italic"/>
              </a:rPr>
              <a:t>Chinese Room Argument (John Searle, 1980</a:t>
            </a:r>
            <a:r>
              <a:rPr lang="en-US" b="1" dirty="0" smtClean="0">
                <a:latin typeface="Times New italic"/>
              </a:rPr>
              <a:t>):</a:t>
            </a:r>
            <a:endParaRPr lang="en-US" b="1" dirty="0">
              <a:latin typeface="Times New italic"/>
            </a:endParaRPr>
          </a:p>
          <a:p>
            <a:pPr>
              <a:lnSpc>
                <a:spcPct val="150000"/>
              </a:lnSpc>
            </a:pPr>
            <a:r>
              <a:rPr lang="en-US" b="1" dirty="0">
                <a:latin typeface="Times New italic"/>
              </a:rPr>
              <a:t>Argument Overview:</a:t>
            </a:r>
            <a:r>
              <a:rPr lang="en-US" dirty="0">
                <a:latin typeface="Times New italic"/>
              </a:rPr>
              <a:t> John Searle proposed the Chinese Room thought experiment to challenge the idea that computers (even with advanced AI) could ever truly "understand" language. He argued that merely following rules to manipulate symbols (as in symbolic AI) does not equate to real understanding or consciousness.</a:t>
            </a:r>
          </a:p>
          <a:p>
            <a:pPr>
              <a:lnSpc>
                <a:spcPct val="150000"/>
              </a:lnSpc>
            </a:pPr>
            <a:r>
              <a:rPr lang="en-US" b="1" dirty="0">
                <a:latin typeface="Times New italic"/>
              </a:rPr>
              <a:t>The Thought Experiment:</a:t>
            </a:r>
            <a:r>
              <a:rPr lang="en-US" dirty="0">
                <a:latin typeface="Times New italic"/>
              </a:rPr>
              <a:t> Searle imagines himself inside a room where he receives Chinese characters (which he does not understand) and uses an instruction book to respond with correct Chinese replies. From the outside, it appears he understands Chinese, but inside, he is only following syntactic rules without comprehension.</a:t>
            </a:r>
          </a:p>
          <a:p>
            <a:pPr>
              <a:lnSpc>
                <a:spcPct val="150000"/>
              </a:lnSpc>
            </a:pPr>
            <a:r>
              <a:rPr lang="en-US" b="1" dirty="0">
                <a:latin typeface="Times New italic"/>
              </a:rPr>
              <a:t>Key Point:</a:t>
            </a:r>
            <a:r>
              <a:rPr lang="en-US" dirty="0">
                <a:latin typeface="Times New italic"/>
              </a:rPr>
              <a:t> The argument illustrates that while a computer (or a person following rules) might simulate understanding (by generating appropriate outputs), it doesn't mean it truly understands the meaning of the inputs (semantics), as human minds do. Thus, it critiques the notion of </a:t>
            </a:r>
            <a:r>
              <a:rPr lang="en-US" i="1" dirty="0">
                <a:latin typeface="Times New italic"/>
              </a:rPr>
              <a:t>Strong AI</a:t>
            </a:r>
            <a:r>
              <a:rPr lang="en-US" dirty="0">
                <a:latin typeface="Times New italic"/>
              </a:rPr>
              <a:t>.</a:t>
            </a:r>
          </a:p>
          <a:p>
            <a:pPr>
              <a:lnSpc>
                <a:spcPct val="150000"/>
              </a:lnSpc>
            </a:pPr>
            <a:r>
              <a:rPr lang="en-US" dirty="0">
                <a:latin typeface="Times New italic"/>
              </a:rPr>
              <a:t>Example: A </a:t>
            </a:r>
            <a:r>
              <a:rPr lang="en-US" dirty="0" err="1">
                <a:latin typeface="Times New italic"/>
              </a:rPr>
              <a:t>chatbot</a:t>
            </a:r>
            <a:r>
              <a:rPr lang="en-US" dirty="0">
                <a:latin typeface="Times New italic"/>
              </a:rPr>
              <a:t> like GPT-3 generating coherent text responses without "understanding" their meaning</a:t>
            </a:r>
            <a:r>
              <a:rPr lang="en-US" dirty="0" smtClean="0">
                <a:latin typeface="Times New italic"/>
              </a:rPr>
              <a:t>.</a:t>
            </a:r>
            <a:endParaRPr lang="en-US" b="1" dirty="0">
              <a:latin typeface="Times New italic"/>
            </a:endParaRPr>
          </a:p>
        </p:txBody>
      </p:sp>
    </p:spTree>
    <p:extLst>
      <p:ext uri="{BB962C8B-B14F-4D97-AF65-F5344CB8AC3E}">
        <p14:creationId xmlns:p14="http://schemas.microsoft.com/office/powerpoint/2010/main" val="8544407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5988</TotalTime>
  <Words>2265</Words>
  <Application>Microsoft Office PowerPoint</Application>
  <PresentationFormat>Widescreen</PresentationFormat>
  <Paragraphs>220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Times New italic</vt:lpstr>
      <vt:lpstr>Times-Italic</vt:lpstr>
      <vt:lpstr>Tw Cen MT</vt:lpstr>
      <vt:lpstr>Droplet</vt:lpstr>
      <vt:lpstr>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khan</dc:creator>
  <cp:lastModifiedBy>Windows User</cp:lastModifiedBy>
  <cp:revision>42</cp:revision>
  <dcterms:created xsi:type="dcterms:W3CDTF">2022-01-31T18:33:15Z</dcterms:created>
  <dcterms:modified xsi:type="dcterms:W3CDTF">2024-10-06T21:40:47Z</dcterms:modified>
</cp:coreProperties>
</file>