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2" r:id="rId30"/>
    <p:sldId id="291" r:id="rId31"/>
    <p:sldId id="293" r:id="rId32"/>
    <p:sldId id="294"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10/20/2024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82189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10/20/2024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78717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10/20/2024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613779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10/20/2024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3429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10/20/2024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86317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A2C6D3-3FBC-451C-92D2-AA40AF6CAC6E}" type="datetimeFigureOut">
              <a:rPr lang="en-PK" smtClean="0"/>
              <a:t>10/20/2024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35592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A2C6D3-3FBC-451C-92D2-AA40AF6CAC6E}" type="datetimeFigureOut">
              <a:rPr lang="en-PK" smtClean="0"/>
              <a:t>10/20/2024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690430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10/20/2024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876449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10/20/2024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28099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2C6D3-3FBC-451C-92D2-AA40AF6CAC6E}" type="datetimeFigureOut">
              <a:rPr lang="en-PK" smtClean="0"/>
              <a:t>10/20/2024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36325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2C6D3-3FBC-451C-92D2-AA40AF6CAC6E}" type="datetimeFigureOut">
              <a:rPr lang="en-PK" smtClean="0"/>
              <a:t>10/20/2024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59651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2C6D3-3FBC-451C-92D2-AA40AF6CAC6E}" type="datetimeFigureOut">
              <a:rPr lang="en-PK" smtClean="0"/>
              <a:t>10/20/2024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41213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2C6D3-3FBC-451C-92D2-AA40AF6CAC6E}" type="datetimeFigureOut">
              <a:rPr lang="en-PK" smtClean="0"/>
              <a:t>10/20/2024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19137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2C6D3-3FBC-451C-92D2-AA40AF6CAC6E}" type="datetimeFigureOut">
              <a:rPr lang="en-PK" smtClean="0"/>
              <a:t>10/20/2024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298653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A2C6D3-3FBC-451C-92D2-AA40AF6CAC6E}" type="datetimeFigureOut">
              <a:rPr lang="en-PK" smtClean="0"/>
              <a:t>10/20/2024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0120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10/20/2024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185380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2C6D3-3FBC-451C-92D2-AA40AF6CAC6E}" type="datetimeFigureOut">
              <a:rPr lang="en-PK" smtClean="0"/>
              <a:t>10/20/2024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0A7673D-69A9-4762-9105-A8782D0CAF36}" type="slidenum">
              <a:rPr lang="en-PK" smtClean="0"/>
              <a:t>‹#›</a:t>
            </a:fld>
            <a:endParaRPr lang="en-PK"/>
          </a:p>
        </p:txBody>
      </p:sp>
    </p:spTree>
    <p:extLst>
      <p:ext uri="{BB962C8B-B14F-4D97-AF65-F5344CB8AC3E}">
        <p14:creationId xmlns:p14="http://schemas.microsoft.com/office/powerpoint/2010/main" val="318016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A2C6D3-3FBC-451C-92D2-AA40AF6CAC6E}" type="datetimeFigureOut">
              <a:rPr lang="en-PK" smtClean="0"/>
              <a:t>10/20/2024</a:t>
            </a:fld>
            <a:endParaRPr lang="en-PK"/>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PK"/>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0A7673D-69A9-4762-9105-A8782D0CAF36}" type="slidenum">
              <a:rPr lang="en-PK" smtClean="0"/>
              <a:t>‹#›</a:t>
            </a:fld>
            <a:endParaRPr lang="en-PK"/>
          </a:p>
        </p:txBody>
      </p:sp>
    </p:spTree>
    <p:extLst>
      <p:ext uri="{BB962C8B-B14F-4D97-AF65-F5344CB8AC3E}">
        <p14:creationId xmlns:p14="http://schemas.microsoft.com/office/powerpoint/2010/main" val="49691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654-7AD0-45BD-A054-AAC2B702F362}"/>
              </a:ext>
            </a:extLst>
          </p:cNvPr>
          <p:cNvSpPr>
            <a:spLocks noGrp="1"/>
          </p:cNvSpPr>
          <p:nvPr>
            <p:ph type="ctrTitle"/>
          </p:nvPr>
        </p:nvSpPr>
        <p:spPr>
          <a:xfrm>
            <a:off x="1250731" y="1300785"/>
            <a:ext cx="9190257" cy="2167629"/>
          </a:xfrm>
        </p:spPr>
        <p:txBody>
          <a:bodyPr/>
          <a:lstStyle/>
          <a:p>
            <a:r>
              <a:rPr lang="en-US" dirty="0" smtClean="0"/>
              <a:t>Artificial intelligence</a:t>
            </a:r>
            <a:endParaRPr lang="en-PK" dirty="0"/>
          </a:p>
        </p:txBody>
      </p:sp>
      <p:sp>
        <p:nvSpPr>
          <p:cNvPr id="3" name="Subtitle 2">
            <a:extLst>
              <a:ext uri="{FF2B5EF4-FFF2-40B4-BE49-F238E27FC236}">
                <a16:creationId xmlns:a16="http://schemas.microsoft.com/office/drawing/2014/main" id="{07771040-C341-43D9-B2EE-4AC0E63C6909}"/>
              </a:ext>
            </a:extLst>
          </p:cNvPr>
          <p:cNvSpPr>
            <a:spLocks noGrp="1"/>
          </p:cNvSpPr>
          <p:nvPr>
            <p:ph type="subTitle" idx="1"/>
          </p:nvPr>
        </p:nvSpPr>
        <p:spPr/>
        <p:txBody>
          <a:bodyPr>
            <a:normAutofit fontScale="92500" lnSpcReduction="10000"/>
          </a:bodyPr>
          <a:lstStyle/>
          <a:p>
            <a:pPr algn="r"/>
            <a:r>
              <a:rPr lang="en-US" dirty="0" smtClean="0"/>
              <a:t>Lecture-2</a:t>
            </a:r>
          </a:p>
          <a:p>
            <a:pPr algn="r"/>
            <a:r>
              <a:rPr lang="en-US" dirty="0" smtClean="0"/>
              <a:t>Intelligent agents</a:t>
            </a:r>
          </a:p>
          <a:p>
            <a:pPr algn="r"/>
            <a:r>
              <a:rPr lang="en-US" dirty="0" smtClean="0"/>
              <a:t>Syed Zubair </a:t>
            </a:r>
            <a:r>
              <a:rPr lang="en-US" dirty="0" err="1" smtClean="0"/>
              <a:t>ali</a:t>
            </a:r>
            <a:endParaRPr lang="en-PK" dirty="0"/>
          </a:p>
        </p:txBody>
      </p:sp>
    </p:spTree>
    <p:extLst>
      <p:ext uri="{BB962C8B-B14F-4D97-AF65-F5344CB8AC3E}">
        <p14:creationId xmlns:p14="http://schemas.microsoft.com/office/powerpoint/2010/main" val="233189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246805" cy="671266"/>
          </a:xfrm>
        </p:spPr>
        <p:txBody>
          <a:bodyPr>
            <a:normAutofit/>
          </a:bodyPr>
          <a:lstStyle/>
          <a:p>
            <a:r>
              <a:rPr lang="en-US" dirty="0"/>
              <a:t>Intelligent agents </a:t>
            </a:r>
          </a:p>
        </p:txBody>
      </p:sp>
      <p:pic>
        <p:nvPicPr>
          <p:cNvPr id="4" name="Picture 3"/>
          <p:cNvPicPr>
            <a:picLocks noChangeAspect="1"/>
          </p:cNvPicPr>
          <p:nvPr/>
        </p:nvPicPr>
        <p:blipFill>
          <a:blip r:embed="rId2"/>
          <a:stretch>
            <a:fillRect/>
          </a:stretch>
        </p:blipFill>
        <p:spPr>
          <a:xfrm>
            <a:off x="2263109" y="451945"/>
            <a:ext cx="6047637" cy="488096"/>
          </a:xfrm>
          <a:prstGeom prst="rect">
            <a:avLst/>
          </a:prstGeom>
        </p:spPr>
      </p:pic>
      <p:pic>
        <p:nvPicPr>
          <p:cNvPr id="3" name="Picture 2"/>
          <p:cNvPicPr>
            <a:picLocks noChangeAspect="1"/>
          </p:cNvPicPr>
          <p:nvPr/>
        </p:nvPicPr>
        <p:blipFill>
          <a:blip r:embed="rId3"/>
          <a:stretch>
            <a:fillRect/>
          </a:stretch>
        </p:blipFill>
        <p:spPr>
          <a:xfrm>
            <a:off x="41417" y="1105557"/>
            <a:ext cx="5609751" cy="418443"/>
          </a:xfrm>
          <a:prstGeom prst="rect">
            <a:avLst/>
          </a:prstGeom>
        </p:spPr>
      </p:pic>
      <p:pic>
        <p:nvPicPr>
          <p:cNvPr id="6" name="Picture 5"/>
          <p:cNvPicPr>
            <a:picLocks noChangeAspect="1"/>
          </p:cNvPicPr>
          <p:nvPr/>
        </p:nvPicPr>
        <p:blipFill>
          <a:blip r:embed="rId4"/>
          <a:stretch>
            <a:fillRect/>
          </a:stretch>
        </p:blipFill>
        <p:spPr>
          <a:xfrm>
            <a:off x="41417" y="1689516"/>
            <a:ext cx="5783479" cy="367205"/>
          </a:xfrm>
          <a:prstGeom prst="rect">
            <a:avLst/>
          </a:prstGeom>
        </p:spPr>
      </p:pic>
      <p:sp>
        <p:nvSpPr>
          <p:cNvPr id="7" name="Rectangle 6"/>
          <p:cNvSpPr/>
          <p:nvPr/>
        </p:nvSpPr>
        <p:spPr>
          <a:xfrm>
            <a:off x="0" y="2056721"/>
            <a:ext cx="12150583" cy="470898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If an agent’s sensors give it access to the complete state of the environment at each point in time, then </a:t>
            </a:r>
            <a:r>
              <a:rPr lang="en-US" sz="2000" dirty="0" smtClean="0">
                <a:solidFill>
                  <a:srgbClr val="000000"/>
                </a:solidFill>
                <a:latin typeface="Times New italic"/>
              </a:rPr>
              <a:t> </a:t>
            </a:r>
            <a:r>
              <a:rPr lang="en-US" sz="2000" dirty="0">
                <a:solidFill>
                  <a:srgbClr val="000000"/>
                </a:solidFill>
                <a:latin typeface="Times New italic"/>
              </a:rPr>
              <a:t>the task environment is </a:t>
            </a:r>
            <a:r>
              <a:rPr lang="en-US" sz="2000" b="1" dirty="0">
                <a:solidFill>
                  <a:srgbClr val="000000"/>
                </a:solidFill>
                <a:latin typeface="Times New italic"/>
              </a:rPr>
              <a:t>fully</a:t>
            </a:r>
            <a:r>
              <a:rPr lang="en-US" sz="2000" dirty="0">
                <a:solidFill>
                  <a:srgbClr val="000000"/>
                </a:solidFill>
                <a:latin typeface="Times New italic"/>
              </a:rPr>
              <a:t> </a:t>
            </a:r>
            <a:r>
              <a:rPr lang="en-US" sz="2000" b="1" dirty="0">
                <a:solidFill>
                  <a:srgbClr val="000000"/>
                </a:solidFill>
                <a:latin typeface="Times New italic"/>
              </a:rPr>
              <a:t>observable</a:t>
            </a:r>
            <a:r>
              <a:rPr lang="en-US" sz="2000" dirty="0">
                <a:solidFill>
                  <a:srgbClr val="000000"/>
                </a:solidFill>
                <a:latin typeface="Times New italic"/>
              </a:rPr>
              <a:t>.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A </a:t>
            </a:r>
            <a:r>
              <a:rPr lang="en-US" sz="2000" dirty="0">
                <a:solidFill>
                  <a:srgbClr val="000000"/>
                </a:solidFill>
                <a:latin typeface="Times New italic"/>
              </a:rPr>
              <a:t>task environment is effectively fully observable if the </a:t>
            </a:r>
            <a:r>
              <a:rPr lang="en-US" sz="2000" dirty="0" smtClean="0">
                <a:solidFill>
                  <a:srgbClr val="000000"/>
                </a:solidFill>
                <a:latin typeface="Times New italic"/>
              </a:rPr>
              <a:t>sensors detect </a:t>
            </a:r>
            <a:r>
              <a:rPr lang="en-US" sz="2000" dirty="0">
                <a:solidFill>
                  <a:srgbClr val="000000"/>
                </a:solidFill>
                <a:latin typeface="Times New italic"/>
              </a:rPr>
              <a:t>all aspects that are relevant to the choice of action; relevance, in turn, depends on </a:t>
            </a:r>
            <a:r>
              <a:rPr lang="en-US" sz="2000" dirty="0" smtClean="0">
                <a:solidFill>
                  <a:srgbClr val="000000"/>
                </a:solidFill>
                <a:latin typeface="Times New italic"/>
              </a:rPr>
              <a:t>the performance </a:t>
            </a:r>
            <a:r>
              <a:rPr lang="en-US" sz="2000" dirty="0">
                <a:solidFill>
                  <a:srgbClr val="000000"/>
                </a:solidFill>
                <a:latin typeface="Times New italic"/>
              </a:rPr>
              <a:t>measure.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An </a:t>
            </a:r>
            <a:r>
              <a:rPr lang="en-US" sz="2000" dirty="0">
                <a:solidFill>
                  <a:srgbClr val="000000"/>
                </a:solidFill>
                <a:latin typeface="Times New italic"/>
              </a:rPr>
              <a:t>environment might be </a:t>
            </a:r>
            <a:r>
              <a:rPr lang="en-US" sz="2000" b="1" dirty="0" smtClean="0">
                <a:solidFill>
                  <a:srgbClr val="000000"/>
                </a:solidFill>
                <a:latin typeface="Times New italic"/>
              </a:rPr>
              <a:t>partially observable</a:t>
            </a:r>
            <a:r>
              <a:rPr lang="en-US" sz="2000" dirty="0" smtClean="0">
                <a:solidFill>
                  <a:srgbClr val="000000"/>
                </a:solidFill>
                <a:latin typeface="Times New italic"/>
              </a:rPr>
              <a:t> </a:t>
            </a:r>
            <a:r>
              <a:rPr lang="en-US" sz="2000" dirty="0">
                <a:solidFill>
                  <a:srgbClr val="000000"/>
                </a:solidFill>
                <a:latin typeface="Times New italic"/>
              </a:rPr>
              <a:t>because of noisy and inaccurate sensors or because parts of the state are </a:t>
            </a:r>
            <a:r>
              <a:rPr lang="en-US" sz="2000" dirty="0" smtClean="0">
                <a:solidFill>
                  <a:srgbClr val="000000"/>
                </a:solidFill>
                <a:latin typeface="Times New italic"/>
              </a:rPr>
              <a:t>simply missing </a:t>
            </a:r>
            <a:r>
              <a:rPr lang="en-US" sz="2000" dirty="0">
                <a:solidFill>
                  <a:srgbClr val="000000"/>
                </a:solidFill>
                <a:latin typeface="Times New italic"/>
              </a:rPr>
              <a:t>from the sensor data—for example, a vacuum agent with only a local dirt </a:t>
            </a:r>
            <a:r>
              <a:rPr lang="en-US" sz="2000" dirty="0" smtClean="0">
                <a:solidFill>
                  <a:srgbClr val="000000"/>
                </a:solidFill>
                <a:latin typeface="Times New italic"/>
              </a:rPr>
              <a:t>sensor cannot </a:t>
            </a:r>
            <a:r>
              <a:rPr lang="en-US" sz="2000" dirty="0">
                <a:solidFill>
                  <a:srgbClr val="000000"/>
                </a:solidFill>
                <a:latin typeface="Times New italic"/>
              </a:rPr>
              <a:t>tell whether there is dirt in other squares, and an automated taxi cannot see what other</a:t>
            </a:r>
          </a:p>
          <a:p>
            <a:pPr marL="342900" indent="-342900">
              <a:lnSpc>
                <a:spcPct val="150000"/>
              </a:lnSpc>
              <a:buFont typeface="Arial" panose="020B0604020202020204" pitchFamily="34" charset="0"/>
              <a:buChar char="•"/>
            </a:pPr>
            <a:r>
              <a:rPr lang="en-US" sz="2000" dirty="0">
                <a:solidFill>
                  <a:srgbClr val="000000"/>
                </a:solidFill>
                <a:latin typeface="Times New italic"/>
              </a:rPr>
              <a:t>drivers are thinking.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If </a:t>
            </a:r>
            <a:r>
              <a:rPr lang="en-US" sz="2000" dirty="0">
                <a:solidFill>
                  <a:srgbClr val="000000"/>
                </a:solidFill>
                <a:latin typeface="Times New italic"/>
              </a:rPr>
              <a:t>the agent has no sensors at all then the environment is </a:t>
            </a:r>
            <a:r>
              <a:rPr lang="en-US" sz="2000" b="1" dirty="0" smtClean="0">
                <a:solidFill>
                  <a:srgbClr val="000000"/>
                </a:solidFill>
                <a:latin typeface="Times New italic"/>
              </a:rPr>
              <a:t>unobservable</a:t>
            </a:r>
            <a:r>
              <a:rPr lang="en-US" sz="2000" dirty="0" smtClean="0">
                <a:solidFill>
                  <a:srgbClr val="000000"/>
                </a:solidFill>
                <a:latin typeface="Times New italic"/>
              </a:rPr>
              <a:t>.</a:t>
            </a:r>
            <a:endParaRPr lang="en-US" sz="2000" dirty="0">
              <a:latin typeface="Times New italic"/>
            </a:endParaRPr>
          </a:p>
        </p:txBody>
      </p:sp>
    </p:spTree>
    <p:extLst>
      <p:ext uri="{BB962C8B-B14F-4D97-AF65-F5344CB8AC3E}">
        <p14:creationId xmlns:p14="http://schemas.microsoft.com/office/powerpoint/2010/main" val="257707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246805" cy="671266"/>
          </a:xfrm>
        </p:spPr>
        <p:txBody>
          <a:bodyPr>
            <a:normAutofit/>
          </a:bodyPr>
          <a:lstStyle/>
          <a:p>
            <a:r>
              <a:rPr lang="en-US" dirty="0"/>
              <a:t>Intelligent agents </a:t>
            </a:r>
          </a:p>
        </p:txBody>
      </p:sp>
      <p:pic>
        <p:nvPicPr>
          <p:cNvPr id="4" name="Picture 3"/>
          <p:cNvPicPr>
            <a:picLocks noChangeAspect="1"/>
          </p:cNvPicPr>
          <p:nvPr/>
        </p:nvPicPr>
        <p:blipFill>
          <a:blip r:embed="rId2"/>
          <a:stretch>
            <a:fillRect/>
          </a:stretch>
        </p:blipFill>
        <p:spPr>
          <a:xfrm>
            <a:off x="2263109" y="451945"/>
            <a:ext cx="6047637" cy="488096"/>
          </a:xfrm>
          <a:prstGeom prst="rect">
            <a:avLst/>
          </a:prstGeom>
        </p:spPr>
      </p:pic>
      <p:pic>
        <p:nvPicPr>
          <p:cNvPr id="3" name="Picture 2"/>
          <p:cNvPicPr>
            <a:picLocks noChangeAspect="1"/>
          </p:cNvPicPr>
          <p:nvPr/>
        </p:nvPicPr>
        <p:blipFill>
          <a:blip r:embed="rId3"/>
          <a:stretch>
            <a:fillRect/>
          </a:stretch>
        </p:blipFill>
        <p:spPr>
          <a:xfrm>
            <a:off x="41417" y="1105557"/>
            <a:ext cx="5609751" cy="418443"/>
          </a:xfrm>
          <a:prstGeom prst="rect">
            <a:avLst/>
          </a:prstGeom>
        </p:spPr>
      </p:pic>
      <p:pic>
        <p:nvPicPr>
          <p:cNvPr id="5" name="Picture 4"/>
          <p:cNvPicPr>
            <a:picLocks noChangeAspect="1"/>
          </p:cNvPicPr>
          <p:nvPr/>
        </p:nvPicPr>
        <p:blipFill>
          <a:blip r:embed="rId4"/>
          <a:stretch>
            <a:fillRect/>
          </a:stretch>
        </p:blipFill>
        <p:spPr>
          <a:xfrm>
            <a:off x="0" y="1597572"/>
            <a:ext cx="4465089" cy="496121"/>
          </a:xfrm>
          <a:prstGeom prst="rect">
            <a:avLst/>
          </a:prstGeom>
        </p:spPr>
      </p:pic>
      <p:sp>
        <p:nvSpPr>
          <p:cNvPr id="8" name="Rectangle 7"/>
          <p:cNvSpPr/>
          <p:nvPr/>
        </p:nvSpPr>
        <p:spPr>
          <a:xfrm>
            <a:off x="441434" y="2136339"/>
            <a:ext cx="11004332"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smtClean="0">
                <a:solidFill>
                  <a:srgbClr val="000000"/>
                </a:solidFill>
                <a:latin typeface="Times New italic"/>
              </a:rPr>
              <a:t>An </a:t>
            </a:r>
            <a:r>
              <a:rPr lang="en-US" sz="2000" dirty="0">
                <a:solidFill>
                  <a:srgbClr val="000000"/>
                </a:solidFill>
                <a:latin typeface="Times New italic"/>
              </a:rPr>
              <a:t>agent solving a crossword puzzle </a:t>
            </a:r>
            <a:r>
              <a:rPr lang="en-US" sz="2000" dirty="0" smtClean="0">
                <a:solidFill>
                  <a:srgbClr val="000000"/>
                </a:solidFill>
                <a:latin typeface="Times New italic"/>
              </a:rPr>
              <a:t>by itself </a:t>
            </a:r>
            <a:r>
              <a:rPr lang="en-US" sz="2000" dirty="0">
                <a:solidFill>
                  <a:srgbClr val="000000"/>
                </a:solidFill>
                <a:latin typeface="Times New italic"/>
              </a:rPr>
              <a:t>is clearly in a single-agent environment, whereas an agent playing chess is in a </a:t>
            </a:r>
            <a:r>
              <a:rPr lang="en-US" sz="2000" dirty="0" smtClean="0">
                <a:solidFill>
                  <a:srgbClr val="000000"/>
                </a:solidFill>
                <a:latin typeface="Times New italic"/>
              </a:rPr>
              <a:t>two-agent </a:t>
            </a:r>
            <a:r>
              <a:rPr lang="en-US" sz="2000" dirty="0">
                <a:solidFill>
                  <a:srgbClr val="000000"/>
                </a:solidFill>
                <a:latin typeface="Times New italic"/>
              </a:rPr>
              <a:t>environment. </a:t>
            </a: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In </a:t>
            </a:r>
            <a:r>
              <a:rPr lang="en-US" sz="2000" dirty="0">
                <a:solidFill>
                  <a:srgbClr val="000000"/>
                </a:solidFill>
                <a:latin typeface="Times New italic"/>
              </a:rPr>
              <a:t>chess, the opponent entity B is trying to maximize its performance measure, which, by the rules of chess, minimizes agent A’s </a:t>
            </a:r>
            <a:r>
              <a:rPr lang="en-US" sz="2000" dirty="0" smtClean="0">
                <a:solidFill>
                  <a:srgbClr val="000000"/>
                </a:solidFill>
                <a:latin typeface="Times New italic"/>
              </a:rPr>
              <a:t>performance </a:t>
            </a:r>
            <a:r>
              <a:rPr lang="en-US" sz="2000" dirty="0">
                <a:solidFill>
                  <a:srgbClr val="000000"/>
                </a:solidFill>
                <a:latin typeface="Times New italic"/>
              </a:rPr>
              <a:t>measure. Thus, chess is a </a:t>
            </a:r>
            <a:r>
              <a:rPr lang="en-US" sz="2000" b="1" dirty="0">
                <a:solidFill>
                  <a:srgbClr val="000000"/>
                </a:solidFill>
                <a:latin typeface="Times New italic"/>
              </a:rPr>
              <a:t>competitive </a:t>
            </a:r>
            <a:r>
              <a:rPr lang="en-US" sz="2000" dirty="0" err="1">
                <a:solidFill>
                  <a:srgbClr val="000000"/>
                </a:solidFill>
                <a:latin typeface="Times New italic"/>
              </a:rPr>
              <a:t>multiagent</a:t>
            </a:r>
            <a:r>
              <a:rPr lang="en-US" sz="2000" dirty="0">
                <a:solidFill>
                  <a:srgbClr val="000000"/>
                </a:solidFill>
                <a:latin typeface="Times New italic"/>
              </a:rPr>
              <a:t> environment.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In </a:t>
            </a:r>
            <a:r>
              <a:rPr lang="en-US" sz="2000" dirty="0">
                <a:solidFill>
                  <a:srgbClr val="000000"/>
                </a:solidFill>
                <a:latin typeface="Times New italic"/>
              </a:rPr>
              <a:t>the taxi-driving environment, on the other hand, avoiding collisions maximizes the performance measure </a:t>
            </a:r>
            <a:r>
              <a:rPr lang="en-US" sz="2000" dirty="0" smtClean="0">
                <a:solidFill>
                  <a:srgbClr val="000000"/>
                </a:solidFill>
                <a:latin typeface="Times New italic"/>
              </a:rPr>
              <a:t>of all </a:t>
            </a:r>
            <a:r>
              <a:rPr lang="en-US" sz="2000" dirty="0">
                <a:solidFill>
                  <a:srgbClr val="000000"/>
                </a:solidFill>
                <a:latin typeface="Times New italic"/>
              </a:rPr>
              <a:t>agents, so it is a partially </a:t>
            </a:r>
            <a:r>
              <a:rPr lang="en-US" sz="2000" b="1" dirty="0">
                <a:solidFill>
                  <a:srgbClr val="000000"/>
                </a:solidFill>
                <a:latin typeface="Times New italic"/>
              </a:rPr>
              <a:t>cooperative </a:t>
            </a:r>
            <a:r>
              <a:rPr lang="en-US" sz="2000" dirty="0" err="1">
                <a:solidFill>
                  <a:srgbClr val="000000"/>
                </a:solidFill>
                <a:latin typeface="Times New italic"/>
              </a:rPr>
              <a:t>multiagent</a:t>
            </a:r>
            <a:r>
              <a:rPr lang="en-US" sz="2000" dirty="0">
                <a:solidFill>
                  <a:srgbClr val="000000"/>
                </a:solidFill>
                <a:latin typeface="Times New italic"/>
              </a:rPr>
              <a:t> environment.</a:t>
            </a:r>
            <a:r>
              <a:rPr lang="en-US" sz="2000" dirty="0">
                <a:latin typeface="Times New italic"/>
              </a:rPr>
              <a:t> </a:t>
            </a:r>
          </a:p>
        </p:txBody>
      </p:sp>
    </p:spTree>
    <p:extLst>
      <p:ext uri="{BB962C8B-B14F-4D97-AF65-F5344CB8AC3E}">
        <p14:creationId xmlns:p14="http://schemas.microsoft.com/office/powerpoint/2010/main" val="158496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246805" cy="671266"/>
          </a:xfrm>
        </p:spPr>
        <p:txBody>
          <a:bodyPr>
            <a:normAutofit/>
          </a:bodyPr>
          <a:lstStyle/>
          <a:p>
            <a:r>
              <a:rPr lang="en-US" dirty="0"/>
              <a:t>Intelligent agents </a:t>
            </a:r>
          </a:p>
        </p:txBody>
      </p:sp>
      <p:pic>
        <p:nvPicPr>
          <p:cNvPr id="4" name="Picture 3"/>
          <p:cNvPicPr>
            <a:picLocks noChangeAspect="1"/>
          </p:cNvPicPr>
          <p:nvPr/>
        </p:nvPicPr>
        <p:blipFill>
          <a:blip r:embed="rId2"/>
          <a:stretch>
            <a:fillRect/>
          </a:stretch>
        </p:blipFill>
        <p:spPr>
          <a:xfrm>
            <a:off x="2263109" y="451945"/>
            <a:ext cx="6047637" cy="488096"/>
          </a:xfrm>
          <a:prstGeom prst="rect">
            <a:avLst/>
          </a:prstGeom>
        </p:spPr>
      </p:pic>
      <p:pic>
        <p:nvPicPr>
          <p:cNvPr id="3" name="Picture 2"/>
          <p:cNvPicPr>
            <a:picLocks noChangeAspect="1"/>
          </p:cNvPicPr>
          <p:nvPr/>
        </p:nvPicPr>
        <p:blipFill>
          <a:blip r:embed="rId3"/>
          <a:stretch>
            <a:fillRect/>
          </a:stretch>
        </p:blipFill>
        <p:spPr>
          <a:xfrm>
            <a:off x="41417" y="1105557"/>
            <a:ext cx="5609751" cy="418443"/>
          </a:xfrm>
          <a:prstGeom prst="rect">
            <a:avLst/>
          </a:prstGeom>
        </p:spPr>
      </p:pic>
      <p:pic>
        <p:nvPicPr>
          <p:cNvPr id="6" name="Picture 5"/>
          <p:cNvPicPr>
            <a:picLocks noChangeAspect="1"/>
          </p:cNvPicPr>
          <p:nvPr/>
        </p:nvPicPr>
        <p:blipFill>
          <a:blip r:embed="rId4"/>
          <a:stretch>
            <a:fillRect/>
          </a:stretch>
        </p:blipFill>
        <p:spPr>
          <a:xfrm>
            <a:off x="0" y="1689516"/>
            <a:ext cx="4221273" cy="429282"/>
          </a:xfrm>
          <a:prstGeom prst="rect">
            <a:avLst/>
          </a:prstGeom>
        </p:spPr>
      </p:pic>
      <p:sp>
        <p:nvSpPr>
          <p:cNvPr id="7" name="Rectangle 6"/>
          <p:cNvSpPr/>
          <p:nvPr/>
        </p:nvSpPr>
        <p:spPr>
          <a:xfrm>
            <a:off x="304800" y="2690336"/>
            <a:ext cx="11225048" cy="326698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If the next state of the environment is completely </a:t>
            </a:r>
            <a:r>
              <a:rPr lang="en-US" sz="2000" dirty="0" smtClean="0">
                <a:solidFill>
                  <a:srgbClr val="000000"/>
                </a:solidFill>
                <a:latin typeface="Times New italic"/>
              </a:rPr>
              <a:t>determined </a:t>
            </a:r>
            <a:r>
              <a:rPr lang="en-US" sz="2000" dirty="0">
                <a:solidFill>
                  <a:srgbClr val="000000"/>
                </a:solidFill>
                <a:latin typeface="Times New italic"/>
              </a:rPr>
              <a:t>by the current state and the action executed by the agent, then we say the environment is deterministic; otherwise, it is stochastic.</a:t>
            </a:r>
            <a:r>
              <a:rPr lang="en-US" sz="2000" dirty="0">
                <a:latin typeface="Times New italic"/>
              </a:rPr>
              <a:t> </a:t>
            </a:r>
            <a:endParaRPr lang="en-US" sz="2000" dirty="0" smtClean="0">
              <a:latin typeface="Times New italic"/>
            </a:endParaRPr>
          </a:p>
          <a:p>
            <a:pPr marL="342900" indent="-342900">
              <a:lnSpc>
                <a:spcPct val="150000"/>
              </a:lnSpc>
              <a:buFont typeface="Arial" panose="020B0604020202020204" pitchFamily="34" charset="0"/>
              <a:buChar char="•"/>
            </a:pPr>
            <a:r>
              <a:rPr lang="en-US" sz="2000" dirty="0">
                <a:latin typeface="Times New italic"/>
              </a:rPr>
              <a:t>If the environment is partially observable, however, then it could appear to </a:t>
            </a:r>
            <a:r>
              <a:rPr lang="en-US" sz="2000" dirty="0" smtClean="0">
                <a:latin typeface="Times New italic"/>
              </a:rPr>
              <a:t>be stochastic</a:t>
            </a:r>
            <a:r>
              <a:rPr lang="en-US" sz="2000" dirty="0">
                <a:latin typeface="Times New italic"/>
              </a:rPr>
              <a:t>. </a:t>
            </a:r>
            <a:endParaRPr lang="en-US" sz="2000" dirty="0" smtClean="0">
              <a:latin typeface="Times New italic"/>
            </a:endParaRPr>
          </a:p>
          <a:p>
            <a:pPr marL="342900" indent="-342900">
              <a:lnSpc>
                <a:spcPct val="150000"/>
              </a:lnSpc>
              <a:buFont typeface="Arial" panose="020B0604020202020204" pitchFamily="34" charset="0"/>
              <a:buChar char="•"/>
            </a:pPr>
            <a:r>
              <a:rPr lang="en-US" sz="2000" dirty="0" smtClean="0">
                <a:latin typeface="Times New italic"/>
              </a:rPr>
              <a:t>Most </a:t>
            </a:r>
            <a:r>
              <a:rPr lang="en-US" sz="2000" dirty="0">
                <a:latin typeface="Times New italic"/>
              </a:rPr>
              <a:t>real situations are so complex that it is impossible to keep track of all </a:t>
            </a:r>
            <a:r>
              <a:rPr lang="en-US" sz="2000" dirty="0" smtClean="0">
                <a:latin typeface="Times New italic"/>
              </a:rPr>
              <a:t>the unobserved </a:t>
            </a:r>
            <a:r>
              <a:rPr lang="en-US" sz="2000" dirty="0">
                <a:latin typeface="Times New italic"/>
              </a:rPr>
              <a:t>aspects; for practical purposes, they must be treated as stochastic. </a:t>
            </a:r>
          </a:p>
          <a:p>
            <a:pPr marL="342900" indent="-342900">
              <a:lnSpc>
                <a:spcPct val="150000"/>
              </a:lnSpc>
              <a:buFont typeface="Arial" panose="020B0604020202020204" pitchFamily="34" charset="0"/>
              <a:buChar char="•"/>
            </a:pPr>
            <a:r>
              <a:rPr lang="en-US" sz="2000" dirty="0" smtClean="0">
                <a:latin typeface="Times New italic"/>
              </a:rPr>
              <a:t>Taxi </a:t>
            </a:r>
            <a:r>
              <a:rPr lang="en-US" sz="2000" dirty="0">
                <a:latin typeface="Times New italic"/>
              </a:rPr>
              <a:t>driving </a:t>
            </a:r>
            <a:r>
              <a:rPr lang="en-US" sz="2000" dirty="0" smtClean="0">
                <a:latin typeface="Times New italic"/>
              </a:rPr>
              <a:t>is clearly </a:t>
            </a:r>
            <a:r>
              <a:rPr lang="en-US" sz="2000" dirty="0">
                <a:latin typeface="Times New italic"/>
              </a:rPr>
              <a:t>stochastic in this sense, because one can never predict the behavior of traffic </a:t>
            </a:r>
            <a:r>
              <a:rPr lang="en-US" sz="2000" dirty="0" smtClean="0">
                <a:latin typeface="Times New italic"/>
              </a:rPr>
              <a:t>exactly.</a:t>
            </a:r>
            <a:endParaRPr lang="en-US" sz="2000" dirty="0">
              <a:latin typeface="Times New italic"/>
            </a:endParaRPr>
          </a:p>
        </p:txBody>
      </p:sp>
    </p:spTree>
    <p:extLst>
      <p:ext uri="{BB962C8B-B14F-4D97-AF65-F5344CB8AC3E}">
        <p14:creationId xmlns:p14="http://schemas.microsoft.com/office/powerpoint/2010/main" val="140449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246805" cy="671266"/>
          </a:xfrm>
        </p:spPr>
        <p:txBody>
          <a:bodyPr>
            <a:normAutofit/>
          </a:bodyPr>
          <a:lstStyle/>
          <a:p>
            <a:r>
              <a:rPr lang="en-US" dirty="0"/>
              <a:t>Intelligent agents </a:t>
            </a:r>
          </a:p>
        </p:txBody>
      </p:sp>
      <p:pic>
        <p:nvPicPr>
          <p:cNvPr id="4" name="Picture 3"/>
          <p:cNvPicPr>
            <a:picLocks noChangeAspect="1"/>
          </p:cNvPicPr>
          <p:nvPr/>
        </p:nvPicPr>
        <p:blipFill>
          <a:blip r:embed="rId2"/>
          <a:stretch>
            <a:fillRect/>
          </a:stretch>
        </p:blipFill>
        <p:spPr>
          <a:xfrm>
            <a:off x="2263109" y="451945"/>
            <a:ext cx="6047637" cy="488096"/>
          </a:xfrm>
          <a:prstGeom prst="rect">
            <a:avLst/>
          </a:prstGeom>
        </p:spPr>
      </p:pic>
      <p:pic>
        <p:nvPicPr>
          <p:cNvPr id="3" name="Picture 2"/>
          <p:cNvPicPr>
            <a:picLocks noChangeAspect="1"/>
          </p:cNvPicPr>
          <p:nvPr/>
        </p:nvPicPr>
        <p:blipFill>
          <a:blip r:embed="rId3"/>
          <a:stretch>
            <a:fillRect/>
          </a:stretch>
        </p:blipFill>
        <p:spPr>
          <a:xfrm>
            <a:off x="41417" y="1105557"/>
            <a:ext cx="5609751" cy="418443"/>
          </a:xfrm>
          <a:prstGeom prst="rect">
            <a:avLst/>
          </a:prstGeom>
        </p:spPr>
      </p:pic>
      <p:pic>
        <p:nvPicPr>
          <p:cNvPr id="5" name="Picture 4"/>
          <p:cNvPicPr>
            <a:picLocks noChangeAspect="1"/>
          </p:cNvPicPr>
          <p:nvPr/>
        </p:nvPicPr>
        <p:blipFill>
          <a:blip r:embed="rId4"/>
          <a:stretch>
            <a:fillRect/>
          </a:stretch>
        </p:blipFill>
        <p:spPr>
          <a:xfrm>
            <a:off x="0" y="1524000"/>
            <a:ext cx="3622618" cy="449317"/>
          </a:xfrm>
          <a:prstGeom prst="rect">
            <a:avLst/>
          </a:prstGeom>
        </p:spPr>
      </p:pic>
      <p:sp>
        <p:nvSpPr>
          <p:cNvPr id="8" name="Rectangle 7"/>
          <p:cNvSpPr/>
          <p:nvPr/>
        </p:nvSpPr>
        <p:spPr>
          <a:xfrm>
            <a:off x="378373" y="1859340"/>
            <a:ext cx="11550868" cy="465197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In an episodic task environment, the agent’s experience </a:t>
            </a:r>
            <a:r>
              <a:rPr lang="en-US" sz="2000" dirty="0" smtClean="0">
                <a:solidFill>
                  <a:srgbClr val="000000"/>
                </a:solidFill>
                <a:latin typeface="Times New italic"/>
              </a:rPr>
              <a:t>is divided </a:t>
            </a:r>
            <a:r>
              <a:rPr lang="en-US" sz="2000" dirty="0">
                <a:solidFill>
                  <a:srgbClr val="000000"/>
                </a:solidFill>
                <a:latin typeface="Times New italic"/>
              </a:rPr>
              <a:t>into atomic episodes. In each episode the agent receives a percept and then performs a single action. Crucially, the next episode does not depend on the actions taken in previous episodes.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For </a:t>
            </a:r>
            <a:r>
              <a:rPr lang="en-US" sz="2000" dirty="0">
                <a:solidFill>
                  <a:srgbClr val="000000"/>
                </a:solidFill>
                <a:latin typeface="Times New italic"/>
              </a:rPr>
              <a:t>example, an agent that has to spot defective parts on an assembly line bases each decision on the current part, regardless of previous decisions; moreover, the current decision doesn’t affect whether the next part is</a:t>
            </a:r>
            <a:r>
              <a:rPr lang="en-US" sz="2000" dirty="0">
                <a:latin typeface="Times New italic"/>
              </a:rPr>
              <a:t> defective. </a:t>
            </a:r>
            <a:endParaRPr lang="en-US" sz="2000" dirty="0" smtClean="0">
              <a:latin typeface="Times New italic"/>
            </a:endParaRPr>
          </a:p>
          <a:p>
            <a:pPr marL="342900" indent="-342900">
              <a:lnSpc>
                <a:spcPct val="150000"/>
              </a:lnSpc>
              <a:buFont typeface="Arial" panose="020B0604020202020204" pitchFamily="34" charset="0"/>
              <a:buChar char="•"/>
            </a:pPr>
            <a:r>
              <a:rPr lang="en-US" sz="2000" dirty="0" smtClean="0">
                <a:latin typeface="Times New italic"/>
              </a:rPr>
              <a:t>In </a:t>
            </a:r>
            <a:r>
              <a:rPr lang="en-US" sz="2000" dirty="0">
                <a:latin typeface="Times New italic"/>
              </a:rPr>
              <a:t>sequential environments, </a:t>
            </a:r>
            <a:r>
              <a:rPr lang="en-US" sz="2000" dirty="0" smtClean="0">
                <a:latin typeface="Times New italic"/>
              </a:rPr>
              <a:t>the </a:t>
            </a:r>
            <a:r>
              <a:rPr lang="en-US" sz="2000" dirty="0">
                <a:latin typeface="Times New italic"/>
              </a:rPr>
              <a:t>current decision could </a:t>
            </a:r>
            <a:r>
              <a:rPr lang="en-US" sz="2000" dirty="0" smtClean="0">
                <a:latin typeface="Times New italic"/>
              </a:rPr>
              <a:t>affect all </a:t>
            </a:r>
            <a:r>
              <a:rPr lang="en-US" sz="2000" dirty="0">
                <a:latin typeface="Times New italic"/>
              </a:rPr>
              <a:t>future </a:t>
            </a:r>
            <a:r>
              <a:rPr lang="en-US" sz="2000" dirty="0" smtClean="0">
                <a:latin typeface="Times New italic"/>
              </a:rPr>
              <a:t>decisions.</a:t>
            </a:r>
          </a:p>
          <a:p>
            <a:pPr marL="342900" indent="-342900">
              <a:lnSpc>
                <a:spcPct val="150000"/>
              </a:lnSpc>
              <a:buFont typeface="Arial" panose="020B0604020202020204" pitchFamily="34" charset="0"/>
              <a:buChar char="•"/>
            </a:pPr>
            <a:r>
              <a:rPr lang="en-US" sz="2000" dirty="0" smtClean="0">
                <a:latin typeface="Times New italic"/>
              </a:rPr>
              <a:t>Chess </a:t>
            </a:r>
            <a:r>
              <a:rPr lang="en-US" sz="2000" dirty="0">
                <a:latin typeface="Times New italic"/>
              </a:rPr>
              <a:t>and taxi driving are sequential: in both cases, short-term </a:t>
            </a:r>
            <a:r>
              <a:rPr lang="en-US" sz="2000" dirty="0" smtClean="0">
                <a:latin typeface="Times New italic"/>
              </a:rPr>
              <a:t>actions can </a:t>
            </a:r>
            <a:r>
              <a:rPr lang="en-US" sz="2000" dirty="0">
                <a:latin typeface="Times New italic"/>
              </a:rPr>
              <a:t>have long-term consequences. Episodic environments are much simpler than sequential</a:t>
            </a:r>
          </a:p>
          <a:p>
            <a:pPr marL="342900" indent="-342900">
              <a:lnSpc>
                <a:spcPct val="150000"/>
              </a:lnSpc>
              <a:buFont typeface="Arial" panose="020B0604020202020204" pitchFamily="34" charset="0"/>
              <a:buChar char="•"/>
            </a:pPr>
            <a:r>
              <a:rPr lang="en-US" sz="2000" dirty="0">
                <a:latin typeface="Times New italic"/>
              </a:rPr>
              <a:t>environments because the agent does not need to think ahead.</a:t>
            </a:r>
          </a:p>
        </p:txBody>
      </p:sp>
    </p:spTree>
    <p:extLst>
      <p:ext uri="{BB962C8B-B14F-4D97-AF65-F5344CB8AC3E}">
        <p14:creationId xmlns:p14="http://schemas.microsoft.com/office/powerpoint/2010/main" val="298346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340772" cy="581883"/>
          </a:xfrm>
        </p:spPr>
        <p:txBody>
          <a:bodyPr>
            <a:normAutofit fontScale="90000"/>
          </a:bodyPr>
          <a:lstStyle/>
          <a:p>
            <a:r>
              <a:rPr lang="en-US" dirty="0"/>
              <a:t>Intelligent agents </a:t>
            </a:r>
          </a:p>
        </p:txBody>
      </p:sp>
      <p:pic>
        <p:nvPicPr>
          <p:cNvPr id="4" name="Picture 3"/>
          <p:cNvPicPr>
            <a:picLocks noChangeAspect="1"/>
          </p:cNvPicPr>
          <p:nvPr/>
        </p:nvPicPr>
        <p:blipFill>
          <a:blip r:embed="rId2"/>
          <a:stretch>
            <a:fillRect/>
          </a:stretch>
        </p:blipFill>
        <p:spPr>
          <a:xfrm>
            <a:off x="1" y="168165"/>
            <a:ext cx="3773214" cy="304531"/>
          </a:xfrm>
          <a:prstGeom prst="rect">
            <a:avLst/>
          </a:prstGeom>
        </p:spPr>
      </p:pic>
      <p:pic>
        <p:nvPicPr>
          <p:cNvPr id="3" name="Picture 2"/>
          <p:cNvPicPr>
            <a:picLocks noChangeAspect="1"/>
          </p:cNvPicPr>
          <p:nvPr/>
        </p:nvPicPr>
        <p:blipFill>
          <a:blip r:embed="rId3"/>
          <a:stretch>
            <a:fillRect/>
          </a:stretch>
        </p:blipFill>
        <p:spPr>
          <a:xfrm>
            <a:off x="41416" y="567237"/>
            <a:ext cx="4901620" cy="365622"/>
          </a:xfrm>
          <a:prstGeom prst="rect">
            <a:avLst/>
          </a:prstGeom>
        </p:spPr>
      </p:pic>
      <p:pic>
        <p:nvPicPr>
          <p:cNvPr id="6" name="Picture 5"/>
          <p:cNvPicPr>
            <a:picLocks noChangeAspect="1"/>
          </p:cNvPicPr>
          <p:nvPr/>
        </p:nvPicPr>
        <p:blipFill>
          <a:blip r:embed="rId4"/>
          <a:stretch>
            <a:fillRect/>
          </a:stretch>
        </p:blipFill>
        <p:spPr>
          <a:xfrm>
            <a:off x="4613417" y="967249"/>
            <a:ext cx="2586169" cy="371282"/>
          </a:xfrm>
          <a:prstGeom prst="rect">
            <a:avLst/>
          </a:prstGeom>
        </p:spPr>
      </p:pic>
      <p:sp>
        <p:nvSpPr>
          <p:cNvPr id="7" name="Rectangle 6"/>
          <p:cNvSpPr/>
          <p:nvPr/>
        </p:nvSpPr>
        <p:spPr>
          <a:xfrm>
            <a:off x="41416" y="1460938"/>
            <a:ext cx="12150583" cy="517064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If the environment can change while an agent is deliberating, </a:t>
            </a:r>
            <a:r>
              <a:rPr lang="en-US" sz="2000" dirty="0" smtClean="0">
                <a:solidFill>
                  <a:srgbClr val="000000"/>
                </a:solidFill>
                <a:latin typeface="Times New italic"/>
              </a:rPr>
              <a:t>then we </a:t>
            </a:r>
            <a:r>
              <a:rPr lang="en-US" sz="2000" dirty="0">
                <a:solidFill>
                  <a:srgbClr val="000000"/>
                </a:solidFill>
                <a:latin typeface="Times New italic"/>
              </a:rPr>
              <a:t>say the environment is </a:t>
            </a:r>
            <a:r>
              <a:rPr lang="en-US" sz="2000" b="1" dirty="0">
                <a:solidFill>
                  <a:srgbClr val="000000"/>
                </a:solidFill>
                <a:latin typeface="Times New italic"/>
              </a:rPr>
              <a:t>dynamic</a:t>
            </a:r>
            <a:r>
              <a:rPr lang="en-US" sz="2000" dirty="0">
                <a:solidFill>
                  <a:srgbClr val="000000"/>
                </a:solidFill>
                <a:latin typeface="Times New italic"/>
              </a:rPr>
              <a:t> for that agent; otherwise, it is </a:t>
            </a:r>
            <a:r>
              <a:rPr lang="en-US" sz="2000" b="1" dirty="0">
                <a:solidFill>
                  <a:srgbClr val="000000"/>
                </a:solidFill>
                <a:latin typeface="Times New italic"/>
              </a:rPr>
              <a:t>static</a:t>
            </a:r>
            <a:r>
              <a:rPr lang="en-US" sz="2000" dirty="0">
                <a:solidFill>
                  <a:srgbClr val="000000"/>
                </a:solidFill>
                <a:latin typeface="Times New italic"/>
              </a:rPr>
              <a:t>.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b="1" dirty="0" smtClean="0">
                <a:solidFill>
                  <a:srgbClr val="000000"/>
                </a:solidFill>
                <a:latin typeface="Times New italic"/>
              </a:rPr>
              <a:t>Static </a:t>
            </a:r>
            <a:r>
              <a:rPr lang="en-US" sz="2000" b="1" dirty="0">
                <a:solidFill>
                  <a:srgbClr val="000000"/>
                </a:solidFill>
                <a:latin typeface="Times New italic"/>
              </a:rPr>
              <a:t>environments</a:t>
            </a:r>
            <a:r>
              <a:rPr lang="en-US" sz="2000" dirty="0">
                <a:solidFill>
                  <a:srgbClr val="000000"/>
                </a:solidFill>
                <a:latin typeface="Times New italic"/>
              </a:rPr>
              <a:t> are easy to deal with because the agent need not keep looking at the world while it is deciding on an action, nor need it worry about the passage of time.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b="1" dirty="0" smtClean="0">
                <a:solidFill>
                  <a:srgbClr val="000000"/>
                </a:solidFill>
                <a:latin typeface="Times New italic"/>
              </a:rPr>
              <a:t>Dynamic </a:t>
            </a:r>
            <a:r>
              <a:rPr lang="en-US" sz="2000" b="1" dirty="0">
                <a:solidFill>
                  <a:srgbClr val="000000"/>
                </a:solidFill>
                <a:latin typeface="Times New italic"/>
              </a:rPr>
              <a:t>environments</a:t>
            </a:r>
            <a:r>
              <a:rPr lang="en-US" sz="2000" dirty="0">
                <a:solidFill>
                  <a:srgbClr val="000000"/>
                </a:solidFill>
                <a:latin typeface="Times New italic"/>
              </a:rPr>
              <a:t>, on the other hand, are continuously asking the agent what it wants to do; if it hasn’t decided yet, that counts as deciding to do nothing. If the environment itself does not change with the passage of time but the agent’s performance score does, then we say the environment </a:t>
            </a:r>
            <a:r>
              <a:rPr lang="en-US" sz="2000" dirty="0" smtClean="0">
                <a:solidFill>
                  <a:srgbClr val="000000"/>
                </a:solidFill>
                <a:latin typeface="Times New italic"/>
              </a:rPr>
              <a:t>is </a:t>
            </a:r>
            <a:r>
              <a:rPr lang="en-US" sz="2000" b="1" dirty="0" err="1" smtClean="0">
                <a:solidFill>
                  <a:srgbClr val="000000"/>
                </a:solidFill>
                <a:latin typeface="Times New italic"/>
              </a:rPr>
              <a:t>semidynamic</a:t>
            </a:r>
            <a:r>
              <a:rPr lang="en-US" sz="2000" dirty="0">
                <a:solidFill>
                  <a:srgbClr val="000000"/>
                </a:solidFill>
                <a:latin typeface="Times New italic"/>
              </a:rPr>
              <a:t>.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b="1" dirty="0" smtClean="0">
                <a:solidFill>
                  <a:srgbClr val="000000"/>
                </a:solidFill>
                <a:latin typeface="Times New italic"/>
              </a:rPr>
              <a:t>Taxi </a:t>
            </a:r>
            <a:r>
              <a:rPr lang="en-US" sz="2000" b="1" dirty="0">
                <a:solidFill>
                  <a:srgbClr val="000000"/>
                </a:solidFill>
                <a:latin typeface="Times New italic"/>
              </a:rPr>
              <a:t>driving is clearly dynamic:</a:t>
            </a:r>
            <a:r>
              <a:rPr lang="en-US" sz="2000" dirty="0">
                <a:solidFill>
                  <a:srgbClr val="000000"/>
                </a:solidFill>
                <a:latin typeface="Times New italic"/>
              </a:rPr>
              <a:t> the other cars and the taxi itself keep moving while the driving algorithm dithers about what to do next.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b="1" dirty="0" smtClean="0">
                <a:solidFill>
                  <a:srgbClr val="000000"/>
                </a:solidFill>
                <a:latin typeface="Times New italic"/>
              </a:rPr>
              <a:t>Chess</a:t>
            </a:r>
            <a:r>
              <a:rPr lang="en-US" sz="2000" dirty="0">
                <a:solidFill>
                  <a:srgbClr val="000000"/>
                </a:solidFill>
                <a:latin typeface="Times New italic"/>
              </a:rPr>
              <a:t>, when played with a clock, is </a:t>
            </a:r>
            <a:r>
              <a:rPr lang="en-US" sz="2000" b="1" dirty="0" err="1">
                <a:solidFill>
                  <a:srgbClr val="000000"/>
                </a:solidFill>
                <a:latin typeface="Times New italic"/>
              </a:rPr>
              <a:t>semidynamic</a:t>
            </a:r>
            <a:r>
              <a:rPr lang="en-US" sz="2000" dirty="0">
                <a:solidFill>
                  <a:srgbClr val="000000"/>
                </a:solidFill>
                <a:latin typeface="Times New italic"/>
              </a:rPr>
              <a:t>. Crossword puzzles are </a:t>
            </a:r>
            <a:r>
              <a:rPr lang="en-US" sz="2000" b="1" dirty="0">
                <a:solidFill>
                  <a:srgbClr val="000000"/>
                </a:solidFill>
                <a:latin typeface="Times New italic"/>
              </a:rPr>
              <a:t>static</a:t>
            </a:r>
            <a:r>
              <a:rPr lang="en-US" sz="2000" dirty="0">
                <a:solidFill>
                  <a:srgbClr val="000000"/>
                </a:solidFill>
                <a:latin typeface="Times New italic"/>
              </a:rPr>
              <a:t>.</a:t>
            </a:r>
            <a:r>
              <a:rPr lang="en-US" sz="2000" dirty="0">
                <a:latin typeface="Times New italic"/>
              </a:rPr>
              <a:t> </a:t>
            </a:r>
          </a:p>
        </p:txBody>
      </p:sp>
    </p:spTree>
    <p:extLst>
      <p:ext uri="{BB962C8B-B14F-4D97-AF65-F5344CB8AC3E}">
        <p14:creationId xmlns:p14="http://schemas.microsoft.com/office/powerpoint/2010/main" val="287504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340772" cy="581883"/>
          </a:xfrm>
        </p:spPr>
        <p:txBody>
          <a:bodyPr>
            <a:normAutofit fontScale="90000"/>
          </a:bodyPr>
          <a:lstStyle/>
          <a:p>
            <a:r>
              <a:rPr lang="en-US" dirty="0"/>
              <a:t>Intelligent agents </a:t>
            </a:r>
          </a:p>
        </p:txBody>
      </p:sp>
      <p:pic>
        <p:nvPicPr>
          <p:cNvPr id="4" name="Picture 3"/>
          <p:cNvPicPr>
            <a:picLocks noChangeAspect="1"/>
          </p:cNvPicPr>
          <p:nvPr/>
        </p:nvPicPr>
        <p:blipFill>
          <a:blip r:embed="rId2"/>
          <a:stretch>
            <a:fillRect/>
          </a:stretch>
        </p:blipFill>
        <p:spPr>
          <a:xfrm>
            <a:off x="2263109" y="451945"/>
            <a:ext cx="6047637" cy="488096"/>
          </a:xfrm>
          <a:prstGeom prst="rect">
            <a:avLst/>
          </a:prstGeom>
        </p:spPr>
      </p:pic>
      <p:pic>
        <p:nvPicPr>
          <p:cNvPr id="3" name="Picture 2"/>
          <p:cNvPicPr>
            <a:picLocks noChangeAspect="1"/>
          </p:cNvPicPr>
          <p:nvPr/>
        </p:nvPicPr>
        <p:blipFill>
          <a:blip r:embed="rId3"/>
          <a:stretch>
            <a:fillRect/>
          </a:stretch>
        </p:blipFill>
        <p:spPr>
          <a:xfrm>
            <a:off x="41417" y="1105557"/>
            <a:ext cx="5609751" cy="418443"/>
          </a:xfrm>
          <a:prstGeom prst="rect">
            <a:avLst/>
          </a:prstGeom>
        </p:spPr>
      </p:pic>
      <p:pic>
        <p:nvPicPr>
          <p:cNvPr id="5" name="Picture 4"/>
          <p:cNvPicPr>
            <a:picLocks noChangeAspect="1"/>
          </p:cNvPicPr>
          <p:nvPr/>
        </p:nvPicPr>
        <p:blipFill>
          <a:blip r:embed="rId4"/>
          <a:stretch>
            <a:fillRect/>
          </a:stretch>
        </p:blipFill>
        <p:spPr>
          <a:xfrm>
            <a:off x="0" y="1524000"/>
            <a:ext cx="3659647" cy="424519"/>
          </a:xfrm>
          <a:prstGeom prst="rect">
            <a:avLst/>
          </a:prstGeom>
        </p:spPr>
      </p:pic>
      <p:sp>
        <p:nvSpPr>
          <p:cNvPr id="8" name="Rectangle 7"/>
          <p:cNvSpPr/>
          <p:nvPr/>
        </p:nvSpPr>
        <p:spPr>
          <a:xfrm>
            <a:off x="41416" y="2083108"/>
            <a:ext cx="12150583"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The discrete/continuous distinction applies to the </a:t>
            </a:r>
            <a:r>
              <a:rPr lang="en-US" sz="2000" i="1" dirty="0">
                <a:solidFill>
                  <a:srgbClr val="000000"/>
                </a:solidFill>
                <a:latin typeface="Times New italic"/>
              </a:rPr>
              <a:t>state </a:t>
            </a:r>
            <a:r>
              <a:rPr lang="en-US" sz="2000" dirty="0">
                <a:solidFill>
                  <a:srgbClr val="000000"/>
                </a:solidFill>
                <a:latin typeface="Times New italic"/>
              </a:rPr>
              <a:t>of </a:t>
            </a:r>
            <a:r>
              <a:rPr lang="en-US" sz="2000" dirty="0" smtClean="0">
                <a:solidFill>
                  <a:srgbClr val="000000"/>
                </a:solidFill>
                <a:latin typeface="Times New italic"/>
              </a:rPr>
              <a:t>the environment</a:t>
            </a:r>
            <a:r>
              <a:rPr lang="en-US" sz="2000" dirty="0">
                <a:solidFill>
                  <a:srgbClr val="000000"/>
                </a:solidFill>
                <a:latin typeface="Times New italic"/>
              </a:rPr>
              <a:t>, to the way </a:t>
            </a:r>
            <a:r>
              <a:rPr lang="en-US" sz="2000" i="1" dirty="0">
                <a:solidFill>
                  <a:srgbClr val="000000"/>
                </a:solidFill>
                <a:latin typeface="Times New italic"/>
              </a:rPr>
              <a:t>time </a:t>
            </a:r>
            <a:r>
              <a:rPr lang="en-US" sz="2000" dirty="0">
                <a:solidFill>
                  <a:srgbClr val="000000"/>
                </a:solidFill>
                <a:latin typeface="Times New italic"/>
              </a:rPr>
              <a:t>is handled, and to the </a:t>
            </a:r>
            <a:r>
              <a:rPr lang="en-US" sz="2000" i="1" dirty="0">
                <a:solidFill>
                  <a:srgbClr val="000000"/>
                </a:solidFill>
                <a:latin typeface="Times New italic"/>
              </a:rPr>
              <a:t>percepts </a:t>
            </a:r>
            <a:r>
              <a:rPr lang="en-US" sz="2000" dirty="0">
                <a:solidFill>
                  <a:srgbClr val="000000"/>
                </a:solidFill>
                <a:latin typeface="Times New italic"/>
              </a:rPr>
              <a:t>and </a:t>
            </a:r>
            <a:r>
              <a:rPr lang="en-US" sz="2000" i="1" dirty="0">
                <a:solidFill>
                  <a:srgbClr val="000000"/>
                </a:solidFill>
                <a:latin typeface="Times New italic"/>
              </a:rPr>
              <a:t>actions </a:t>
            </a:r>
            <a:r>
              <a:rPr lang="en-US" sz="2000" dirty="0">
                <a:solidFill>
                  <a:srgbClr val="000000"/>
                </a:solidFill>
                <a:latin typeface="Times New italic"/>
              </a:rPr>
              <a:t>of the agent.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For </a:t>
            </a:r>
            <a:r>
              <a:rPr lang="en-US" sz="2000" dirty="0">
                <a:solidFill>
                  <a:srgbClr val="000000"/>
                </a:solidFill>
                <a:latin typeface="Times New italic"/>
              </a:rPr>
              <a:t>example, the chess environment has a finite number of distinct states (excluding the clock).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Chess </a:t>
            </a:r>
            <a:r>
              <a:rPr lang="en-US" sz="2000" dirty="0">
                <a:solidFill>
                  <a:srgbClr val="000000"/>
                </a:solidFill>
                <a:latin typeface="Times New italic"/>
              </a:rPr>
              <a:t>also has a discrete set of percepts and actions. Taxi driving is a continuous-state and continuous-time problem: the speed and location of the taxi and of the other vehicles sweep through a range of continuous values and do so smoothly over time.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Taxi-driving </a:t>
            </a:r>
            <a:r>
              <a:rPr lang="en-US" sz="2000" dirty="0">
                <a:solidFill>
                  <a:srgbClr val="000000"/>
                </a:solidFill>
                <a:latin typeface="Times New italic"/>
              </a:rPr>
              <a:t>actions are also continuous (steering angles, etc.). Input from digital cameras is discrete, strictly speaking, but is typically treated as representing continuously varying intensities and locations.</a:t>
            </a:r>
            <a:r>
              <a:rPr lang="en-US" sz="2000" dirty="0">
                <a:latin typeface="Times New italic"/>
              </a:rPr>
              <a:t> </a:t>
            </a:r>
            <a:br>
              <a:rPr lang="en-US" sz="2000" dirty="0">
                <a:latin typeface="Times New italic"/>
              </a:rPr>
            </a:br>
            <a:endParaRPr lang="en-US" sz="2000" dirty="0">
              <a:latin typeface="Times New italic"/>
            </a:endParaRPr>
          </a:p>
        </p:txBody>
      </p:sp>
    </p:spTree>
    <p:extLst>
      <p:ext uri="{BB962C8B-B14F-4D97-AF65-F5344CB8AC3E}">
        <p14:creationId xmlns:p14="http://schemas.microsoft.com/office/powerpoint/2010/main" val="21750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340772" cy="581883"/>
          </a:xfrm>
        </p:spPr>
        <p:txBody>
          <a:bodyPr>
            <a:normAutofit fontScale="90000"/>
          </a:bodyPr>
          <a:lstStyle/>
          <a:p>
            <a:r>
              <a:rPr lang="en-US" dirty="0"/>
              <a:t>Intelligent agents </a:t>
            </a:r>
          </a:p>
        </p:txBody>
      </p:sp>
      <p:pic>
        <p:nvPicPr>
          <p:cNvPr id="4" name="Picture 3"/>
          <p:cNvPicPr>
            <a:picLocks noChangeAspect="1"/>
          </p:cNvPicPr>
          <p:nvPr/>
        </p:nvPicPr>
        <p:blipFill>
          <a:blip r:embed="rId2"/>
          <a:stretch>
            <a:fillRect/>
          </a:stretch>
        </p:blipFill>
        <p:spPr>
          <a:xfrm>
            <a:off x="2263109" y="451945"/>
            <a:ext cx="6047637" cy="488096"/>
          </a:xfrm>
          <a:prstGeom prst="rect">
            <a:avLst/>
          </a:prstGeom>
        </p:spPr>
      </p:pic>
      <p:pic>
        <p:nvPicPr>
          <p:cNvPr id="3" name="Picture 2"/>
          <p:cNvPicPr>
            <a:picLocks noChangeAspect="1"/>
          </p:cNvPicPr>
          <p:nvPr/>
        </p:nvPicPr>
        <p:blipFill>
          <a:blip r:embed="rId3"/>
          <a:stretch>
            <a:fillRect/>
          </a:stretch>
        </p:blipFill>
        <p:spPr>
          <a:xfrm>
            <a:off x="41417" y="1105557"/>
            <a:ext cx="5609751" cy="418443"/>
          </a:xfrm>
          <a:prstGeom prst="rect">
            <a:avLst/>
          </a:prstGeom>
        </p:spPr>
      </p:pic>
      <p:pic>
        <p:nvPicPr>
          <p:cNvPr id="6" name="Picture 5"/>
          <p:cNvPicPr>
            <a:picLocks noChangeAspect="1"/>
          </p:cNvPicPr>
          <p:nvPr/>
        </p:nvPicPr>
        <p:blipFill>
          <a:blip r:embed="rId4"/>
          <a:stretch>
            <a:fillRect/>
          </a:stretch>
        </p:blipFill>
        <p:spPr>
          <a:xfrm>
            <a:off x="41417" y="1487767"/>
            <a:ext cx="3144502" cy="403498"/>
          </a:xfrm>
          <a:prstGeom prst="rect">
            <a:avLst/>
          </a:prstGeom>
        </p:spPr>
      </p:pic>
      <p:sp>
        <p:nvSpPr>
          <p:cNvPr id="7" name="Rectangle 6"/>
          <p:cNvSpPr/>
          <p:nvPr/>
        </p:nvSpPr>
        <p:spPr>
          <a:xfrm>
            <a:off x="472966" y="1994109"/>
            <a:ext cx="10520855" cy="3785652"/>
          </a:xfrm>
          <a:prstGeom prst="rect">
            <a:avLst/>
          </a:prstGeom>
        </p:spPr>
        <p:txBody>
          <a:bodyPr wrap="square">
            <a:spAutoFit/>
          </a:bodyPr>
          <a:lstStyle/>
          <a:p>
            <a:pPr marL="342900" indent="-342900">
              <a:lnSpc>
                <a:spcPct val="200000"/>
              </a:lnSpc>
              <a:buFont typeface="Arial" panose="020B0604020202020204" pitchFamily="34" charset="0"/>
              <a:buChar char="•"/>
            </a:pPr>
            <a:r>
              <a:rPr lang="en-US" sz="2000" dirty="0" smtClean="0">
                <a:solidFill>
                  <a:srgbClr val="000000"/>
                </a:solidFill>
                <a:latin typeface="Times New italic"/>
              </a:rPr>
              <a:t>In </a:t>
            </a:r>
            <a:r>
              <a:rPr lang="en-US" sz="2000" dirty="0">
                <a:solidFill>
                  <a:srgbClr val="000000"/>
                </a:solidFill>
                <a:latin typeface="Times New italic"/>
              </a:rPr>
              <a:t>a known environment, the outcomes (or outcome probabilities if the environment is stochastic) for all actions are given. </a:t>
            </a:r>
            <a:endParaRPr lang="en-US" sz="2000" dirty="0" smtClean="0">
              <a:solidFill>
                <a:srgbClr val="000000"/>
              </a:solidFill>
              <a:latin typeface="Times New italic"/>
            </a:endParaRPr>
          </a:p>
          <a:p>
            <a:pPr marL="342900" indent="-342900">
              <a:lnSpc>
                <a:spcPct val="200000"/>
              </a:lnSpc>
              <a:buFont typeface="Arial" panose="020B0604020202020204" pitchFamily="34" charset="0"/>
              <a:buChar char="•"/>
            </a:pPr>
            <a:r>
              <a:rPr lang="en-US" sz="2000" dirty="0" smtClean="0">
                <a:solidFill>
                  <a:srgbClr val="000000"/>
                </a:solidFill>
                <a:latin typeface="Times New italic"/>
              </a:rPr>
              <a:t>Obviously</a:t>
            </a:r>
            <a:r>
              <a:rPr lang="en-US" sz="2000" dirty="0">
                <a:solidFill>
                  <a:srgbClr val="000000"/>
                </a:solidFill>
                <a:latin typeface="Times New italic"/>
              </a:rPr>
              <a:t>, if the environment is unknown, the agent will have to learn how it works in order to make good decisions. </a:t>
            </a:r>
            <a:endParaRPr lang="en-US" sz="2000" dirty="0" smtClean="0">
              <a:solidFill>
                <a:srgbClr val="000000"/>
              </a:solidFill>
              <a:latin typeface="Times New italic"/>
            </a:endParaRPr>
          </a:p>
          <a:p>
            <a:pPr marL="342900" indent="-342900">
              <a:lnSpc>
                <a:spcPct val="200000"/>
              </a:lnSpc>
              <a:buFont typeface="Arial" panose="020B0604020202020204" pitchFamily="34" charset="0"/>
              <a:buChar char="•"/>
            </a:pPr>
            <a:r>
              <a:rPr lang="en-US" sz="2000" dirty="0">
                <a:solidFill>
                  <a:srgbClr val="000000"/>
                </a:solidFill>
                <a:latin typeface="Times New italic"/>
              </a:rPr>
              <a:t>T</a:t>
            </a:r>
            <a:r>
              <a:rPr lang="en-US" sz="2000" dirty="0" smtClean="0">
                <a:solidFill>
                  <a:srgbClr val="000000"/>
                </a:solidFill>
                <a:latin typeface="Times New italic"/>
              </a:rPr>
              <a:t>he </a:t>
            </a:r>
            <a:r>
              <a:rPr lang="en-US" sz="2000" dirty="0">
                <a:solidFill>
                  <a:srgbClr val="000000"/>
                </a:solidFill>
                <a:latin typeface="Times New italic"/>
              </a:rPr>
              <a:t>distinction between known and unknown environments is not the same as the one between fully and partially observable environments.</a:t>
            </a:r>
            <a:r>
              <a:rPr lang="en-US" sz="2000" dirty="0">
                <a:latin typeface="Times New italic"/>
              </a:rPr>
              <a:t> </a:t>
            </a:r>
          </a:p>
        </p:txBody>
      </p:sp>
    </p:spTree>
    <p:extLst>
      <p:ext uri="{BB962C8B-B14F-4D97-AF65-F5344CB8AC3E}">
        <p14:creationId xmlns:p14="http://schemas.microsoft.com/office/powerpoint/2010/main" val="360191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56366"/>
            <a:ext cx="4340772" cy="581883"/>
          </a:xfrm>
        </p:spPr>
        <p:txBody>
          <a:bodyPr>
            <a:normAutofit fontScale="90000"/>
          </a:bodyPr>
          <a:lstStyle/>
          <a:p>
            <a:r>
              <a:rPr lang="en-US" dirty="0"/>
              <a:t>Intelligent agents </a:t>
            </a:r>
          </a:p>
        </p:txBody>
      </p:sp>
      <p:pic>
        <p:nvPicPr>
          <p:cNvPr id="4" name="Picture 3"/>
          <p:cNvPicPr>
            <a:picLocks noChangeAspect="1"/>
          </p:cNvPicPr>
          <p:nvPr/>
        </p:nvPicPr>
        <p:blipFill>
          <a:blip r:embed="rId2"/>
          <a:stretch>
            <a:fillRect/>
          </a:stretch>
        </p:blipFill>
        <p:spPr>
          <a:xfrm>
            <a:off x="2263109" y="451945"/>
            <a:ext cx="6047637" cy="488096"/>
          </a:xfrm>
          <a:prstGeom prst="rect">
            <a:avLst/>
          </a:prstGeom>
        </p:spPr>
      </p:pic>
      <p:pic>
        <p:nvPicPr>
          <p:cNvPr id="3" name="Picture 2"/>
          <p:cNvPicPr>
            <a:picLocks noChangeAspect="1"/>
          </p:cNvPicPr>
          <p:nvPr/>
        </p:nvPicPr>
        <p:blipFill>
          <a:blip r:embed="rId3"/>
          <a:stretch>
            <a:fillRect/>
          </a:stretch>
        </p:blipFill>
        <p:spPr>
          <a:xfrm>
            <a:off x="41417" y="1105557"/>
            <a:ext cx="5609751" cy="418443"/>
          </a:xfrm>
          <a:prstGeom prst="rect">
            <a:avLst/>
          </a:prstGeom>
        </p:spPr>
      </p:pic>
      <p:pic>
        <p:nvPicPr>
          <p:cNvPr id="5" name="Picture 4"/>
          <p:cNvPicPr>
            <a:picLocks noChangeAspect="1"/>
          </p:cNvPicPr>
          <p:nvPr/>
        </p:nvPicPr>
        <p:blipFill>
          <a:blip r:embed="rId4"/>
          <a:stretch>
            <a:fillRect/>
          </a:stretch>
        </p:blipFill>
        <p:spPr>
          <a:xfrm>
            <a:off x="851337" y="1524000"/>
            <a:ext cx="10738494" cy="5334000"/>
          </a:xfrm>
          <a:prstGeom prst="rect">
            <a:avLst/>
          </a:prstGeom>
        </p:spPr>
      </p:pic>
    </p:spTree>
    <p:extLst>
      <p:ext uri="{BB962C8B-B14F-4D97-AF65-F5344CB8AC3E}">
        <p14:creationId xmlns:p14="http://schemas.microsoft.com/office/powerpoint/2010/main" val="215402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7" name="Picture 6"/>
          <p:cNvPicPr>
            <a:picLocks noChangeAspect="1"/>
          </p:cNvPicPr>
          <p:nvPr/>
        </p:nvPicPr>
        <p:blipFill>
          <a:blip r:embed="rId3"/>
          <a:stretch>
            <a:fillRect/>
          </a:stretch>
        </p:blipFill>
        <p:spPr>
          <a:xfrm>
            <a:off x="3008338" y="482325"/>
            <a:ext cx="5116173" cy="440778"/>
          </a:xfrm>
          <a:prstGeom prst="rect">
            <a:avLst/>
          </a:prstGeom>
        </p:spPr>
      </p:pic>
      <p:pic>
        <p:nvPicPr>
          <p:cNvPr id="8" name="Picture 7"/>
          <p:cNvPicPr>
            <a:picLocks noChangeAspect="1"/>
          </p:cNvPicPr>
          <p:nvPr/>
        </p:nvPicPr>
        <p:blipFill>
          <a:blip r:embed="rId4"/>
          <a:stretch>
            <a:fillRect/>
          </a:stretch>
        </p:blipFill>
        <p:spPr>
          <a:xfrm>
            <a:off x="0" y="923103"/>
            <a:ext cx="3201192" cy="387241"/>
          </a:xfrm>
          <a:prstGeom prst="rect">
            <a:avLst/>
          </a:prstGeom>
        </p:spPr>
      </p:pic>
      <p:sp>
        <p:nvSpPr>
          <p:cNvPr id="9" name="Rectangle 8"/>
          <p:cNvSpPr/>
          <p:nvPr/>
        </p:nvSpPr>
        <p:spPr>
          <a:xfrm>
            <a:off x="0" y="1403039"/>
            <a:ext cx="12192000"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The agent programs </a:t>
            </a:r>
            <a:r>
              <a:rPr lang="en-US" sz="2000" dirty="0" smtClean="0">
                <a:solidFill>
                  <a:srgbClr val="000000"/>
                </a:solidFill>
                <a:latin typeface="Times New italic"/>
              </a:rPr>
              <a:t>take </a:t>
            </a:r>
            <a:r>
              <a:rPr lang="en-US" sz="2000" dirty="0">
                <a:solidFill>
                  <a:srgbClr val="000000"/>
                </a:solidFill>
                <a:latin typeface="Times New italic"/>
              </a:rPr>
              <a:t>the current percept as input from the sensors and return an action to the actuators</a:t>
            </a:r>
            <a:r>
              <a:rPr lang="en-US" sz="2000" dirty="0" smtClean="0">
                <a:solidFill>
                  <a:srgbClr val="000000"/>
                </a:solidFill>
                <a:latin typeface="Times New italic"/>
              </a:rPr>
              <a:t>. </a:t>
            </a: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agent program takes just the current percept as input because nothing more is available from the environment; if the agent’s actions need to depend on the entire percept sequence, the agent will have to remember the percepts.</a:t>
            </a:r>
            <a:r>
              <a:rPr lang="en-US" sz="2000" dirty="0">
                <a:latin typeface="Times New italic"/>
              </a:rPr>
              <a:t> </a:t>
            </a:r>
          </a:p>
        </p:txBody>
      </p:sp>
      <p:pic>
        <p:nvPicPr>
          <p:cNvPr id="10" name="Picture 9"/>
          <p:cNvPicPr>
            <a:picLocks noChangeAspect="1"/>
          </p:cNvPicPr>
          <p:nvPr/>
        </p:nvPicPr>
        <p:blipFill>
          <a:blip r:embed="rId5"/>
          <a:stretch>
            <a:fillRect/>
          </a:stretch>
        </p:blipFill>
        <p:spPr>
          <a:xfrm>
            <a:off x="1587062" y="3698239"/>
            <a:ext cx="9367345" cy="3173804"/>
          </a:xfrm>
          <a:prstGeom prst="rect">
            <a:avLst/>
          </a:prstGeom>
        </p:spPr>
      </p:pic>
    </p:spTree>
    <p:extLst>
      <p:ext uri="{BB962C8B-B14F-4D97-AF65-F5344CB8AC3E}">
        <p14:creationId xmlns:p14="http://schemas.microsoft.com/office/powerpoint/2010/main" val="1544491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7" name="Picture 6"/>
          <p:cNvPicPr>
            <a:picLocks noChangeAspect="1"/>
          </p:cNvPicPr>
          <p:nvPr/>
        </p:nvPicPr>
        <p:blipFill>
          <a:blip r:embed="rId3"/>
          <a:stretch>
            <a:fillRect/>
          </a:stretch>
        </p:blipFill>
        <p:spPr>
          <a:xfrm>
            <a:off x="3008338" y="482325"/>
            <a:ext cx="5116173" cy="440778"/>
          </a:xfrm>
          <a:prstGeom prst="rect">
            <a:avLst/>
          </a:prstGeom>
        </p:spPr>
      </p:pic>
      <p:pic>
        <p:nvPicPr>
          <p:cNvPr id="8" name="Picture 7"/>
          <p:cNvPicPr>
            <a:picLocks noChangeAspect="1"/>
          </p:cNvPicPr>
          <p:nvPr/>
        </p:nvPicPr>
        <p:blipFill>
          <a:blip r:embed="rId4"/>
          <a:stretch>
            <a:fillRect/>
          </a:stretch>
        </p:blipFill>
        <p:spPr>
          <a:xfrm>
            <a:off x="0" y="923103"/>
            <a:ext cx="3201192" cy="387241"/>
          </a:xfrm>
          <a:prstGeom prst="rect">
            <a:avLst/>
          </a:prstGeom>
        </p:spPr>
      </p:pic>
      <p:pic>
        <p:nvPicPr>
          <p:cNvPr id="3" name="Picture 2"/>
          <p:cNvPicPr>
            <a:picLocks noChangeAspect="1"/>
          </p:cNvPicPr>
          <p:nvPr/>
        </p:nvPicPr>
        <p:blipFill>
          <a:blip r:embed="rId5"/>
          <a:stretch>
            <a:fillRect/>
          </a:stretch>
        </p:blipFill>
        <p:spPr>
          <a:xfrm>
            <a:off x="0" y="1320107"/>
            <a:ext cx="5791779" cy="466560"/>
          </a:xfrm>
          <a:prstGeom prst="rect">
            <a:avLst/>
          </a:prstGeom>
        </p:spPr>
      </p:pic>
      <p:pic>
        <p:nvPicPr>
          <p:cNvPr id="4" name="Picture 3"/>
          <p:cNvPicPr>
            <a:picLocks noChangeAspect="1"/>
          </p:cNvPicPr>
          <p:nvPr/>
        </p:nvPicPr>
        <p:blipFill>
          <a:blip r:embed="rId6"/>
          <a:stretch>
            <a:fillRect/>
          </a:stretch>
        </p:blipFill>
        <p:spPr>
          <a:xfrm>
            <a:off x="3646669" y="1796430"/>
            <a:ext cx="4290220" cy="1976723"/>
          </a:xfrm>
          <a:prstGeom prst="rect">
            <a:avLst/>
          </a:prstGeom>
        </p:spPr>
      </p:pic>
      <p:pic>
        <p:nvPicPr>
          <p:cNvPr id="5" name="Picture 4"/>
          <p:cNvPicPr>
            <a:picLocks noChangeAspect="1"/>
          </p:cNvPicPr>
          <p:nvPr/>
        </p:nvPicPr>
        <p:blipFill>
          <a:blip r:embed="rId7"/>
          <a:stretch>
            <a:fillRect/>
          </a:stretch>
        </p:blipFill>
        <p:spPr>
          <a:xfrm>
            <a:off x="441434" y="3782916"/>
            <a:ext cx="11202375" cy="3083110"/>
          </a:xfrm>
          <a:prstGeom prst="rect">
            <a:avLst/>
          </a:prstGeom>
        </p:spPr>
      </p:pic>
    </p:spTree>
    <p:extLst>
      <p:ext uri="{BB962C8B-B14F-4D97-AF65-F5344CB8AC3E}">
        <p14:creationId xmlns:p14="http://schemas.microsoft.com/office/powerpoint/2010/main" val="160454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115" y="47905"/>
            <a:ext cx="4299356" cy="689397"/>
          </a:xfrm>
        </p:spPr>
        <p:txBody>
          <a:bodyPr>
            <a:normAutofit/>
          </a:bodyPr>
          <a:lstStyle/>
          <a:p>
            <a:r>
              <a:rPr lang="en-US" dirty="0"/>
              <a:t>Intelligent agents </a:t>
            </a:r>
          </a:p>
        </p:txBody>
      </p:sp>
      <p:graphicFrame>
        <p:nvGraphicFramePr>
          <p:cNvPr id="5" name="Table 4"/>
          <p:cNvGraphicFramePr>
            <a:graphicFrameLocks noGrp="1"/>
          </p:cNvGraphicFramePr>
          <p:nvPr>
            <p:extLst>
              <p:ext uri="{D42A27DB-BD31-4B8C-83A1-F6EECF244321}">
                <p14:modId xmlns:p14="http://schemas.microsoft.com/office/powerpoint/2010/main" val="4220094379"/>
              </p:ext>
            </p:extLst>
          </p:nvPr>
        </p:nvGraphicFramePr>
        <p:xfrm>
          <a:off x="409903" y="1250731"/>
          <a:ext cx="11142820" cy="396240"/>
        </p:xfrm>
        <a:graphic>
          <a:graphicData uri="http://schemas.openxmlformats.org/drawingml/2006/table">
            <a:tbl>
              <a:tblPr/>
              <a:tblGrid>
                <a:gridCol w="11142820">
                  <a:extLst>
                    <a:ext uri="{9D8B030D-6E8A-4147-A177-3AD203B41FA5}">
                      <a16:colId xmlns:a16="http://schemas.microsoft.com/office/drawing/2014/main" val="318155452"/>
                    </a:ext>
                  </a:extLst>
                </a:gridCol>
              </a:tblGrid>
              <a:tr h="0">
                <a:tc>
                  <a:txBody>
                    <a:bodyPr/>
                    <a:lstStyle/>
                    <a:p>
                      <a:r>
                        <a:rPr lang="en-US" sz="2000" b="0" i="0" dirty="0">
                          <a:solidFill>
                            <a:srgbClr val="000000"/>
                          </a:solidFill>
                          <a:effectLst/>
                          <a:latin typeface="Times New italic"/>
                        </a:rPr>
                        <a:t>An </a:t>
                      </a:r>
                      <a:r>
                        <a:rPr lang="en-US" sz="2000" b="1" i="0" dirty="0">
                          <a:solidFill>
                            <a:srgbClr val="000000"/>
                          </a:solidFill>
                          <a:effectLst/>
                          <a:latin typeface="Times New italic"/>
                        </a:rPr>
                        <a:t>agent </a:t>
                      </a:r>
                      <a:r>
                        <a:rPr lang="en-US" sz="2000" b="0" i="0" dirty="0">
                          <a:solidFill>
                            <a:srgbClr val="000000"/>
                          </a:solidFill>
                          <a:effectLst/>
                          <a:latin typeface="Times New italic"/>
                        </a:rPr>
                        <a:t>is anything that can be viewed as perceiving its </a:t>
                      </a:r>
                      <a:r>
                        <a:rPr lang="en-US" sz="2000" b="1" i="0" dirty="0">
                          <a:solidFill>
                            <a:srgbClr val="000000"/>
                          </a:solidFill>
                          <a:effectLst/>
                          <a:latin typeface="Times New italic"/>
                        </a:rPr>
                        <a:t>environment </a:t>
                      </a:r>
                      <a:r>
                        <a:rPr lang="en-US" sz="2000" b="0" i="0" dirty="0">
                          <a:solidFill>
                            <a:srgbClr val="000000"/>
                          </a:solidFill>
                          <a:effectLst/>
                          <a:latin typeface="Times New italic"/>
                        </a:rPr>
                        <a:t>through </a:t>
                      </a:r>
                      <a:r>
                        <a:rPr lang="en-US" sz="2000" b="1" i="0" dirty="0">
                          <a:solidFill>
                            <a:srgbClr val="000000"/>
                          </a:solidFill>
                          <a:effectLst/>
                          <a:latin typeface="Times New italic"/>
                        </a:rPr>
                        <a:t>sensors </a:t>
                      </a:r>
                      <a:r>
                        <a:rPr lang="en-US" sz="2000" b="0" i="0" dirty="0">
                          <a:solidFill>
                            <a:srgbClr val="000000"/>
                          </a:solidFill>
                          <a:effectLst/>
                          <a:latin typeface="Times New italic"/>
                        </a:rPr>
                        <a:t>and</a:t>
                      </a:r>
                      <a:endParaRPr lang="en-US" sz="2000" dirty="0">
                        <a:effectLst/>
                        <a:latin typeface="Times New italic"/>
                      </a:endParaRPr>
                    </a:p>
                  </a:txBody>
                  <a:tcPr anchor="ctr">
                    <a:lnL>
                      <a:noFill/>
                    </a:lnL>
                    <a:lnR>
                      <a:noFill/>
                    </a:lnR>
                    <a:lnT>
                      <a:noFill/>
                    </a:lnT>
                    <a:lnB>
                      <a:noFill/>
                    </a:lnB>
                  </a:tcPr>
                </a:tc>
                <a:extLst>
                  <a:ext uri="{0D108BD9-81ED-4DB2-BD59-A6C34878D82A}">
                    <a16:rowId xmlns:a16="http://schemas.microsoft.com/office/drawing/2014/main" val="2820381395"/>
                  </a:ext>
                </a:extLst>
              </a:tr>
            </a:tbl>
          </a:graphicData>
        </a:graphic>
      </p:graphicFrame>
      <p:pic>
        <p:nvPicPr>
          <p:cNvPr id="9" name="Picture 8"/>
          <p:cNvPicPr>
            <a:picLocks noChangeAspect="1"/>
          </p:cNvPicPr>
          <p:nvPr/>
        </p:nvPicPr>
        <p:blipFill>
          <a:blip r:embed="rId2"/>
          <a:stretch>
            <a:fillRect/>
          </a:stretch>
        </p:blipFill>
        <p:spPr>
          <a:xfrm>
            <a:off x="1318864" y="1923393"/>
            <a:ext cx="9591859" cy="4934607"/>
          </a:xfrm>
          <a:prstGeom prst="rect">
            <a:avLst/>
          </a:prstGeom>
        </p:spPr>
      </p:pic>
      <p:pic>
        <p:nvPicPr>
          <p:cNvPr id="10" name="Picture 9"/>
          <p:cNvPicPr>
            <a:picLocks noChangeAspect="1"/>
          </p:cNvPicPr>
          <p:nvPr/>
        </p:nvPicPr>
        <p:blipFill>
          <a:blip r:embed="rId3"/>
          <a:stretch>
            <a:fillRect/>
          </a:stretch>
        </p:blipFill>
        <p:spPr>
          <a:xfrm>
            <a:off x="260906" y="741768"/>
            <a:ext cx="5578103" cy="471389"/>
          </a:xfrm>
          <a:prstGeom prst="rect">
            <a:avLst/>
          </a:prstGeom>
        </p:spPr>
      </p:pic>
    </p:spTree>
    <p:extLst>
      <p:ext uri="{BB962C8B-B14F-4D97-AF65-F5344CB8AC3E}">
        <p14:creationId xmlns:p14="http://schemas.microsoft.com/office/powerpoint/2010/main" val="3466597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5" name="Picture 4"/>
          <p:cNvPicPr>
            <a:picLocks noChangeAspect="1"/>
          </p:cNvPicPr>
          <p:nvPr/>
        </p:nvPicPr>
        <p:blipFill>
          <a:blip r:embed="rId3"/>
          <a:stretch>
            <a:fillRect/>
          </a:stretch>
        </p:blipFill>
        <p:spPr>
          <a:xfrm>
            <a:off x="117390" y="526099"/>
            <a:ext cx="3863567" cy="448332"/>
          </a:xfrm>
          <a:prstGeom prst="rect">
            <a:avLst/>
          </a:prstGeom>
        </p:spPr>
      </p:pic>
      <p:sp>
        <p:nvSpPr>
          <p:cNvPr id="9" name="Rectangle 8"/>
          <p:cNvSpPr/>
          <p:nvPr/>
        </p:nvSpPr>
        <p:spPr>
          <a:xfrm>
            <a:off x="117390" y="1049809"/>
            <a:ext cx="12192000" cy="1200329"/>
          </a:xfrm>
          <a:prstGeom prst="rect">
            <a:avLst/>
          </a:prstGeom>
        </p:spPr>
        <p:txBody>
          <a:bodyPr wrap="square">
            <a:spAutoFit/>
          </a:bodyPr>
          <a:lstStyle/>
          <a:p>
            <a:r>
              <a:rPr lang="en-US" sz="2400" dirty="0">
                <a:solidFill>
                  <a:srgbClr val="000000"/>
                </a:solidFill>
                <a:latin typeface="Times New italic"/>
              </a:rPr>
              <a:t>These agents select actions on the </a:t>
            </a:r>
            <a:r>
              <a:rPr lang="en-US" sz="2400" dirty="0" smtClean="0">
                <a:solidFill>
                  <a:srgbClr val="000000"/>
                </a:solidFill>
                <a:latin typeface="Times New italic"/>
              </a:rPr>
              <a:t>basis of </a:t>
            </a:r>
            <a:r>
              <a:rPr lang="en-US" sz="2400" dirty="0">
                <a:solidFill>
                  <a:srgbClr val="000000"/>
                </a:solidFill>
                <a:latin typeface="Times New italic"/>
              </a:rPr>
              <a:t>the </a:t>
            </a:r>
            <a:r>
              <a:rPr lang="en-US" sz="2400" i="1" dirty="0">
                <a:solidFill>
                  <a:srgbClr val="000000"/>
                </a:solidFill>
                <a:latin typeface="Times New italic"/>
              </a:rPr>
              <a:t>current </a:t>
            </a:r>
            <a:r>
              <a:rPr lang="en-US" sz="2400" dirty="0">
                <a:solidFill>
                  <a:srgbClr val="000000"/>
                </a:solidFill>
                <a:latin typeface="Times New italic"/>
              </a:rPr>
              <a:t>percept, ignoring the rest of the percept history. </a:t>
            </a:r>
            <a:r>
              <a:rPr lang="en-US" sz="2400" dirty="0">
                <a:latin typeface="Times New italic"/>
              </a:rPr>
              <a:t/>
            </a:r>
            <a:br>
              <a:rPr lang="en-US" sz="2400" dirty="0">
                <a:latin typeface="Times New italic"/>
              </a:rPr>
            </a:br>
            <a:endParaRPr lang="en-US" sz="2400" dirty="0">
              <a:latin typeface="Times New italic"/>
            </a:endParaRPr>
          </a:p>
        </p:txBody>
      </p:sp>
      <p:pic>
        <p:nvPicPr>
          <p:cNvPr id="10" name="Picture 9"/>
          <p:cNvPicPr>
            <a:picLocks noChangeAspect="1"/>
          </p:cNvPicPr>
          <p:nvPr/>
        </p:nvPicPr>
        <p:blipFill>
          <a:blip r:embed="rId4"/>
          <a:stretch>
            <a:fillRect/>
          </a:stretch>
        </p:blipFill>
        <p:spPr>
          <a:xfrm>
            <a:off x="1954924" y="1812978"/>
            <a:ext cx="9809765" cy="5045022"/>
          </a:xfrm>
          <a:prstGeom prst="rect">
            <a:avLst/>
          </a:prstGeom>
        </p:spPr>
      </p:pic>
    </p:spTree>
    <p:extLst>
      <p:ext uri="{BB962C8B-B14F-4D97-AF65-F5344CB8AC3E}">
        <p14:creationId xmlns:p14="http://schemas.microsoft.com/office/powerpoint/2010/main" val="8136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5" name="Picture 4"/>
          <p:cNvPicPr>
            <a:picLocks noChangeAspect="1"/>
          </p:cNvPicPr>
          <p:nvPr/>
        </p:nvPicPr>
        <p:blipFill>
          <a:blip r:embed="rId3"/>
          <a:stretch>
            <a:fillRect/>
          </a:stretch>
        </p:blipFill>
        <p:spPr>
          <a:xfrm>
            <a:off x="117390" y="526099"/>
            <a:ext cx="3863567" cy="448332"/>
          </a:xfrm>
          <a:prstGeom prst="rect">
            <a:avLst/>
          </a:prstGeom>
        </p:spPr>
      </p:pic>
      <p:pic>
        <p:nvPicPr>
          <p:cNvPr id="3" name="Picture 2"/>
          <p:cNvPicPr>
            <a:picLocks noChangeAspect="1"/>
          </p:cNvPicPr>
          <p:nvPr/>
        </p:nvPicPr>
        <p:blipFill>
          <a:blip r:embed="rId4"/>
          <a:stretch>
            <a:fillRect/>
          </a:stretch>
        </p:blipFill>
        <p:spPr>
          <a:xfrm>
            <a:off x="1762125" y="1943100"/>
            <a:ext cx="8667750" cy="2971800"/>
          </a:xfrm>
          <a:prstGeom prst="rect">
            <a:avLst/>
          </a:prstGeom>
        </p:spPr>
      </p:pic>
    </p:spTree>
    <p:extLst>
      <p:ext uri="{BB962C8B-B14F-4D97-AF65-F5344CB8AC3E}">
        <p14:creationId xmlns:p14="http://schemas.microsoft.com/office/powerpoint/2010/main" val="1166271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4" name="Picture 3"/>
          <p:cNvPicPr>
            <a:picLocks noChangeAspect="1"/>
          </p:cNvPicPr>
          <p:nvPr/>
        </p:nvPicPr>
        <p:blipFill>
          <a:blip r:embed="rId3"/>
          <a:stretch>
            <a:fillRect/>
          </a:stretch>
        </p:blipFill>
        <p:spPr>
          <a:xfrm>
            <a:off x="170869" y="526099"/>
            <a:ext cx="4724280" cy="433059"/>
          </a:xfrm>
          <a:prstGeom prst="rect">
            <a:avLst/>
          </a:prstGeom>
        </p:spPr>
      </p:pic>
      <p:sp>
        <p:nvSpPr>
          <p:cNvPr id="7" name="Rectangle 6"/>
          <p:cNvSpPr/>
          <p:nvPr/>
        </p:nvSpPr>
        <p:spPr>
          <a:xfrm>
            <a:off x="94593" y="953043"/>
            <a:ext cx="12192000" cy="585801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0000"/>
                </a:solidFill>
                <a:latin typeface="Times New italic"/>
              </a:rPr>
              <a:t>The most effective way to handle partial observability is for the agent to </a:t>
            </a:r>
            <a:r>
              <a:rPr lang="en-US" i="1" dirty="0">
                <a:solidFill>
                  <a:srgbClr val="000000"/>
                </a:solidFill>
                <a:latin typeface="Times New italic"/>
              </a:rPr>
              <a:t>keep track of the part of the world it can’t see now</a:t>
            </a:r>
            <a:r>
              <a:rPr lang="en-US" dirty="0">
                <a:solidFill>
                  <a:srgbClr val="000000"/>
                </a:solidFill>
                <a:latin typeface="Times New italic"/>
              </a:rPr>
              <a:t>. </a:t>
            </a:r>
            <a:endParaRPr lang="en-US" dirty="0" smtClean="0">
              <a:solidFill>
                <a:srgbClr val="000000"/>
              </a:solidFill>
              <a:latin typeface="Times New italic"/>
            </a:endParaRPr>
          </a:p>
          <a:p>
            <a:pPr marL="342900" indent="-342900">
              <a:lnSpc>
                <a:spcPct val="150000"/>
              </a:lnSpc>
              <a:buFont typeface="Arial" panose="020B0604020202020204" pitchFamily="34" charset="0"/>
              <a:buChar char="•"/>
            </a:pPr>
            <a:r>
              <a:rPr lang="en-US" dirty="0" smtClean="0">
                <a:solidFill>
                  <a:srgbClr val="000000"/>
                </a:solidFill>
                <a:latin typeface="Times New italic"/>
              </a:rPr>
              <a:t>That </a:t>
            </a:r>
            <a:r>
              <a:rPr lang="en-US" dirty="0">
                <a:solidFill>
                  <a:srgbClr val="000000"/>
                </a:solidFill>
                <a:latin typeface="Times New italic"/>
              </a:rPr>
              <a:t>is, the agent should maintain some sort of </a:t>
            </a:r>
            <a:r>
              <a:rPr lang="en-US" b="1" dirty="0" smtClean="0">
                <a:solidFill>
                  <a:srgbClr val="000000"/>
                </a:solidFill>
                <a:latin typeface="Times New italic"/>
              </a:rPr>
              <a:t>internal</a:t>
            </a:r>
            <a:r>
              <a:rPr lang="en-US" dirty="0" smtClean="0">
                <a:solidFill>
                  <a:srgbClr val="000000"/>
                </a:solidFill>
                <a:latin typeface="Times New italic"/>
              </a:rPr>
              <a:t> </a:t>
            </a:r>
            <a:r>
              <a:rPr lang="en-US" b="1" dirty="0">
                <a:solidFill>
                  <a:srgbClr val="000000"/>
                </a:solidFill>
                <a:latin typeface="Times New italic"/>
              </a:rPr>
              <a:t>state </a:t>
            </a:r>
            <a:r>
              <a:rPr lang="en-US" dirty="0">
                <a:solidFill>
                  <a:srgbClr val="000000"/>
                </a:solidFill>
                <a:latin typeface="Times New italic"/>
              </a:rPr>
              <a:t>that depends on the percept history and thereby reflects at least some of the unobserved aspects of the current state. </a:t>
            </a:r>
            <a:endParaRPr lang="en-US" dirty="0" smtClean="0">
              <a:solidFill>
                <a:srgbClr val="000000"/>
              </a:solidFill>
              <a:latin typeface="Times New italic"/>
            </a:endParaRPr>
          </a:p>
          <a:p>
            <a:pPr marL="342900" indent="-342900">
              <a:lnSpc>
                <a:spcPct val="150000"/>
              </a:lnSpc>
              <a:buFont typeface="Arial" panose="020B0604020202020204" pitchFamily="34" charset="0"/>
              <a:buChar char="•"/>
            </a:pPr>
            <a:r>
              <a:rPr lang="en-US" dirty="0" smtClean="0">
                <a:solidFill>
                  <a:srgbClr val="000000"/>
                </a:solidFill>
                <a:latin typeface="Times New italic"/>
              </a:rPr>
              <a:t>For </a:t>
            </a:r>
            <a:r>
              <a:rPr lang="en-US" dirty="0">
                <a:solidFill>
                  <a:srgbClr val="000000"/>
                </a:solidFill>
                <a:latin typeface="Times New italic"/>
              </a:rPr>
              <a:t>the braking problem, the internal state is not too extensive— just the previous frame from the camera, allowing the agent to detect when two red lights at the edge of the vehicle go on or off simultaneously.</a:t>
            </a:r>
            <a:r>
              <a:rPr lang="en-US" dirty="0">
                <a:latin typeface="Times New italic"/>
              </a:rPr>
              <a:t> First, we need some information about how </a:t>
            </a:r>
            <a:r>
              <a:rPr lang="en-US" dirty="0" smtClean="0">
                <a:latin typeface="Times New italic"/>
              </a:rPr>
              <a:t>the world </a:t>
            </a:r>
            <a:r>
              <a:rPr lang="en-US" dirty="0">
                <a:latin typeface="Times New italic"/>
              </a:rPr>
              <a:t>evolves independently of the agent—for example, that an overtaking car generally </a:t>
            </a:r>
            <a:r>
              <a:rPr lang="en-US" dirty="0" smtClean="0">
                <a:latin typeface="Times New italic"/>
              </a:rPr>
              <a:t>will be </a:t>
            </a:r>
            <a:r>
              <a:rPr lang="en-US" dirty="0">
                <a:latin typeface="Times New italic"/>
              </a:rPr>
              <a:t>closer behind than it was a moment ago. </a:t>
            </a:r>
            <a:endParaRPr lang="en-US" dirty="0" smtClean="0">
              <a:latin typeface="Times New italic"/>
            </a:endParaRPr>
          </a:p>
          <a:p>
            <a:pPr marL="342900" indent="-342900">
              <a:lnSpc>
                <a:spcPct val="150000"/>
              </a:lnSpc>
              <a:buFont typeface="Arial" panose="020B0604020202020204" pitchFamily="34" charset="0"/>
              <a:buChar char="•"/>
            </a:pPr>
            <a:r>
              <a:rPr lang="en-US" dirty="0" smtClean="0">
                <a:latin typeface="Times New italic"/>
              </a:rPr>
              <a:t>Second</a:t>
            </a:r>
            <a:r>
              <a:rPr lang="en-US" dirty="0">
                <a:latin typeface="Times New italic"/>
              </a:rPr>
              <a:t>, we need some information about </a:t>
            </a:r>
            <a:r>
              <a:rPr lang="en-US" dirty="0" smtClean="0">
                <a:latin typeface="Times New italic"/>
              </a:rPr>
              <a:t>how the </a:t>
            </a:r>
            <a:r>
              <a:rPr lang="en-US" dirty="0">
                <a:latin typeface="Times New italic"/>
              </a:rPr>
              <a:t>agent’s own actions affect the world—for example, that when the agent turns the </a:t>
            </a:r>
            <a:r>
              <a:rPr lang="en-US" dirty="0" smtClean="0">
                <a:latin typeface="Times New italic"/>
              </a:rPr>
              <a:t>steering wheel </a:t>
            </a:r>
            <a:r>
              <a:rPr lang="en-US" dirty="0">
                <a:latin typeface="Times New italic"/>
              </a:rPr>
              <a:t>clockwise, the car turns to the right, or that after driving for five minutes </a:t>
            </a:r>
            <a:r>
              <a:rPr lang="en-US" dirty="0" smtClean="0">
                <a:latin typeface="Times New italic"/>
              </a:rPr>
              <a:t>northbound on </a:t>
            </a:r>
            <a:r>
              <a:rPr lang="en-US" dirty="0">
                <a:latin typeface="Times New italic"/>
              </a:rPr>
              <a:t>the freeway, one is usually about five miles north of where one was five minutes ago. </a:t>
            </a:r>
            <a:endParaRPr lang="en-US" dirty="0" smtClean="0">
              <a:latin typeface="Times New italic"/>
            </a:endParaRPr>
          </a:p>
          <a:p>
            <a:pPr marL="342900" indent="-342900">
              <a:lnSpc>
                <a:spcPct val="150000"/>
              </a:lnSpc>
              <a:buFont typeface="Arial" panose="020B0604020202020204" pitchFamily="34" charset="0"/>
              <a:buChar char="•"/>
            </a:pPr>
            <a:r>
              <a:rPr lang="en-US" dirty="0" smtClean="0">
                <a:latin typeface="Times New italic"/>
              </a:rPr>
              <a:t>This knowledge </a:t>
            </a:r>
            <a:r>
              <a:rPr lang="en-US" dirty="0">
                <a:latin typeface="Times New italic"/>
              </a:rPr>
              <a:t>about “how the world works”—whether implemented in simple Boolean circuits</a:t>
            </a:r>
          </a:p>
          <a:p>
            <a:pPr marL="342900" indent="-342900">
              <a:lnSpc>
                <a:spcPct val="150000"/>
              </a:lnSpc>
              <a:buFont typeface="Arial" panose="020B0604020202020204" pitchFamily="34" charset="0"/>
              <a:buChar char="•"/>
            </a:pPr>
            <a:r>
              <a:rPr lang="en-US" dirty="0">
                <a:latin typeface="Times New italic"/>
              </a:rPr>
              <a:t>or in complete scientific theories—is called a model of the world. </a:t>
            </a:r>
            <a:endParaRPr lang="en-US" dirty="0" smtClean="0">
              <a:latin typeface="Times New italic"/>
            </a:endParaRPr>
          </a:p>
          <a:p>
            <a:pPr marL="342900" indent="-342900">
              <a:lnSpc>
                <a:spcPct val="150000"/>
              </a:lnSpc>
              <a:buFont typeface="Arial" panose="020B0604020202020204" pitchFamily="34" charset="0"/>
              <a:buChar char="•"/>
            </a:pPr>
            <a:r>
              <a:rPr lang="en-US" dirty="0" smtClean="0">
                <a:latin typeface="Times New italic"/>
              </a:rPr>
              <a:t>An </a:t>
            </a:r>
            <a:r>
              <a:rPr lang="en-US" dirty="0">
                <a:latin typeface="Times New italic"/>
              </a:rPr>
              <a:t>agent that uses such </a:t>
            </a:r>
            <a:r>
              <a:rPr lang="en-US" dirty="0" smtClean="0">
                <a:latin typeface="Times New italic"/>
              </a:rPr>
              <a:t>a MODEL-BASED </a:t>
            </a:r>
            <a:r>
              <a:rPr lang="en-US" dirty="0">
                <a:latin typeface="Times New italic"/>
              </a:rPr>
              <a:t>model is called a model-based agent.</a:t>
            </a:r>
          </a:p>
        </p:txBody>
      </p:sp>
    </p:spTree>
    <p:extLst>
      <p:ext uri="{BB962C8B-B14F-4D97-AF65-F5344CB8AC3E}">
        <p14:creationId xmlns:p14="http://schemas.microsoft.com/office/powerpoint/2010/main" val="205083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4" name="Picture 3"/>
          <p:cNvPicPr>
            <a:picLocks noChangeAspect="1"/>
          </p:cNvPicPr>
          <p:nvPr/>
        </p:nvPicPr>
        <p:blipFill>
          <a:blip r:embed="rId3"/>
          <a:stretch>
            <a:fillRect/>
          </a:stretch>
        </p:blipFill>
        <p:spPr>
          <a:xfrm>
            <a:off x="170869" y="526099"/>
            <a:ext cx="4724280" cy="433059"/>
          </a:xfrm>
          <a:prstGeom prst="rect">
            <a:avLst/>
          </a:prstGeom>
        </p:spPr>
      </p:pic>
      <p:pic>
        <p:nvPicPr>
          <p:cNvPr id="3" name="Picture 2"/>
          <p:cNvPicPr>
            <a:picLocks noChangeAspect="1"/>
          </p:cNvPicPr>
          <p:nvPr/>
        </p:nvPicPr>
        <p:blipFill>
          <a:blip r:embed="rId4"/>
          <a:stretch>
            <a:fillRect/>
          </a:stretch>
        </p:blipFill>
        <p:spPr>
          <a:xfrm>
            <a:off x="483476" y="1036306"/>
            <a:ext cx="11248696" cy="5821694"/>
          </a:xfrm>
          <a:prstGeom prst="rect">
            <a:avLst/>
          </a:prstGeom>
        </p:spPr>
      </p:pic>
    </p:spTree>
    <p:extLst>
      <p:ext uri="{BB962C8B-B14F-4D97-AF65-F5344CB8AC3E}">
        <p14:creationId xmlns:p14="http://schemas.microsoft.com/office/powerpoint/2010/main" val="1572186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4" name="Picture 3"/>
          <p:cNvPicPr>
            <a:picLocks noChangeAspect="1"/>
          </p:cNvPicPr>
          <p:nvPr/>
        </p:nvPicPr>
        <p:blipFill>
          <a:blip r:embed="rId3"/>
          <a:stretch>
            <a:fillRect/>
          </a:stretch>
        </p:blipFill>
        <p:spPr>
          <a:xfrm>
            <a:off x="170869" y="526099"/>
            <a:ext cx="4724280" cy="433059"/>
          </a:xfrm>
          <a:prstGeom prst="rect">
            <a:avLst/>
          </a:prstGeom>
        </p:spPr>
      </p:pic>
      <p:pic>
        <p:nvPicPr>
          <p:cNvPr id="5" name="Picture 4"/>
          <p:cNvPicPr>
            <a:picLocks noChangeAspect="1"/>
          </p:cNvPicPr>
          <p:nvPr/>
        </p:nvPicPr>
        <p:blipFill>
          <a:blip r:embed="rId4"/>
          <a:stretch>
            <a:fillRect/>
          </a:stretch>
        </p:blipFill>
        <p:spPr>
          <a:xfrm>
            <a:off x="553982" y="1681655"/>
            <a:ext cx="11120876" cy="4760858"/>
          </a:xfrm>
          <a:prstGeom prst="rect">
            <a:avLst/>
          </a:prstGeom>
        </p:spPr>
      </p:pic>
    </p:spTree>
    <p:extLst>
      <p:ext uri="{BB962C8B-B14F-4D97-AF65-F5344CB8AC3E}">
        <p14:creationId xmlns:p14="http://schemas.microsoft.com/office/powerpoint/2010/main" val="1455901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4" name="Picture 3"/>
          <p:cNvPicPr>
            <a:picLocks noChangeAspect="1"/>
          </p:cNvPicPr>
          <p:nvPr/>
        </p:nvPicPr>
        <p:blipFill>
          <a:blip r:embed="rId3"/>
          <a:stretch>
            <a:fillRect/>
          </a:stretch>
        </p:blipFill>
        <p:spPr>
          <a:xfrm>
            <a:off x="170869" y="526099"/>
            <a:ext cx="4724280" cy="433059"/>
          </a:xfrm>
          <a:prstGeom prst="rect">
            <a:avLst/>
          </a:prstGeom>
        </p:spPr>
      </p:pic>
      <p:pic>
        <p:nvPicPr>
          <p:cNvPr id="3" name="Picture 2"/>
          <p:cNvPicPr>
            <a:picLocks noChangeAspect="1"/>
          </p:cNvPicPr>
          <p:nvPr/>
        </p:nvPicPr>
        <p:blipFill>
          <a:blip r:embed="rId4"/>
          <a:stretch>
            <a:fillRect/>
          </a:stretch>
        </p:blipFill>
        <p:spPr>
          <a:xfrm>
            <a:off x="935420" y="996328"/>
            <a:ext cx="10227222" cy="5861672"/>
          </a:xfrm>
          <a:prstGeom prst="rect">
            <a:avLst/>
          </a:prstGeom>
        </p:spPr>
      </p:pic>
    </p:spTree>
    <p:extLst>
      <p:ext uri="{BB962C8B-B14F-4D97-AF65-F5344CB8AC3E}">
        <p14:creationId xmlns:p14="http://schemas.microsoft.com/office/powerpoint/2010/main" val="1849255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5" name="Picture 4"/>
          <p:cNvPicPr>
            <a:picLocks noChangeAspect="1"/>
          </p:cNvPicPr>
          <p:nvPr/>
        </p:nvPicPr>
        <p:blipFill>
          <a:blip r:embed="rId3"/>
          <a:stretch>
            <a:fillRect/>
          </a:stretch>
        </p:blipFill>
        <p:spPr>
          <a:xfrm>
            <a:off x="108209" y="526099"/>
            <a:ext cx="4055530" cy="577247"/>
          </a:xfrm>
          <a:prstGeom prst="rect">
            <a:avLst/>
          </a:prstGeom>
        </p:spPr>
      </p:pic>
      <p:sp>
        <p:nvSpPr>
          <p:cNvPr id="7" name="Rectangle 6"/>
          <p:cNvSpPr/>
          <p:nvPr/>
        </p:nvSpPr>
        <p:spPr>
          <a:xfrm>
            <a:off x="357351" y="1330773"/>
            <a:ext cx="11634952" cy="3170099"/>
          </a:xfrm>
          <a:prstGeom prst="rect">
            <a:avLst/>
          </a:prstGeom>
        </p:spPr>
        <p:txBody>
          <a:bodyPr wrap="square">
            <a:spAutoFit/>
          </a:bodyPr>
          <a:lstStyle/>
          <a:p>
            <a:pPr marL="342900" indent="-342900">
              <a:lnSpc>
                <a:spcPct val="20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agent needs some sort of </a:t>
            </a:r>
            <a:r>
              <a:rPr lang="en-US" sz="2000" b="1" dirty="0">
                <a:solidFill>
                  <a:srgbClr val="000000"/>
                </a:solidFill>
                <a:latin typeface="Times New italic"/>
              </a:rPr>
              <a:t>goal </a:t>
            </a:r>
            <a:r>
              <a:rPr lang="en-US" sz="2000" dirty="0">
                <a:solidFill>
                  <a:srgbClr val="000000"/>
                </a:solidFill>
                <a:latin typeface="Times New italic"/>
              </a:rPr>
              <a:t>information that describes situations that are </a:t>
            </a:r>
            <a:r>
              <a:rPr lang="en-US" sz="2000" dirty="0" smtClean="0">
                <a:solidFill>
                  <a:srgbClr val="000000"/>
                </a:solidFill>
                <a:latin typeface="Times New italic"/>
              </a:rPr>
              <a:t>desirable.</a:t>
            </a:r>
          </a:p>
          <a:p>
            <a:pPr marL="342900" indent="-342900">
              <a:lnSpc>
                <a:spcPct val="200000"/>
              </a:lnSpc>
              <a:buFont typeface="Arial" panose="020B0604020202020204" pitchFamily="34" charset="0"/>
              <a:buChar char="•"/>
            </a:pPr>
            <a:r>
              <a:rPr lang="en-US" sz="2000" dirty="0" smtClean="0">
                <a:solidFill>
                  <a:srgbClr val="000000"/>
                </a:solidFill>
                <a:latin typeface="Times New italic"/>
              </a:rPr>
              <a:t>For </a:t>
            </a:r>
            <a:r>
              <a:rPr lang="en-US" sz="2000" dirty="0">
                <a:solidFill>
                  <a:srgbClr val="000000"/>
                </a:solidFill>
                <a:latin typeface="Times New italic"/>
              </a:rPr>
              <a:t>example, being at the passenger’s destination. </a:t>
            </a:r>
            <a:endParaRPr lang="en-US" sz="2000" dirty="0" smtClean="0">
              <a:solidFill>
                <a:srgbClr val="000000"/>
              </a:solidFill>
              <a:latin typeface="Times New italic"/>
            </a:endParaRPr>
          </a:p>
          <a:p>
            <a:pPr marL="342900" indent="-342900">
              <a:lnSpc>
                <a:spcPct val="20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agent program can combine this with the model (the same information as was used in the </a:t>
            </a:r>
            <a:r>
              <a:rPr lang="en-US" sz="2000" dirty="0" smtClean="0">
                <a:solidFill>
                  <a:srgbClr val="000000"/>
                </a:solidFill>
                <a:latin typeface="Times New italic"/>
              </a:rPr>
              <a:t>model based </a:t>
            </a:r>
            <a:r>
              <a:rPr lang="en-US" sz="2000" dirty="0">
                <a:solidFill>
                  <a:srgbClr val="000000"/>
                </a:solidFill>
                <a:latin typeface="Times New italic"/>
              </a:rPr>
              <a:t>reflex agent) to choose actions that achieve the goal.</a:t>
            </a:r>
            <a:r>
              <a:rPr lang="en-US" sz="2000" dirty="0">
                <a:latin typeface="Times New italic"/>
              </a:rPr>
              <a:t> </a:t>
            </a:r>
            <a:br>
              <a:rPr lang="en-US" sz="2000" dirty="0">
                <a:latin typeface="Times New italic"/>
              </a:rPr>
            </a:br>
            <a:endParaRPr lang="en-US" sz="2000" dirty="0">
              <a:latin typeface="Times New italic"/>
            </a:endParaRPr>
          </a:p>
        </p:txBody>
      </p:sp>
    </p:spTree>
    <p:extLst>
      <p:ext uri="{BB962C8B-B14F-4D97-AF65-F5344CB8AC3E}">
        <p14:creationId xmlns:p14="http://schemas.microsoft.com/office/powerpoint/2010/main" val="2954739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3" name="Picture 2"/>
          <p:cNvPicPr>
            <a:picLocks noChangeAspect="1"/>
          </p:cNvPicPr>
          <p:nvPr/>
        </p:nvPicPr>
        <p:blipFill>
          <a:blip r:embed="rId3"/>
          <a:stretch>
            <a:fillRect/>
          </a:stretch>
        </p:blipFill>
        <p:spPr>
          <a:xfrm>
            <a:off x="124780" y="526099"/>
            <a:ext cx="4301389" cy="566737"/>
          </a:xfrm>
          <a:prstGeom prst="rect">
            <a:avLst/>
          </a:prstGeom>
        </p:spPr>
      </p:pic>
      <p:sp>
        <p:nvSpPr>
          <p:cNvPr id="4" name="Rectangle 3"/>
          <p:cNvSpPr/>
          <p:nvPr/>
        </p:nvSpPr>
        <p:spPr>
          <a:xfrm>
            <a:off x="662152" y="1317210"/>
            <a:ext cx="10499834" cy="470898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Goals alone are not enough to generate high-quality behavior in most environments.</a:t>
            </a:r>
            <a:r>
              <a:rPr lang="en-US" sz="2000" dirty="0">
                <a:latin typeface="Times New italic"/>
              </a:rPr>
              <a:t> </a:t>
            </a:r>
            <a:endParaRPr lang="en-US" sz="2000" dirty="0" smtClean="0">
              <a:latin typeface="Times New italic"/>
            </a:endParaRPr>
          </a:p>
          <a:p>
            <a:pPr marL="342900" indent="-342900">
              <a:lnSpc>
                <a:spcPct val="150000"/>
              </a:lnSpc>
              <a:buFont typeface="Arial" panose="020B0604020202020204" pitchFamily="34" charset="0"/>
              <a:buChar char="•"/>
            </a:pPr>
            <a:r>
              <a:rPr lang="en-US" sz="2000" dirty="0" smtClean="0">
                <a:latin typeface="Times New italic"/>
              </a:rPr>
              <a:t>Goals </a:t>
            </a:r>
            <a:r>
              <a:rPr lang="en-US" sz="2000" dirty="0">
                <a:latin typeface="Times New italic"/>
              </a:rPr>
              <a:t>just provide </a:t>
            </a:r>
            <a:r>
              <a:rPr lang="en-US" sz="2000" dirty="0" smtClean="0">
                <a:latin typeface="Times New italic"/>
              </a:rPr>
              <a:t>a crude </a:t>
            </a:r>
            <a:r>
              <a:rPr lang="en-US" sz="2000" dirty="0">
                <a:latin typeface="Times New italic"/>
              </a:rPr>
              <a:t>binary distinction between “happy” and “unhappy” states. </a:t>
            </a:r>
            <a:endParaRPr lang="en-US" sz="2000" dirty="0" smtClean="0">
              <a:latin typeface="Times New italic"/>
            </a:endParaRPr>
          </a:p>
          <a:p>
            <a:pPr marL="342900" indent="-342900">
              <a:lnSpc>
                <a:spcPct val="150000"/>
              </a:lnSpc>
              <a:buFont typeface="Arial" panose="020B0604020202020204" pitchFamily="34" charset="0"/>
              <a:buChar char="•"/>
            </a:pPr>
            <a:r>
              <a:rPr lang="en-US" sz="2000" dirty="0" smtClean="0">
                <a:latin typeface="Times New italic"/>
              </a:rPr>
              <a:t>A </a:t>
            </a:r>
            <a:r>
              <a:rPr lang="en-US" sz="2000" dirty="0">
                <a:latin typeface="Times New italic"/>
              </a:rPr>
              <a:t>more general </a:t>
            </a:r>
            <a:r>
              <a:rPr lang="en-US" sz="2000" dirty="0" smtClean="0">
                <a:latin typeface="Times New italic"/>
              </a:rPr>
              <a:t>performance measure </a:t>
            </a:r>
            <a:r>
              <a:rPr lang="en-US" sz="2000" dirty="0">
                <a:latin typeface="Times New italic"/>
              </a:rPr>
              <a:t>should allow a comparison of different world states according to exactly how </a:t>
            </a:r>
            <a:r>
              <a:rPr lang="en-US" sz="2000" dirty="0" smtClean="0">
                <a:latin typeface="Times New italic"/>
              </a:rPr>
              <a:t>happy they </a:t>
            </a:r>
            <a:r>
              <a:rPr lang="en-US" sz="2000" dirty="0">
                <a:latin typeface="Times New italic"/>
              </a:rPr>
              <a:t>would make the agent. Because “happy” does not sound very scientific, economists </a:t>
            </a:r>
            <a:r>
              <a:rPr lang="en-US" sz="2000" dirty="0" smtClean="0">
                <a:latin typeface="Times New italic"/>
              </a:rPr>
              <a:t>and computer </a:t>
            </a:r>
            <a:r>
              <a:rPr lang="en-US" sz="2000" dirty="0">
                <a:latin typeface="Times New italic"/>
              </a:rPr>
              <a:t>scientists use the term utility instead</a:t>
            </a:r>
            <a:r>
              <a:rPr lang="en-US" sz="2000" dirty="0" smtClean="0">
                <a:latin typeface="Times New italic"/>
              </a:rPr>
              <a:t>.</a:t>
            </a:r>
          </a:p>
          <a:p>
            <a:pPr marL="342900" indent="-342900">
              <a:lnSpc>
                <a:spcPct val="150000"/>
              </a:lnSpc>
              <a:buFont typeface="Arial" panose="020B0604020202020204" pitchFamily="34" charset="0"/>
              <a:buChar char="•"/>
            </a:pPr>
            <a:r>
              <a:rPr lang="en-US" sz="2000" dirty="0">
                <a:latin typeface="Times New italic"/>
              </a:rPr>
              <a:t>An agent’s utility function is essentially an </a:t>
            </a:r>
            <a:r>
              <a:rPr lang="en-US" sz="2000" dirty="0" smtClean="0">
                <a:latin typeface="Times New italic"/>
              </a:rPr>
              <a:t>internalization of </a:t>
            </a:r>
            <a:r>
              <a:rPr lang="en-US" sz="2000" dirty="0">
                <a:latin typeface="Times New italic"/>
              </a:rPr>
              <a:t>the performance measure. If the internal utility function and the external performance</a:t>
            </a:r>
          </a:p>
          <a:p>
            <a:pPr marL="342900" indent="-342900">
              <a:lnSpc>
                <a:spcPct val="150000"/>
              </a:lnSpc>
              <a:buFont typeface="Arial" panose="020B0604020202020204" pitchFamily="34" charset="0"/>
              <a:buChar char="•"/>
            </a:pPr>
            <a:r>
              <a:rPr lang="en-US" sz="2000" dirty="0">
                <a:latin typeface="Times New italic"/>
              </a:rPr>
              <a:t>measure are in agreement, then an agent that chooses actions to maximize its utility will </a:t>
            </a:r>
            <a:r>
              <a:rPr lang="en-US" sz="2000" dirty="0" smtClean="0">
                <a:latin typeface="Times New italic"/>
              </a:rPr>
              <a:t>be rational </a:t>
            </a:r>
            <a:r>
              <a:rPr lang="en-US" sz="2000" dirty="0">
                <a:latin typeface="Times New italic"/>
              </a:rPr>
              <a:t>according to the external performance measure</a:t>
            </a:r>
            <a:r>
              <a:rPr lang="en-US" sz="2000" dirty="0" smtClean="0">
                <a:latin typeface="Times New italic"/>
              </a:rPr>
              <a:t>.</a:t>
            </a:r>
            <a:endParaRPr lang="en-US" sz="2000" dirty="0">
              <a:latin typeface="Times New italic"/>
            </a:endParaRPr>
          </a:p>
        </p:txBody>
      </p:sp>
    </p:spTree>
    <p:extLst>
      <p:ext uri="{BB962C8B-B14F-4D97-AF65-F5344CB8AC3E}">
        <p14:creationId xmlns:p14="http://schemas.microsoft.com/office/powerpoint/2010/main" val="759378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3" name="Picture 2"/>
          <p:cNvPicPr>
            <a:picLocks noChangeAspect="1"/>
          </p:cNvPicPr>
          <p:nvPr/>
        </p:nvPicPr>
        <p:blipFill>
          <a:blip r:embed="rId3"/>
          <a:stretch>
            <a:fillRect/>
          </a:stretch>
        </p:blipFill>
        <p:spPr>
          <a:xfrm>
            <a:off x="124780" y="526099"/>
            <a:ext cx="4301389" cy="566737"/>
          </a:xfrm>
          <a:prstGeom prst="rect">
            <a:avLst/>
          </a:prstGeom>
        </p:spPr>
      </p:pic>
      <p:pic>
        <p:nvPicPr>
          <p:cNvPr id="5" name="Picture 4"/>
          <p:cNvPicPr>
            <a:picLocks noChangeAspect="1"/>
          </p:cNvPicPr>
          <p:nvPr/>
        </p:nvPicPr>
        <p:blipFill>
          <a:blip r:embed="rId4"/>
          <a:stretch>
            <a:fillRect/>
          </a:stretch>
        </p:blipFill>
        <p:spPr>
          <a:xfrm>
            <a:off x="1219200" y="1013647"/>
            <a:ext cx="9624125" cy="5844353"/>
          </a:xfrm>
          <a:prstGeom prst="rect">
            <a:avLst/>
          </a:prstGeom>
        </p:spPr>
      </p:pic>
    </p:spTree>
    <p:extLst>
      <p:ext uri="{BB962C8B-B14F-4D97-AF65-F5344CB8AC3E}">
        <p14:creationId xmlns:p14="http://schemas.microsoft.com/office/powerpoint/2010/main" val="1316982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4" name="Picture 3"/>
          <p:cNvPicPr>
            <a:picLocks noChangeAspect="1"/>
          </p:cNvPicPr>
          <p:nvPr/>
        </p:nvPicPr>
        <p:blipFill>
          <a:blip r:embed="rId3"/>
          <a:stretch>
            <a:fillRect/>
          </a:stretch>
        </p:blipFill>
        <p:spPr>
          <a:xfrm>
            <a:off x="126124" y="584272"/>
            <a:ext cx="4338966" cy="609895"/>
          </a:xfrm>
          <a:prstGeom prst="rect">
            <a:avLst/>
          </a:prstGeom>
        </p:spPr>
      </p:pic>
      <p:sp>
        <p:nvSpPr>
          <p:cNvPr id="3" name="Rectangle 2"/>
          <p:cNvSpPr/>
          <p:nvPr/>
        </p:nvSpPr>
        <p:spPr>
          <a:xfrm>
            <a:off x="578069" y="1382286"/>
            <a:ext cx="10951779" cy="4921284"/>
          </a:xfrm>
          <a:prstGeom prst="rect">
            <a:avLst/>
          </a:prstGeom>
        </p:spPr>
        <p:txBody>
          <a:bodyPr wrap="square">
            <a:spAutoFit/>
          </a:bodyPr>
          <a:lstStyle/>
          <a:p>
            <a:pPr marL="342900" indent="-342900">
              <a:lnSpc>
                <a:spcPct val="200000"/>
              </a:lnSpc>
              <a:buFont typeface="Arial" panose="020B0604020202020204" pitchFamily="34" charset="0"/>
              <a:buChar char="•"/>
            </a:pPr>
            <a:r>
              <a:rPr lang="en-US" sz="2000" dirty="0">
                <a:solidFill>
                  <a:srgbClr val="000000"/>
                </a:solidFill>
                <a:latin typeface="Times New italic"/>
              </a:rPr>
              <a:t>A learning agent can be divided into four conceptual components, as shown in </a:t>
            </a:r>
            <a:r>
              <a:rPr lang="en-US" sz="2000" dirty="0" smtClean="0">
                <a:solidFill>
                  <a:srgbClr val="000000"/>
                </a:solidFill>
                <a:latin typeface="Times New italic"/>
              </a:rPr>
              <a:t>Figure 2.15</a:t>
            </a:r>
            <a:r>
              <a:rPr lang="en-US" sz="2000" dirty="0">
                <a:solidFill>
                  <a:srgbClr val="000000"/>
                </a:solidFill>
                <a:latin typeface="Times New italic"/>
              </a:rPr>
              <a:t>. </a:t>
            </a:r>
            <a:endParaRPr lang="en-US" sz="2000" dirty="0" smtClean="0">
              <a:solidFill>
                <a:srgbClr val="000000"/>
              </a:solidFill>
              <a:latin typeface="Times New italic"/>
            </a:endParaRPr>
          </a:p>
          <a:p>
            <a:pPr marL="342900" indent="-342900">
              <a:lnSpc>
                <a:spcPct val="20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most important distinction is between the </a:t>
            </a:r>
            <a:r>
              <a:rPr lang="en-US" sz="2000" b="1" dirty="0">
                <a:solidFill>
                  <a:srgbClr val="000000"/>
                </a:solidFill>
                <a:latin typeface="Times New italic"/>
              </a:rPr>
              <a:t>learning element</a:t>
            </a:r>
            <a:r>
              <a:rPr lang="en-US" sz="2000" dirty="0">
                <a:solidFill>
                  <a:srgbClr val="000000"/>
                </a:solidFill>
                <a:latin typeface="Times New italic"/>
              </a:rPr>
              <a:t>, which is </a:t>
            </a:r>
            <a:r>
              <a:rPr lang="en-US" sz="2000" dirty="0" smtClean="0">
                <a:solidFill>
                  <a:srgbClr val="000000"/>
                </a:solidFill>
                <a:latin typeface="Times New italic"/>
              </a:rPr>
              <a:t>responsible </a:t>
            </a:r>
            <a:r>
              <a:rPr lang="en-US" sz="2000" dirty="0">
                <a:solidFill>
                  <a:srgbClr val="000000"/>
                </a:solidFill>
                <a:latin typeface="Times New italic"/>
              </a:rPr>
              <a:t>for making improvements, and the </a:t>
            </a:r>
            <a:r>
              <a:rPr lang="en-US" sz="2000" b="1" dirty="0">
                <a:solidFill>
                  <a:srgbClr val="000000"/>
                </a:solidFill>
                <a:latin typeface="Times New italic"/>
              </a:rPr>
              <a:t>performance element</a:t>
            </a:r>
            <a:r>
              <a:rPr lang="en-US" sz="2000" dirty="0">
                <a:solidFill>
                  <a:srgbClr val="000000"/>
                </a:solidFill>
                <a:latin typeface="Times New italic"/>
              </a:rPr>
              <a:t>, which is responsible </a:t>
            </a:r>
            <a:r>
              <a:rPr lang="en-US" sz="2000" dirty="0" smtClean="0">
                <a:solidFill>
                  <a:srgbClr val="000000"/>
                </a:solidFill>
                <a:latin typeface="Times New italic"/>
              </a:rPr>
              <a:t>for</a:t>
            </a:r>
            <a:endParaRPr lang="en-US" sz="2000" dirty="0">
              <a:solidFill>
                <a:srgbClr val="000000"/>
              </a:solidFill>
              <a:latin typeface="Times New italic"/>
            </a:endParaRPr>
          </a:p>
          <a:p>
            <a:pPr marL="342900" indent="-342900">
              <a:lnSpc>
                <a:spcPct val="200000"/>
              </a:lnSpc>
              <a:buFont typeface="Arial" panose="020B0604020202020204" pitchFamily="34" charset="0"/>
              <a:buChar char="•"/>
            </a:pPr>
            <a:r>
              <a:rPr lang="en-US" sz="2000" dirty="0">
                <a:solidFill>
                  <a:srgbClr val="000000"/>
                </a:solidFill>
                <a:latin typeface="Times New italic"/>
              </a:rPr>
              <a:t>selecting external actions. </a:t>
            </a:r>
            <a:endParaRPr lang="en-US" sz="2000" dirty="0" smtClean="0">
              <a:solidFill>
                <a:srgbClr val="000000"/>
              </a:solidFill>
              <a:latin typeface="Times New italic"/>
            </a:endParaRPr>
          </a:p>
          <a:p>
            <a:pPr marL="342900" indent="-342900">
              <a:lnSpc>
                <a:spcPct val="20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performance element is what we have previously considered to be the entire agent: it takes in percepts and decides on actions. </a:t>
            </a:r>
            <a:endParaRPr lang="en-US" sz="2000" dirty="0" smtClean="0">
              <a:solidFill>
                <a:srgbClr val="000000"/>
              </a:solidFill>
              <a:latin typeface="Times New italic"/>
            </a:endParaRPr>
          </a:p>
          <a:p>
            <a:pPr marL="342900" indent="-342900">
              <a:lnSpc>
                <a:spcPct val="20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learning element </a:t>
            </a:r>
            <a:r>
              <a:rPr lang="en-US" sz="2000" dirty="0" smtClean="0">
                <a:solidFill>
                  <a:srgbClr val="000000"/>
                </a:solidFill>
                <a:latin typeface="Times New italic"/>
              </a:rPr>
              <a:t>uses feedback </a:t>
            </a:r>
            <a:r>
              <a:rPr lang="en-US" sz="2000" dirty="0">
                <a:solidFill>
                  <a:srgbClr val="000000"/>
                </a:solidFill>
                <a:latin typeface="Times New italic"/>
              </a:rPr>
              <a:t>from the </a:t>
            </a:r>
            <a:r>
              <a:rPr lang="en-US" sz="2000" b="1" dirty="0">
                <a:solidFill>
                  <a:srgbClr val="000000"/>
                </a:solidFill>
                <a:latin typeface="Times New italic"/>
              </a:rPr>
              <a:t>critic </a:t>
            </a:r>
            <a:r>
              <a:rPr lang="en-US" sz="2000" dirty="0">
                <a:solidFill>
                  <a:srgbClr val="000000"/>
                </a:solidFill>
                <a:latin typeface="Times New italic"/>
              </a:rPr>
              <a:t>on how the agent is doing and determines how the performance element should be modified to do better in the future.</a:t>
            </a:r>
            <a:r>
              <a:rPr lang="en-US" sz="2000" dirty="0">
                <a:latin typeface="Times New italic"/>
              </a:rPr>
              <a:t> </a:t>
            </a:r>
          </a:p>
        </p:txBody>
      </p:sp>
    </p:spTree>
    <p:extLst>
      <p:ext uri="{BB962C8B-B14F-4D97-AF65-F5344CB8AC3E}">
        <p14:creationId xmlns:p14="http://schemas.microsoft.com/office/powerpoint/2010/main" val="272996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89" y="190582"/>
            <a:ext cx="10364451" cy="1060149"/>
          </a:xfrm>
        </p:spPr>
        <p:txBody>
          <a:bodyPr>
            <a:normAutofit/>
          </a:bodyPr>
          <a:lstStyle/>
          <a:p>
            <a:r>
              <a:rPr lang="en-US" dirty="0"/>
              <a:t>Intelligent agents </a:t>
            </a:r>
          </a:p>
        </p:txBody>
      </p:sp>
      <p:sp>
        <p:nvSpPr>
          <p:cNvPr id="3" name="Rectangle 2"/>
          <p:cNvSpPr/>
          <p:nvPr/>
        </p:nvSpPr>
        <p:spPr>
          <a:xfrm>
            <a:off x="83457" y="1859340"/>
            <a:ext cx="10489949"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solidFill>
                  <a:srgbClr val="000000"/>
                </a:solidFill>
                <a:latin typeface="Times New italic"/>
              </a:rPr>
              <a:t>the vacuum-cleaner world shown in </a:t>
            </a:r>
            <a:r>
              <a:rPr lang="en-US" sz="2000" dirty="0" smtClean="0">
                <a:solidFill>
                  <a:srgbClr val="000000"/>
                </a:solidFill>
                <a:latin typeface="Times New italic"/>
              </a:rPr>
              <a:t>the Figure. </a:t>
            </a:r>
          </a:p>
          <a:p>
            <a:pPr marL="285750" indent="-285750">
              <a:lnSpc>
                <a:spcPct val="150000"/>
              </a:lnSpc>
              <a:buFont typeface="Arial" panose="020B0604020202020204" pitchFamily="34" charset="0"/>
              <a:buChar char="•"/>
            </a:pPr>
            <a:r>
              <a:rPr lang="en-US" sz="2000" dirty="0" smtClean="0">
                <a:solidFill>
                  <a:srgbClr val="000000"/>
                </a:solidFill>
                <a:latin typeface="Times New italic"/>
              </a:rPr>
              <a:t>This </a:t>
            </a:r>
            <a:r>
              <a:rPr lang="en-US" sz="2000" dirty="0">
                <a:solidFill>
                  <a:srgbClr val="000000"/>
                </a:solidFill>
                <a:latin typeface="Times New italic"/>
              </a:rPr>
              <a:t>world is so simple that we can describe everything that </a:t>
            </a:r>
            <a:r>
              <a:rPr lang="en-US" sz="2000" dirty="0" smtClean="0">
                <a:solidFill>
                  <a:srgbClr val="000000"/>
                </a:solidFill>
                <a:latin typeface="Times New italic"/>
              </a:rPr>
              <a:t>happens. </a:t>
            </a:r>
          </a:p>
          <a:p>
            <a:pPr marL="285750" indent="-285750">
              <a:lnSpc>
                <a:spcPct val="150000"/>
              </a:lnSpc>
              <a:buFont typeface="Arial" panose="020B0604020202020204" pitchFamily="34" charset="0"/>
              <a:buChar char="•"/>
            </a:pPr>
            <a:r>
              <a:rPr lang="en-US" sz="2000" dirty="0" smtClean="0">
                <a:solidFill>
                  <a:srgbClr val="000000"/>
                </a:solidFill>
                <a:latin typeface="Times New italic"/>
              </a:rPr>
              <a:t>This </a:t>
            </a:r>
            <a:r>
              <a:rPr lang="en-US" sz="2000" dirty="0">
                <a:solidFill>
                  <a:srgbClr val="000000"/>
                </a:solidFill>
                <a:latin typeface="Times New italic"/>
              </a:rPr>
              <a:t>particular world has just two locations: squares A and </a:t>
            </a:r>
            <a:r>
              <a:rPr lang="en-US" sz="2000" dirty="0" smtClean="0">
                <a:solidFill>
                  <a:srgbClr val="000000"/>
                </a:solidFill>
                <a:latin typeface="Times New italic"/>
              </a:rPr>
              <a:t>B.</a:t>
            </a:r>
          </a:p>
          <a:p>
            <a:pPr marL="285750" indent="-285750">
              <a:lnSpc>
                <a:spcPct val="15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vacuum agent perceives which square it is in and whether there is dirt in the </a:t>
            </a:r>
            <a:r>
              <a:rPr lang="en-US" sz="2000" dirty="0" smtClean="0">
                <a:solidFill>
                  <a:srgbClr val="000000"/>
                </a:solidFill>
                <a:latin typeface="Times New italic"/>
              </a:rPr>
              <a:t>square.</a:t>
            </a:r>
          </a:p>
          <a:p>
            <a:pPr marL="285750" indent="-285750">
              <a:lnSpc>
                <a:spcPct val="150000"/>
              </a:lnSpc>
              <a:buFont typeface="Arial" panose="020B0604020202020204" pitchFamily="34" charset="0"/>
              <a:buChar char="•"/>
            </a:pPr>
            <a:r>
              <a:rPr lang="en-US" sz="2000" dirty="0" smtClean="0">
                <a:solidFill>
                  <a:srgbClr val="000000"/>
                </a:solidFill>
                <a:latin typeface="Times New italic"/>
              </a:rPr>
              <a:t>It </a:t>
            </a:r>
            <a:r>
              <a:rPr lang="en-US" sz="2000" dirty="0">
                <a:solidFill>
                  <a:srgbClr val="000000"/>
                </a:solidFill>
                <a:latin typeface="Times New italic"/>
              </a:rPr>
              <a:t>can choose to move left, move right, suck up the dirt, or do </a:t>
            </a:r>
            <a:r>
              <a:rPr lang="en-US" sz="2000" dirty="0" smtClean="0">
                <a:solidFill>
                  <a:srgbClr val="000000"/>
                </a:solidFill>
                <a:latin typeface="Times New italic"/>
              </a:rPr>
              <a:t>nothing.</a:t>
            </a:r>
          </a:p>
          <a:p>
            <a:pPr marL="285750" indent="-285750">
              <a:lnSpc>
                <a:spcPct val="150000"/>
              </a:lnSpc>
              <a:buFont typeface="Arial" panose="020B0604020202020204" pitchFamily="34" charset="0"/>
              <a:buChar char="•"/>
            </a:pPr>
            <a:r>
              <a:rPr lang="en-US" sz="2000" dirty="0" smtClean="0">
                <a:solidFill>
                  <a:srgbClr val="000000"/>
                </a:solidFill>
                <a:latin typeface="Times New italic"/>
              </a:rPr>
              <a:t>One </a:t>
            </a:r>
            <a:r>
              <a:rPr lang="en-US" sz="2000" dirty="0">
                <a:solidFill>
                  <a:srgbClr val="000000"/>
                </a:solidFill>
                <a:latin typeface="Times New italic"/>
              </a:rPr>
              <a:t>very simple agent function is the following: if the current square is dirty, then suck; otherwise, move to the other square. </a:t>
            </a:r>
            <a:endParaRPr lang="en-US" sz="2000" dirty="0">
              <a:latin typeface="Times New italic"/>
            </a:endParaRPr>
          </a:p>
        </p:txBody>
      </p:sp>
      <p:sp>
        <p:nvSpPr>
          <p:cNvPr id="4" name="Rectangle 3"/>
          <p:cNvSpPr/>
          <p:nvPr/>
        </p:nvSpPr>
        <p:spPr>
          <a:xfrm>
            <a:off x="83458" y="989121"/>
            <a:ext cx="3805850" cy="523220"/>
          </a:xfrm>
          <a:prstGeom prst="rect">
            <a:avLst/>
          </a:prstGeom>
        </p:spPr>
        <p:txBody>
          <a:bodyPr wrap="none">
            <a:spAutoFit/>
          </a:bodyPr>
          <a:lstStyle/>
          <a:p>
            <a:r>
              <a:rPr lang="en-US" sz="2800" dirty="0">
                <a:solidFill>
                  <a:srgbClr val="000000"/>
                </a:solidFill>
                <a:latin typeface="Times-Roman"/>
              </a:rPr>
              <a:t>vacuum-cleaner world </a:t>
            </a:r>
            <a:endParaRPr lang="en-US" sz="2800" dirty="0"/>
          </a:p>
        </p:txBody>
      </p:sp>
    </p:spTree>
    <p:extLst>
      <p:ext uri="{BB962C8B-B14F-4D97-AF65-F5344CB8AC3E}">
        <p14:creationId xmlns:p14="http://schemas.microsoft.com/office/powerpoint/2010/main" val="642155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4" name="Picture 3"/>
          <p:cNvPicPr>
            <a:picLocks noChangeAspect="1"/>
          </p:cNvPicPr>
          <p:nvPr/>
        </p:nvPicPr>
        <p:blipFill>
          <a:blip r:embed="rId3"/>
          <a:stretch>
            <a:fillRect/>
          </a:stretch>
        </p:blipFill>
        <p:spPr>
          <a:xfrm>
            <a:off x="126124" y="584272"/>
            <a:ext cx="4338966" cy="609895"/>
          </a:xfrm>
          <a:prstGeom prst="rect">
            <a:avLst/>
          </a:prstGeom>
        </p:spPr>
      </p:pic>
      <p:pic>
        <p:nvPicPr>
          <p:cNvPr id="7" name="Picture 6"/>
          <p:cNvPicPr>
            <a:picLocks noChangeAspect="1"/>
          </p:cNvPicPr>
          <p:nvPr/>
        </p:nvPicPr>
        <p:blipFill>
          <a:blip r:embed="rId4"/>
          <a:stretch>
            <a:fillRect/>
          </a:stretch>
        </p:blipFill>
        <p:spPr>
          <a:xfrm>
            <a:off x="956441" y="1113845"/>
            <a:ext cx="10285522" cy="5744155"/>
          </a:xfrm>
          <a:prstGeom prst="rect">
            <a:avLst/>
          </a:prstGeom>
        </p:spPr>
      </p:pic>
    </p:spTree>
    <p:extLst>
      <p:ext uri="{BB962C8B-B14F-4D97-AF65-F5344CB8AC3E}">
        <p14:creationId xmlns:p14="http://schemas.microsoft.com/office/powerpoint/2010/main" val="1080254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3" name="Picture 2"/>
          <p:cNvPicPr>
            <a:picLocks noChangeAspect="1"/>
          </p:cNvPicPr>
          <p:nvPr/>
        </p:nvPicPr>
        <p:blipFill>
          <a:blip r:embed="rId3"/>
          <a:stretch>
            <a:fillRect/>
          </a:stretch>
        </p:blipFill>
        <p:spPr>
          <a:xfrm>
            <a:off x="148683" y="584272"/>
            <a:ext cx="8117046" cy="469353"/>
          </a:xfrm>
          <a:prstGeom prst="rect">
            <a:avLst/>
          </a:prstGeom>
        </p:spPr>
      </p:pic>
      <p:pic>
        <p:nvPicPr>
          <p:cNvPr id="5" name="Picture 4"/>
          <p:cNvPicPr>
            <a:picLocks noChangeAspect="1"/>
          </p:cNvPicPr>
          <p:nvPr/>
        </p:nvPicPr>
        <p:blipFill>
          <a:blip r:embed="rId4"/>
          <a:stretch>
            <a:fillRect/>
          </a:stretch>
        </p:blipFill>
        <p:spPr>
          <a:xfrm>
            <a:off x="809296" y="1053625"/>
            <a:ext cx="10680153" cy="5819165"/>
          </a:xfrm>
          <a:prstGeom prst="rect">
            <a:avLst/>
          </a:prstGeom>
        </p:spPr>
      </p:pic>
    </p:spTree>
    <p:extLst>
      <p:ext uri="{BB962C8B-B14F-4D97-AF65-F5344CB8AC3E}">
        <p14:creationId xmlns:p14="http://schemas.microsoft.com/office/powerpoint/2010/main" val="803870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5628" y="2389"/>
            <a:ext cx="3426372" cy="581883"/>
          </a:xfrm>
        </p:spPr>
        <p:txBody>
          <a:bodyPr>
            <a:normAutofit/>
          </a:bodyPr>
          <a:lstStyle/>
          <a:p>
            <a:r>
              <a:rPr lang="en-US" sz="2800" dirty="0"/>
              <a:t>Intelligent agents </a:t>
            </a:r>
          </a:p>
        </p:txBody>
      </p:sp>
      <p:pic>
        <p:nvPicPr>
          <p:cNvPr id="6" name="Picture 5"/>
          <p:cNvPicPr>
            <a:picLocks noChangeAspect="1"/>
          </p:cNvPicPr>
          <p:nvPr/>
        </p:nvPicPr>
        <p:blipFill>
          <a:blip r:embed="rId2"/>
          <a:stretch>
            <a:fillRect/>
          </a:stretch>
        </p:blipFill>
        <p:spPr>
          <a:xfrm>
            <a:off x="2698794" y="2389"/>
            <a:ext cx="5735263" cy="523710"/>
          </a:xfrm>
          <a:prstGeom prst="rect">
            <a:avLst/>
          </a:prstGeom>
        </p:spPr>
      </p:pic>
      <p:pic>
        <p:nvPicPr>
          <p:cNvPr id="3" name="Picture 2"/>
          <p:cNvPicPr>
            <a:picLocks noChangeAspect="1"/>
          </p:cNvPicPr>
          <p:nvPr/>
        </p:nvPicPr>
        <p:blipFill>
          <a:blip r:embed="rId3"/>
          <a:stretch>
            <a:fillRect/>
          </a:stretch>
        </p:blipFill>
        <p:spPr>
          <a:xfrm>
            <a:off x="148683" y="584272"/>
            <a:ext cx="6735593" cy="389473"/>
          </a:xfrm>
          <a:prstGeom prst="rect">
            <a:avLst/>
          </a:prstGeom>
        </p:spPr>
      </p:pic>
      <p:sp>
        <p:nvSpPr>
          <p:cNvPr id="4" name="Rectangle 3"/>
          <p:cNvSpPr/>
          <p:nvPr/>
        </p:nvSpPr>
        <p:spPr>
          <a:xfrm>
            <a:off x="0" y="973745"/>
            <a:ext cx="12192000" cy="609397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In an </a:t>
            </a:r>
            <a:r>
              <a:rPr lang="en-US" sz="2000" b="1" dirty="0">
                <a:solidFill>
                  <a:srgbClr val="000000"/>
                </a:solidFill>
                <a:latin typeface="Times New italic"/>
              </a:rPr>
              <a:t>atomic representation </a:t>
            </a:r>
            <a:r>
              <a:rPr lang="en-US" sz="2000" dirty="0">
                <a:solidFill>
                  <a:srgbClr val="000000"/>
                </a:solidFill>
                <a:latin typeface="Times New italic"/>
              </a:rPr>
              <a:t>each state of the world is indivisible—it has no </a:t>
            </a:r>
            <a:r>
              <a:rPr lang="en-US" sz="2000" dirty="0" smtClean="0">
                <a:solidFill>
                  <a:srgbClr val="000000"/>
                </a:solidFill>
                <a:latin typeface="Times New italic"/>
              </a:rPr>
              <a:t>internal structure</a:t>
            </a:r>
            <a:r>
              <a:rPr lang="en-US" sz="2000" dirty="0">
                <a:solidFill>
                  <a:srgbClr val="000000"/>
                </a:solidFill>
                <a:latin typeface="Times New italic"/>
              </a:rPr>
              <a:t>.</a:t>
            </a:r>
            <a:r>
              <a:rPr lang="en-US" sz="2000" dirty="0">
                <a:latin typeface="Times New italic"/>
              </a:rPr>
              <a:t> </a:t>
            </a:r>
            <a:br>
              <a:rPr lang="en-US" sz="2000" dirty="0">
                <a:latin typeface="Times New italic"/>
              </a:rPr>
            </a:br>
            <a:r>
              <a:rPr lang="en-US" sz="2000" dirty="0">
                <a:latin typeface="Times New italic"/>
              </a:rPr>
              <a:t>A </a:t>
            </a:r>
            <a:r>
              <a:rPr lang="en-US" sz="2000" b="1" dirty="0">
                <a:latin typeface="Times New italic"/>
              </a:rPr>
              <a:t>factored representation</a:t>
            </a:r>
            <a:r>
              <a:rPr lang="en-US" sz="2000" dirty="0">
                <a:latin typeface="Times New italic"/>
              </a:rPr>
              <a:t> splits up each state into a fixed set </a:t>
            </a:r>
            <a:r>
              <a:rPr lang="en-US" sz="2000" dirty="0" smtClean="0">
                <a:latin typeface="Times New italic"/>
              </a:rPr>
              <a:t>of variables </a:t>
            </a:r>
            <a:r>
              <a:rPr lang="en-US" sz="2000" dirty="0">
                <a:latin typeface="Times New italic"/>
              </a:rPr>
              <a:t>or attributes, each of which can have a value</a:t>
            </a:r>
            <a:r>
              <a:rPr lang="en-US" sz="2000" dirty="0" smtClean="0">
                <a:latin typeface="Times New italic"/>
              </a:rPr>
              <a:t>.</a:t>
            </a:r>
          </a:p>
          <a:p>
            <a:pPr marL="342900" indent="-342900">
              <a:lnSpc>
                <a:spcPct val="150000"/>
              </a:lnSpc>
              <a:buFont typeface="Arial" panose="020B0604020202020204" pitchFamily="34" charset="0"/>
              <a:buChar char="•"/>
            </a:pPr>
            <a:r>
              <a:rPr lang="en-US" sz="2000" dirty="0">
                <a:latin typeface="Times New italic"/>
              </a:rPr>
              <a:t>The algorithms underlying search and </a:t>
            </a:r>
            <a:r>
              <a:rPr lang="en-US" sz="2000" dirty="0" smtClean="0">
                <a:latin typeface="Times New italic"/>
              </a:rPr>
              <a:t>game-playing, </a:t>
            </a:r>
            <a:r>
              <a:rPr lang="en-US" sz="2000" dirty="0">
                <a:latin typeface="Times New italic"/>
              </a:rPr>
              <a:t>Hidden Markov </a:t>
            </a:r>
            <a:r>
              <a:rPr lang="en-US" sz="2000" dirty="0" smtClean="0">
                <a:latin typeface="Times New italic"/>
              </a:rPr>
              <a:t>models, and </a:t>
            </a:r>
            <a:r>
              <a:rPr lang="en-US" sz="2000" dirty="0">
                <a:latin typeface="Times New italic"/>
              </a:rPr>
              <a:t>Markov decision </a:t>
            </a:r>
            <a:r>
              <a:rPr lang="en-US" sz="2000" dirty="0" smtClean="0">
                <a:latin typeface="Times New italic"/>
              </a:rPr>
              <a:t>processes, all </a:t>
            </a:r>
            <a:r>
              <a:rPr lang="en-US" sz="2000" dirty="0">
                <a:latin typeface="Times New italic"/>
              </a:rPr>
              <a:t>work with </a:t>
            </a:r>
            <a:r>
              <a:rPr lang="en-US" sz="2000" b="1" dirty="0">
                <a:latin typeface="Times New italic"/>
              </a:rPr>
              <a:t>atomic </a:t>
            </a:r>
            <a:r>
              <a:rPr lang="en-US" sz="2000" b="1" dirty="0" smtClean="0">
                <a:latin typeface="Times New italic"/>
              </a:rPr>
              <a:t>representations.</a:t>
            </a:r>
          </a:p>
          <a:p>
            <a:pPr marL="342900" indent="-342900">
              <a:lnSpc>
                <a:spcPct val="150000"/>
              </a:lnSpc>
              <a:buFont typeface="Arial" panose="020B0604020202020204" pitchFamily="34" charset="0"/>
              <a:buChar char="•"/>
            </a:pPr>
            <a:r>
              <a:rPr lang="en-US" sz="2000" dirty="0">
                <a:latin typeface="Times New italic"/>
              </a:rPr>
              <a:t>Many important areas of AI are based on </a:t>
            </a:r>
            <a:r>
              <a:rPr lang="en-US" sz="2000" b="1" dirty="0">
                <a:latin typeface="Times New italic"/>
              </a:rPr>
              <a:t>factored representations</a:t>
            </a:r>
            <a:r>
              <a:rPr lang="en-US" sz="2000" dirty="0">
                <a:latin typeface="Times New italic"/>
              </a:rPr>
              <a:t>, </a:t>
            </a:r>
            <a:r>
              <a:rPr lang="en-US" sz="2000" dirty="0" smtClean="0">
                <a:latin typeface="Times New italic"/>
              </a:rPr>
              <a:t>including constraint </a:t>
            </a:r>
            <a:r>
              <a:rPr lang="en-US" sz="2000" dirty="0">
                <a:latin typeface="Times New italic"/>
              </a:rPr>
              <a:t>satisfaction </a:t>
            </a:r>
            <a:r>
              <a:rPr lang="en-US" sz="2000" dirty="0" smtClean="0">
                <a:latin typeface="Times New italic"/>
              </a:rPr>
              <a:t>algorithms, </a:t>
            </a:r>
            <a:r>
              <a:rPr lang="en-US" sz="2000" dirty="0">
                <a:latin typeface="Times New italic"/>
              </a:rPr>
              <a:t>propositional </a:t>
            </a:r>
            <a:r>
              <a:rPr lang="en-US" sz="2000" dirty="0" smtClean="0">
                <a:latin typeface="Times New italic"/>
              </a:rPr>
              <a:t>logic, planning, </a:t>
            </a:r>
            <a:r>
              <a:rPr lang="en-US" sz="2000" dirty="0">
                <a:latin typeface="Times New italic"/>
              </a:rPr>
              <a:t>Bayesian </a:t>
            </a:r>
            <a:r>
              <a:rPr lang="en-US" sz="2000" dirty="0" smtClean="0">
                <a:latin typeface="Times New italic"/>
              </a:rPr>
              <a:t>networks, </a:t>
            </a:r>
            <a:r>
              <a:rPr lang="en-US" sz="2000" dirty="0">
                <a:latin typeface="Times New italic"/>
              </a:rPr>
              <a:t>and the machine learning </a:t>
            </a:r>
            <a:r>
              <a:rPr lang="en-US" sz="2000" dirty="0" smtClean="0">
                <a:latin typeface="Times New italic"/>
              </a:rPr>
              <a:t>algorithms.</a:t>
            </a:r>
          </a:p>
          <a:p>
            <a:pPr marL="342900" indent="-342900">
              <a:lnSpc>
                <a:spcPct val="150000"/>
              </a:lnSpc>
              <a:buFont typeface="Arial" panose="020B0604020202020204" pitchFamily="34" charset="0"/>
              <a:buChar char="•"/>
            </a:pPr>
            <a:r>
              <a:rPr lang="en-US" sz="2000" dirty="0" smtClean="0">
                <a:latin typeface="Times New italic"/>
              </a:rPr>
              <a:t>A </a:t>
            </a:r>
            <a:r>
              <a:rPr lang="en-US" sz="2000" b="1" dirty="0">
                <a:latin typeface="Times New italic"/>
              </a:rPr>
              <a:t>structured representation</a:t>
            </a:r>
            <a:r>
              <a:rPr lang="en-US" sz="2000" dirty="0">
                <a:latin typeface="Times New italic"/>
              </a:rPr>
              <a:t>, in which </a:t>
            </a:r>
            <a:r>
              <a:rPr lang="en-US" sz="2000" dirty="0" smtClean="0">
                <a:latin typeface="Times New italic"/>
              </a:rPr>
              <a:t>objects </a:t>
            </a:r>
            <a:r>
              <a:rPr lang="en-US" sz="2000" dirty="0">
                <a:latin typeface="Times New italic"/>
              </a:rPr>
              <a:t>such as cows and trucks and their various and varying relationships can be </a:t>
            </a:r>
            <a:r>
              <a:rPr lang="en-US" sz="2000" dirty="0" smtClean="0">
                <a:latin typeface="Times New italic"/>
              </a:rPr>
              <a:t>described explicitly.</a:t>
            </a:r>
          </a:p>
          <a:p>
            <a:pPr marL="342900" indent="-342900">
              <a:lnSpc>
                <a:spcPct val="150000"/>
              </a:lnSpc>
              <a:buFont typeface="Arial" panose="020B0604020202020204" pitchFamily="34" charset="0"/>
              <a:buChar char="•"/>
            </a:pPr>
            <a:r>
              <a:rPr lang="en-US" sz="2000" b="1" dirty="0" smtClean="0">
                <a:latin typeface="Times New italic"/>
              </a:rPr>
              <a:t>Structured </a:t>
            </a:r>
            <a:r>
              <a:rPr lang="en-US" sz="2000" b="1" dirty="0">
                <a:latin typeface="Times New italic"/>
              </a:rPr>
              <a:t>representations </a:t>
            </a:r>
            <a:r>
              <a:rPr lang="en-US" sz="2000" dirty="0">
                <a:latin typeface="Times New italic"/>
              </a:rPr>
              <a:t>underlie relational </a:t>
            </a:r>
            <a:r>
              <a:rPr lang="en-US" sz="2000" dirty="0" smtClean="0">
                <a:latin typeface="Times New italic"/>
              </a:rPr>
              <a:t>databases and </a:t>
            </a:r>
            <a:r>
              <a:rPr lang="en-US" sz="2000" dirty="0">
                <a:latin typeface="Times New italic"/>
              </a:rPr>
              <a:t>first-order logic </a:t>
            </a:r>
            <a:r>
              <a:rPr lang="en-US" sz="2000" dirty="0" smtClean="0">
                <a:latin typeface="Times New italic"/>
              </a:rPr>
              <a:t>, </a:t>
            </a:r>
            <a:r>
              <a:rPr lang="en-US" sz="2000" dirty="0">
                <a:latin typeface="Times New italic"/>
              </a:rPr>
              <a:t>first-order </a:t>
            </a:r>
            <a:r>
              <a:rPr lang="en-US" sz="2000" dirty="0" err="1" smtClean="0">
                <a:latin typeface="Times New italic"/>
              </a:rPr>
              <a:t>robability</a:t>
            </a:r>
            <a:r>
              <a:rPr lang="en-US" sz="2000" dirty="0" smtClean="0">
                <a:latin typeface="Times New italic"/>
              </a:rPr>
              <a:t> models, knowledge-based learning </a:t>
            </a:r>
            <a:r>
              <a:rPr lang="en-US" sz="2000" dirty="0">
                <a:latin typeface="Times New italic"/>
              </a:rPr>
              <a:t>and much of natural language </a:t>
            </a:r>
            <a:r>
              <a:rPr lang="en-US" sz="2000" dirty="0" smtClean="0">
                <a:latin typeface="Times New italic"/>
              </a:rPr>
              <a:t>understanding. </a:t>
            </a:r>
          </a:p>
          <a:p>
            <a:pPr marL="342900" indent="-342900">
              <a:lnSpc>
                <a:spcPct val="150000"/>
              </a:lnSpc>
              <a:buFont typeface="Arial" panose="020B0604020202020204" pitchFamily="34" charset="0"/>
              <a:buChar char="•"/>
            </a:pPr>
            <a:r>
              <a:rPr lang="en-US" sz="2000" dirty="0" smtClean="0">
                <a:latin typeface="Times New italic"/>
              </a:rPr>
              <a:t>In </a:t>
            </a:r>
            <a:r>
              <a:rPr lang="en-US" sz="2000" dirty="0">
                <a:latin typeface="Times New italic"/>
              </a:rPr>
              <a:t>fact, almost everything that humans express in natural </a:t>
            </a:r>
            <a:r>
              <a:rPr lang="en-US" sz="2000" dirty="0" smtClean="0">
                <a:latin typeface="Times New italic"/>
              </a:rPr>
              <a:t>language concerns </a:t>
            </a:r>
            <a:r>
              <a:rPr lang="en-US" sz="2000" dirty="0">
                <a:latin typeface="Times New italic"/>
              </a:rPr>
              <a:t>objects and their relationships.</a:t>
            </a:r>
          </a:p>
        </p:txBody>
      </p:sp>
    </p:spTree>
    <p:extLst>
      <p:ext uri="{BB962C8B-B14F-4D97-AF65-F5344CB8AC3E}">
        <p14:creationId xmlns:p14="http://schemas.microsoft.com/office/powerpoint/2010/main" val="2365099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r>
              <a:rPr lang="en-US" sz="8800" dirty="0" smtClean="0"/>
              <a:t>Thank you</a:t>
            </a:r>
            <a:endParaRPr lang="en-US" sz="8800" dirty="0"/>
          </a:p>
        </p:txBody>
      </p:sp>
    </p:spTree>
    <p:extLst>
      <p:ext uri="{BB962C8B-B14F-4D97-AF65-F5344CB8AC3E}">
        <p14:creationId xmlns:p14="http://schemas.microsoft.com/office/powerpoint/2010/main" val="365928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155" y="0"/>
            <a:ext cx="4898445" cy="671266"/>
          </a:xfrm>
        </p:spPr>
        <p:txBody>
          <a:bodyPr>
            <a:normAutofit/>
          </a:bodyPr>
          <a:lstStyle/>
          <a:p>
            <a:r>
              <a:rPr lang="en-US" dirty="0"/>
              <a:t>Intelligent agents </a:t>
            </a:r>
          </a:p>
        </p:txBody>
      </p:sp>
      <p:pic>
        <p:nvPicPr>
          <p:cNvPr id="5" name="Picture 4"/>
          <p:cNvPicPr>
            <a:picLocks noChangeAspect="1"/>
          </p:cNvPicPr>
          <p:nvPr/>
        </p:nvPicPr>
        <p:blipFill>
          <a:blip r:embed="rId2"/>
          <a:stretch>
            <a:fillRect/>
          </a:stretch>
        </p:blipFill>
        <p:spPr>
          <a:xfrm>
            <a:off x="3492391" y="525353"/>
            <a:ext cx="4324350" cy="2486025"/>
          </a:xfrm>
          <a:prstGeom prst="rect">
            <a:avLst/>
          </a:prstGeom>
        </p:spPr>
      </p:pic>
      <p:pic>
        <p:nvPicPr>
          <p:cNvPr id="6" name="Picture 5"/>
          <p:cNvPicPr>
            <a:picLocks noChangeAspect="1"/>
          </p:cNvPicPr>
          <p:nvPr/>
        </p:nvPicPr>
        <p:blipFill>
          <a:blip r:embed="rId3"/>
          <a:stretch>
            <a:fillRect/>
          </a:stretch>
        </p:blipFill>
        <p:spPr>
          <a:xfrm>
            <a:off x="2621866" y="3011378"/>
            <a:ext cx="7420111" cy="3846622"/>
          </a:xfrm>
          <a:prstGeom prst="rect">
            <a:avLst/>
          </a:prstGeom>
        </p:spPr>
      </p:pic>
    </p:spTree>
    <p:extLst>
      <p:ext uri="{BB962C8B-B14F-4D97-AF65-F5344CB8AC3E}">
        <p14:creationId xmlns:p14="http://schemas.microsoft.com/office/powerpoint/2010/main" val="84102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155" y="0"/>
            <a:ext cx="4898445" cy="671266"/>
          </a:xfrm>
        </p:spPr>
        <p:txBody>
          <a:bodyPr>
            <a:normAutofit/>
          </a:bodyPr>
          <a:lstStyle/>
          <a:p>
            <a:r>
              <a:rPr lang="en-US" dirty="0"/>
              <a:t>Intelligent agents </a:t>
            </a:r>
          </a:p>
        </p:txBody>
      </p:sp>
      <p:pic>
        <p:nvPicPr>
          <p:cNvPr id="3" name="Picture 2"/>
          <p:cNvPicPr>
            <a:picLocks noChangeAspect="1"/>
          </p:cNvPicPr>
          <p:nvPr/>
        </p:nvPicPr>
        <p:blipFill>
          <a:blip r:embed="rId2"/>
          <a:stretch>
            <a:fillRect/>
          </a:stretch>
        </p:blipFill>
        <p:spPr>
          <a:xfrm>
            <a:off x="1948354" y="578069"/>
            <a:ext cx="8224017" cy="527488"/>
          </a:xfrm>
          <a:prstGeom prst="rect">
            <a:avLst/>
          </a:prstGeom>
        </p:spPr>
      </p:pic>
      <p:sp>
        <p:nvSpPr>
          <p:cNvPr id="4" name="Rectangle 3"/>
          <p:cNvSpPr/>
          <p:nvPr/>
        </p:nvSpPr>
        <p:spPr>
          <a:xfrm>
            <a:off x="369010" y="1105557"/>
            <a:ext cx="11382703" cy="188199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latin typeface="Times New italic"/>
              </a:rPr>
              <a:t>A </a:t>
            </a:r>
            <a:r>
              <a:rPr lang="en-US" sz="2000" b="1" dirty="0">
                <a:solidFill>
                  <a:srgbClr val="000000"/>
                </a:solidFill>
                <a:latin typeface="Times New italic"/>
              </a:rPr>
              <a:t>rational agent </a:t>
            </a:r>
            <a:r>
              <a:rPr lang="en-US" sz="2000" dirty="0">
                <a:solidFill>
                  <a:srgbClr val="000000"/>
                </a:solidFill>
                <a:latin typeface="Times New italic"/>
              </a:rPr>
              <a:t>is one that does the right thing—conceptually speaking, every entry in </a:t>
            </a:r>
            <a:r>
              <a:rPr lang="en-US" sz="2000" dirty="0" smtClean="0">
                <a:solidFill>
                  <a:srgbClr val="000000"/>
                </a:solidFill>
                <a:latin typeface="Times New italic"/>
              </a:rPr>
              <a:t>the table </a:t>
            </a:r>
            <a:r>
              <a:rPr lang="en-US" sz="2000" dirty="0">
                <a:solidFill>
                  <a:srgbClr val="000000"/>
                </a:solidFill>
                <a:latin typeface="Times New italic"/>
              </a:rPr>
              <a:t>for the agent function is filled out correctly</a:t>
            </a:r>
            <a:r>
              <a:rPr lang="en-US" sz="2000" dirty="0" smtClean="0">
                <a:solidFill>
                  <a:srgbClr val="000000"/>
                </a:solidFill>
                <a:latin typeface="Times New italic"/>
              </a:rPr>
              <a:t>.</a:t>
            </a: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Obviously</a:t>
            </a:r>
            <a:r>
              <a:rPr lang="en-US" sz="2000" dirty="0">
                <a:solidFill>
                  <a:srgbClr val="000000"/>
                </a:solidFill>
                <a:latin typeface="Times New italic"/>
              </a:rPr>
              <a:t>, doing the right thing is better than doing the wrong thing, but what does it mean to do the right thing?</a:t>
            </a:r>
            <a:r>
              <a:rPr lang="en-US" sz="2000" dirty="0">
                <a:latin typeface="Times New italic"/>
              </a:rPr>
              <a:t> </a:t>
            </a:r>
          </a:p>
        </p:txBody>
      </p:sp>
      <p:pic>
        <p:nvPicPr>
          <p:cNvPr id="7" name="Picture 6"/>
          <p:cNvPicPr>
            <a:picLocks noChangeAspect="1"/>
          </p:cNvPicPr>
          <p:nvPr/>
        </p:nvPicPr>
        <p:blipFill>
          <a:blip r:embed="rId3"/>
          <a:stretch>
            <a:fillRect/>
          </a:stretch>
        </p:blipFill>
        <p:spPr>
          <a:xfrm>
            <a:off x="457200" y="2983013"/>
            <a:ext cx="2294868" cy="382478"/>
          </a:xfrm>
          <a:prstGeom prst="rect">
            <a:avLst/>
          </a:prstGeom>
        </p:spPr>
      </p:pic>
      <p:sp>
        <p:nvSpPr>
          <p:cNvPr id="8" name="Rectangle 7"/>
          <p:cNvSpPr/>
          <p:nvPr/>
        </p:nvSpPr>
        <p:spPr>
          <a:xfrm>
            <a:off x="809295" y="3592361"/>
            <a:ext cx="9363075" cy="1881990"/>
          </a:xfrm>
          <a:prstGeom prst="rect">
            <a:avLst/>
          </a:prstGeom>
        </p:spPr>
        <p:txBody>
          <a:bodyPr wrap="square">
            <a:spAutoFit/>
          </a:bodyPr>
          <a:lstStyle/>
          <a:p>
            <a:pPr>
              <a:lnSpc>
                <a:spcPct val="150000"/>
              </a:lnSpc>
            </a:pPr>
            <a:r>
              <a:rPr lang="en-US" sz="2000" dirty="0">
                <a:solidFill>
                  <a:srgbClr val="000000"/>
                </a:solidFill>
                <a:latin typeface="Times New italic"/>
              </a:rPr>
              <a:t>• The performance measure that defines the criterion of success.</a:t>
            </a:r>
          </a:p>
          <a:p>
            <a:pPr>
              <a:lnSpc>
                <a:spcPct val="150000"/>
              </a:lnSpc>
            </a:pPr>
            <a:r>
              <a:rPr lang="en-US" sz="2000" dirty="0">
                <a:solidFill>
                  <a:srgbClr val="000000"/>
                </a:solidFill>
                <a:latin typeface="Times New italic"/>
              </a:rPr>
              <a:t>• The agent’s prior knowledge of the environment.</a:t>
            </a:r>
          </a:p>
          <a:p>
            <a:pPr>
              <a:lnSpc>
                <a:spcPct val="150000"/>
              </a:lnSpc>
            </a:pPr>
            <a:r>
              <a:rPr lang="en-US" sz="2000" dirty="0">
                <a:solidFill>
                  <a:srgbClr val="000000"/>
                </a:solidFill>
                <a:latin typeface="Times New italic"/>
              </a:rPr>
              <a:t>• The actions that the agent can perform.</a:t>
            </a:r>
          </a:p>
          <a:p>
            <a:pPr>
              <a:lnSpc>
                <a:spcPct val="150000"/>
              </a:lnSpc>
            </a:pPr>
            <a:r>
              <a:rPr lang="en-US" sz="2000" dirty="0">
                <a:solidFill>
                  <a:srgbClr val="000000"/>
                </a:solidFill>
                <a:latin typeface="Times New italic"/>
              </a:rPr>
              <a:t>• The agent’s percept sequence to date.</a:t>
            </a:r>
            <a:r>
              <a:rPr lang="en-US" sz="2000" dirty="0">
                <a:latin typeface="Times New italic"/>
              </a:rPr>
              <a:t> </a:t>
            </a:r>
          </a:p>
        </p:txBody>
      </p:sp>
      <p:sp>
        <p:nvSpPr>
          <p:cNvPr id="9" name="Rectangle 8"/>
          <p:cNvSpPr/>
          <p:nvPr/>
        </p:nvSpPr>
        <p:spPr>
          <a:xfrm>
            <a:off x="2354318" y="5701221"/>
            <a:ext cx="6096000" cy="646331"/>
          </a:xfrm>
          <a:prstGeom prst="rect">
            <a:avLst/>
          </a:prstGeom>
        </p:spPr>
        <p:txBody>
          <a:bodyPr>
            <a:spAutoFit/>
          </a:bodyPr>
          <a:lstStyle/>
          <a:p>
            <a:r>
              <a:rPr lang="en-US" dirty="0">
                <a:solidFill>
                  <a:srgbClr val="000000"/>
                </a:solidFill>
                <a:latin typeface="Times-Roman"/>
              </a:rPr>
              <a:t>This leads to a </a:t>
            </a:r>
            <a:r>
              <a:rPr lang="en-US" b="1" dirty="0">
                <a:solidFill>
                  <a:srgbClr val="000000"/>
                </a:solidFill>
                <a:latin typeface="Times-Bold"/>
              </a:rPr>
              <a:t>definition of a rational agent</a:t>
            </a:r>
            <a:r>
              <a:rPr lang="en-US" dirty="0">
                <a:solidFill>
                  <a:srgbClr val="000000"/>
                </a:solidFill>
                <a:latin typeface="Times-Roman"/>
              </a:rPr>
              <a:t>:</a:t>
            </a:r>
            <a:r>
              <a:rPr lang="en-US" dirty="0"/>
              <a:t> </a:t>
            </a:r>
            <a:br>
              <a:rPr lang="en-US" dirty="0"/>
            </a:br>
            <a:endParaRPr lang="en-US" dirty="0"/>
          </a:p>
        </p:txBody>
      </p:sp>
    </p:spTree>
    <p:extLst>
      <p:ext uri="{BB962C8B-B14F-4D97-AF65-F5344CB8AC3E}">
        <p14:creationId xmlns:p14="http://schemas.microsoft.com/office/powerpoint/2010/main" val="405233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155" y="0"/>
            <a:ext cx="4898445" cy="671266"/>
          </a:xfrm>
        </p:spPr>
        <p:txBody>
          <a:bodyPr>
            <a:normAutofit/>
          </a:bodyPr>
          <a:lstStyle/>
          <a:p>
            <a:r>
              <a:rPr lang="en-US" dirty="0"/>
              <a:t>Intelligent agents </a:t>
            </a:r>
          </a:p>
        </p:txBody>
      </p:sp>
      <p:pic>
        <p:nvPicPr>
          <p:cNvPr id="3" name="Picture 2"/>
          <p:cNvPicPr>
            <a:picLocks noChangeAspect="1"/>
          </p:cNvPicPr>
          <p:nvPr/>
        </p:nvPicPr>
        <p:blipFill>
          <a:blip r:embed="rId2"/>
          <a:stretch>
            <a:fillRect/>
          </a:stretch>
        </p:blipFill>
        <p:spPr>
          <a:xfrm>
            <a:off x="1948354" y="578069"/>
            <a:ext cx="8224017" cy="527488"/>
          </a:xfrm>
          <a:prstGeom prst="rect">
            <a:avLst/>
          </a:prstGeom>
        </p:spPr>
      </p:pic>
      <p:pic>
        <p:nvPicPr>
          <p:cNvPr id="5" name="Picture 4"/>
          <p:cNvPicPr>
            <a:picLocks noChangeAspect="1"/>
          </p:cNvPicPr>
          <p:nvPr/>
        </p:nvPicPr>
        <p:blipFill>
          <a:blip r:embed="rId3"/>
          <a:stretch>
            <a:fillRect/>
          </a:stretch>
        </p:blipFill>
        <p:spPr>
          <a:xfrm>
            <a:off x="0" y="1105557"/>
            <a:ext cx="5816962" cy="402513"/>
          </a:xfrm>
          <a:prstGeom prst="rect">
            <a:avLst/>
          </a:prstGeom>
        </p:spPr>
      </p:pic>
      <p:sp>
        <p:nvSpPr>
          <p:cNvPr id="6" name="Rectangle 5"/>
          <p:cNvSpPr/>
          <p:nvPr/>
        </p:nvSpPr>
        <p:spPr>
          <a:xfrm>
            <a:off x="137783" y="1539848"/>
            <a:ext cx="11845158"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solidFill>
                  <a:srgbClr val="000000"/>
                </a:solidFill>
                <a:latin typeface="Times New italic"/>
              </a:rPr>
              <a:t>Be </a:t>
            </a:r>
            <a:r>
              <a:rPr lang="en-US" dirty="0">
                <a:solidFill>
                  <a:srgbClr val="000000"/>
                </a:solidFill>
                <a:latin typeface="Times New italic"/>
              </a:rPr>
              <a:t>careful to distinguish between rationality and </a:t>
            </a:r>
            <a:r>
              <a:rPr lang="en-US" b="1" dirty="0">
                <a:solidFill>
                  <a:srgbClr val="000000"/>
                </a:solidFill>
                <a:latin typeface="Times New italic"/>
              </a:rPr>
              <a:t>omniscience</a:t>
            </a:r>
            <a:r>
              <a:rPr lang="en-US" dirty="0" smtClean="0">
                <a:solidFill>
                  <a:srgbClr val="000000"/>
                </a:solidFill>
                <a:latin typeface="Times New italic"/>
              </a:rPr>
              <a:t>.</a:t>
            </a:r>
          </a:p>
          <a:p>
            <a:pPr marL="285750" indent="-285750">
              <a:lnSpc>
                <a:spcPct val="150000"/>
              </a:lnSpc>
              <a:buFont typeface="Arial" panose="020B0604020202020204" pitchFamily="34" charset="0"/>
              <a:buChar char="•"/>
            </a:pPr>
            <a:r>
              <a:rPr lang="en-US" dirty="0">
                <a:latin typeface="Times New italic"/>
              </a:rPr>
              <a:t> </a:t>
            </a:r>
            <a:r>
              <a:rPr lang="en-US" dirty="0" smtClean="0">
                <a:latin typeface="Times New italic"/>
              </a:rPr>
              <a:t>An </a:t>
            </a:r>
            <a:r>
              <a:rPr lang="en-US" b="1" dirty="0" smtClean="0">
                <a:latin typeface="Times New italic"/>
              </a:rPr>
              <a:t>omniscient</a:t>
            </a:r>
            <a:r>
              <a:rPr lang="en-US" dirty="0" smtClean="0">
                <a:latin typeface="Times New italic"/>
              </a:rPr>
              <a:t> agent </a:t>
            </a:r>
            <a:r>
              <a:rPr lang="en-US" dirty="0">
                <a:latin typeface="Times New italic"/>
              </a:rPr>
              <a:t>knows the actual outcome of its actions and can act accordingly; </a:t>
            </a:r>
            <a:r>
              <a:rPr lang="en-US" dirty="0" smtClean="0">
                <a:latin typeface="Times New italic"/>
              </a:rPr>
              <a:t>but omniscience is impossible </a:t>
            </a:r>
            <a:r>
              <a:rPr lang="en-US" dirty="0">
                <a:latin typeface="Times New italic"/>
              </a:rPr>
              <a:t>in reality. </a:t>
            </a:r>
            <a:endParaRPr lang="en-US" dirty="0" smtClean="0">
              <a:latin typeface="Times New italic"/>
            </a:endParaRPr>
          </a:p>
          <a:p>
            <a:pPr marL="285750" indent="-285750">
              <a:lnSpc>
                <a:spcPct val="150000"/>
              </a:lnSpc>
              <a:buFont typeface="Arial" panose="020B0604020202020204" pitchFamily="34" charset="0"/>
              <a:buChar char="•"/>
            </a:pPr>
            <a:endParaRPr lang="en-US" dirty="0">
              <a:latin typeface="Times New italic"/>
            </a:endParaRPr>
          </a:p>
        </p:txBody>
      </p:sp>
      <p:sp>
        <p:nvSpPr>
          <p:cNvPr id="4" name="Rectangle 3"/>
          <p:cNvSpPr/>
          <p:nvPr/>
        </p:nvSpPr>
        <p:spPr>
          <a:xfrm>
            <a:off x="336331" y="2735429"/>
            <a:ext cx="11646610" cy="2400657"/>
          </a:xfrm>
          <a:prstGeom prst="rect">
            <a:avLst/>
          </a:prstGeom>
        </p:spPr>
        <p:txBody>
          <a:bodyPr wrap="square">
            <a:spAutoFit/>
          </a:bodyPr>
          <a:lstStyle/>
          <a:p>
            <a:pPr>
              <a:lnSpc>
                <a:spcPct val="150000"/>
              </a:lnSpc>
            </a:pPr>
            <a:r>
              <a:rPr lang="en-US" sz="2000" b="1" dirty="0" smtClean="0">
                <a:solidFill>
                  <a:srgbClr val="000000"/>
                </a:solidFill>
                <a:latin typeface="Times New italic"/>
              </a:rPr>
              <a:t>Example</a:t>
            </a:r>
            <a:r>
              <a:rPr lang="en-US" sz="2000" dirty="0">
                <a:solidFill>
                  <a:srgbClr val="000000"/>
                </a:solidFill>
                <a:latin typeface="Times New italic"/>
              </a:rPr>
              <a:t>: I am walking along the Champs </a:t>
            </a:r>
            <a:r>
              <a:rPr lang="en-US" sz="2000" dirty="0" err="1">
                <a:solidFill>
                  <a:srgbClr val="000000"/>
                </a:solidFill>
                <a:latin typeface="Times New italic"/>
              </a:rPr>
              <a:t>Elys</a:t>
            </a:r>
            <a:r>
              <a:rPr lang="en-US" sz="2000" dirty="0">
                <a:solidFill>
                  <a:srgbClr val="000000"/>
                </a:solidFill>
                <a:latin typeface="Times New italic"/>
              </a:rPr>
              <a:t>´ </a:t>
            </a:r>
            <a:r>
              <a:rPr lang="en-US" sz="2000" dirty="0" err="1">
                <a:solidFill>
                  <a:srgbClr val="000000"/>
                </a:solidFill>
                <a:latin typeface="Times New italic"/>
              </a:rPr>
              <a:t>ees</a:t>
            </a:r>
            <a:r>
              <a:rPr lang="en-US" sz="2000" dirty="0">
                <a:solidFill>
                  <a:srgbClr val="000000"/>
                </a:solidFill>
                <a:latin typeface="Times New italic"/>
              </a:rPr>
              <a:t> one day and I see an old friend across the street. There is no traffic nearby and I’m not otherwise engaged, so, being rational, I start to cross the street. Meanwhile, at 33,000 feet, a cargo door falls off a passing airliner,2 and before I make it to the other side of the street I am flattened. Was I irrational to cross the street? It is unlikely that my obituary would read “Idiot attempts to cross street</a:t>
            </a:r>
            <a:r>
              <a:rPr lang="en-US" sz="2000" dirty="0" smtClean="0">
                <a:solidFill>
                  <a:srgbClr val="000000"/>
                </a:solidFill>
                <a:latin typeface="Times New italic"/>
              </a:rPr>
              <a:t>.”</a:t>
            </a:r>
            <a:r>
              <a:rPr lang="en-US" sz="2000" dirty="0" smtClean="0">
                <a:latin typeface="Times New italic"/>
              </a:rPr>
              <a:t> </a:t>
            </a:r>
            <a:endParaRPr lang="en-US" sz="2000" dirty="0">
              <a:latin typeface="Times New italic"/>
            </a:endParaRPr>
          </a:p>
        </p:txBody>
      </p:sp>
      <p:sp>
        <p:nvSpPr>
          <p:cNvPr id="7" name="Rectangle 6"/>
          <p:cNvSpPr/>
          <p:nvPr/>
        </p:nvSpPr>
        <p:spPr>
          <a:xfrm>
            <a:off x="336331" y="5256726"/>
            <a:ext cx="11487807" cy="1015663"/>
          </a:xfrm>
          <a:prstGeom prst="rect">
            <a:avLst/>
          </a:prstGeom>
        </p:spPr>
        <p:txBody>
          <a:bodyPr wrap="square">
            <a:spAutoFit/>
          </a:bodyPr>
          <a:lstStyle/>
          <a:p>
            <a:pPr>
              <a:lnSpc>
                <a:spcPct val="150000"/>
              </a:lnSpc>
            </a:pPr>
            <a:r>
              <a:rPr lang="en-US" sz="2000" dirty="0">
                <a:solidFill>
                  <a:srgbClr val="000000"/>
                </a:solidFill>
                <a:latin typeface="Times New italic"/>
              </a:rPr>
              <a:t>This example shows that rationality is not the same as perfection. Rationality maximizes </a:t>
            </a:r>
            <a:r>
              <a:rPr lang="en-US" sz="2000" i="1" dirty="0">
                <a:solidFill>
                  <a:srgbClr val="000000"/>
                </a:solidFill>
                <a:latin typeface="Times New italic"/>
              </a:rPr>
              <a:t>expected </a:t>
            </a:r>
            <a:r>
              <a:rPr lang="en-US" sz="2000" dirty="0">
                <a:solidFill>
                  <a:srgbClr val="000000"/>
                </a:solidFill>
                <a:latin typeface="Times New italic"/>
              </a:rPr>
              <a:t>performance, while perfection maximizes </a:t>
            </a:r>
            <a:r>
              <a:rPr lang="en-US" sz="2000" i="1" dirty="0">
                <a:solidFill>
                  <a:srgbClr val="000000"/>
                </a:solidFill>
                <a:latin typeface="Times New italic"/>
              </a:rPr>
              <a:t>actual </a:t>
            </a:r>
            <a:r>
              <a:rPr lang="en-US" sz="2000" dirty="0">
                <a:solidFill>
                  <a:srgbClr val="000000"/>
                </a:solidFill>
                <a:latin typeface="Times New italic"/>
              </a:rPr>
              <a:t>performance</a:t>
            </a:r>
            <a:r>
              <a:rPr lang="en-US" sz="2000" dirty="0">
                <a:latin typeface="Times New italic"/>
              </a:rPr>
              <a:t> </a:t>
            </a:r>
          </a:p>
        </p:txBody>
      </p:sp>
    </p:spTree>
    <p:extLst>
      <p:ext uri="{BB962C8B-B14F-4D97-AF65-F5344CB8AC3E}">
        <p14:creationId xmlns:p14="http://schemas.microsoft.com/office/powerpoint/2010/main" val="317750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155" y="0"/>
            <a:ext cx="4898445" cy="671266"/>
          </a:xfrm>
        </p:spPr>
        <p:txBody>
          <a:bodyPr>
            <a:normAutofit/>
          </a:bodyPr>
          <a:lstStyle/>
          <a:p>
            <a:r>
              <a:rPr lang="en-US" dirty="0"/>
              <a:t>Intelligent agents </a:t>
            </a:r>
          </a:p>
        </p:txBody>
      </p:sp>
      <p:pic>
        <p:nvPicPr>
          <p:cNvPr id="3" name="Picture 2"/>
          <p:cNvPicPr>
            <a:picLocks noChangeAspect="1"/>
          </p:cNvPicPr>
          <p:nvPr/>
        </p:nvPicPr>
        <p:blipFill>
          <a:blip r:embed="rId2"/>
          <a:stretch>
            <a:fillRect/>
          </a:stretch>
        </p:blipFill>
        <p:spPr>
          <a:xfrm>
            <a:off x="1948354" y="578069"/>
            <a:ext cx="8224017" cy="527488"/>
          </a:xfrm>
          <a:prstGeom prst="rect">
            <a:avLst/>
          </a:prstGeom>
        </p:spPr>
      </p:pic>
      <p:pic>
        <p:nvPicPr>
          <p:cNvPr id="5" name="Picture 4"/>
          <p:cNvPicPr>
            <a:picLocks noChangeAspect="1"/>
          </p:cNvPicPr>
          <p:nvPr/>
        </p:nvPicPr>
        <p:blipFill>
          <a:blip r:embed="rId3"/>
          <a:stretch>
            <a:fillRect/>
          </a:stretch>
        </p:blipFill>
        <p:spPr>
          <a:xfrm>
            <a:off x="0" y="1105557"/>
            <a:ext cx="5816962" cy="402513"/>
          </a:xfrm>
          <a:prstGeom prst="rect">
            <a:avLst/>
          </a:prstGeom>
        </p:spPr>
      </p:pic>
      <p:sp>
        <p:nvSpPr>
          <p:cNvPr id="8" name="Rectangle 7"/>
          <p:cNvSpPr/>
          <p:nvPr/>
        </p:nvSpPr>
        <p:spPr>
          <a:xfrm>
            <a:off x="599089" y="1683626"/>
            <a:ext cx="11424745"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smtClean="0">
                <a:solidFill>
                  <a:srgbClr val="000000"/>
                </a:solidFill>
                <a:latin typeface="Times New italic"/>
              </a:rPr>
              <a:t>A </a:t>
            </a:r>
            <a:r>
              <a:rPr lang="en-US" sz="2000" dirty="0">
                <a:solidFill>
                  <a:srgbClr val="000000"/>
                </a:solidFill>
                <a:latin typeface="Times New italic"/>
              </a:rPr>
              <a:t>rational agent not only to gather information but also to </a:t>
            </a:r>
            <a:r>
              <a:rPr lang="en-US" sz="2000" b="1" dirty="0">
                <a:solidFill>
                  <a:srgbClr val="000000"/>
                </a:solidFill>
                <a:latin typeface="Times New italic"/>
              </a:rPr>
              <a:t>learn </a:t>
            </a:r>
            <a:r>
              <a:rPr lang="en-US" sz="2000" dirty="0">
                <a:solidFill>
                  <a:srgbClr val="000000"/>
                </a:solidFill>
                <a:latin typeface="Times New italic"/>
              </a:rPr>
              <a:t>as much as possible from what it perceives.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The </a:t>
            </a:r>
            <a:r>
              <a:rPr lang="en-US" sz="2000" dirty="0">
                <a:solidFill>
                  <a:srgbClr val="000000"/>
                </a:solidFill>
                <a:latin typeface="Times New italic"/>
              </a:rPr>
              <a:t>agent’s initial configuration could reflect some prior knowledge of the environment, but as the agent gains experience this may be modified and augmented.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There </a:t>
            </a:r>
            <a:r>
              <a:rPr lang="en-US" sz="2000" dirty="0">
                <a:solidFill>
                  <a:srgbClr val="000000"/>
                </a:solidFill>
                <a:latin typeface="Times New italic"/>
              </a:rPr>
              <a:t>are extreme cases in which the environment is completely known </a:t>
            </a:r>
            <a:r>
              <a:rPr lang="en-US" sz="2000" i="1" dirty="0">
                <a:solidFill>
                  <a:srgbClr val="000000"/>
                </a:solidFill>
                <a:latin typeface="Times New italic"/>
              </a:rPr>
              <a:t>a priori</a:t>
            </a:r>
            <a:r>
              <a:rPr lang="en-US" sz="2000" dirty="0">
                <a:solidFill>
                  <a:srgbClr val="000000"/>
                </a:solidFill>
                <a:latin typeface="Times New italic"/>
              </a:rPr>
              <a:t>.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To </a:t>
            </a:r>
            <a:r>
              <a:rPr lang="en-US" sz="2000" dirty="0">
                <a:solidFill>
                  <a:srgbClr val="000000"/>
                </a:solidFill>
                <a:latin typeface="Times New italic"/>
              </a:rPr>
              <a:t>the extent that an agent relies on the prior knowledge of its designer rather than</a:t>
            </a:r>
          </a:p>
          <a:p>
            <a:pPr>
              <a:lnSpc>
                <a:spcPct val="150000"/>
              </a:lnSpc>
            </a:pPr>
            <a:r>
              <a:rPr lang="en-US" sz="2000" dirty="0" smtClean="0">
                <a:solidFill>
                  <a:srgbClr val="000000"/>
                </a:solidFill>
                <a:latin typeface="Times New italic"/>
              </a:rPr>
              <a:t>	on </a:t>
            </a:r>
            <a:r>
              <a:rPr lang="en-US" sz="2000" dirty="0">
                <a:solidFill>
                  <a:srgbClr val="000000"/>
                </a:solidFill>
                <a:latin typeface="Times New italic"/>
              </a:rPr>
              <a:t>its own percepts, we say that the agent lacks autonomy. </a:t>
            </a:r>
            <a:endParaRPr lang="en-US" sz="2000" dirty="0" smtClean="0">
              <a:solidFill>
                <a:srgbClr val="000000"/>
              </a:solidFill>
              <a:latin typeface="Times New italic"/>
            </a:endParaRPr>
          </a:p>
          <a:p>
            <a:pPr marL="342900" indent="-342900">
              <a:lnSpc>
                <a:spcPct val="150000"/>
              </a:lnSpc>
              <a:buFont typeface="Arial" panose="020B0604020202020204" pitchFamily="34" charset="0"/>
              <a:buChar char="•"/>
            </a:pPr>
            <a:r>
              <a:rPr lang="en-US" sz="2000" dirty="0" smtClean="0">
                <a:solidFill>
                  <a:srgbClr val="000000"/>
                </a:solidFill>
                <a:latin typeface="Times New italic"/>
              </a:rPr>
              <a:t>A </a:t>
            </a:r>
            <a:r>
              <a:rPr lang="en-US" sz="2000" dirty="0">
                <a:solidFill>
                  <a:srgbClr val="000000"/>
                </a:solidFill>
                <a:latin typeface="Times New italic"/>
              </a:rPr>
              <a:t>rational agent should be autonomous—it should learn what it can to compensate for partial or incorrect prior knowledge. </a:t>
            </a:r>
            <a:endParaRPr lang="en-US" sz="2000" dirty="0">
              <a:latin typeface="Times New italic"/>
            </a:endParaRPr>
          </a:p>
        </p:txBody>
      </p:sp>
    </p:spTree>
    <p:extLst>
      <p:ext uri="{BB962C8B-B14F-4D97-AF65-F5344CB8AC3E}">
        <p14:creationId xmlns:p14="http://schemas.microsoft.com/office/powerpoint/2010/main" val="373275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155" y="0"/>
            <a:ext cx="4898445" cy="671266"/>
          </a:xfrm>
        </p:spPr>
        <p:txBody>
          <a:bodyPr>
            <a:normAutofit/>
          </a:bodyPr>
          <a:lstStyle/>
          <a:p>
            <a:r>
              <a:rPr lang="en-US" dirty="0"/>
              <a:t>Intelligent agents </a:t>
            </a:r>
          </a:p>
        </p:txBody>
      </p:sp>
      <p:pic>
        <p:nvPicPr>
          <p:cNvPr id="4" name="Picture 3"/>
          <p:cNvPicPr>
            <a:picLocks noChangeAspect="1"/>
          </p:cNvPicPr>
          <p:nvPr/>
        </p:nvPicPr>
        <p:blipFill>
          <a:blip r:embed="rId2"/>
          <a:stretch>
            <a:fillRect/>
          </a:stretch>
        </p:blipFill>
        <p:spPr>
          <a:xfrm>
            <a:off x="2457379" y="581847"/>
            <a:ext cx="6488895" cy="523710"/>
          </a:xfrm>
          <a:prstGeom prst="rect">
            <a:avLst/>
          </a:prstGeom>
        </p:spPr>
      </p:pic>
      <p:pic>
        <p:nvPicPr>
          <p:cNvPr id="6" name="Picture 5"/>
          <p:cNvPicPr>
            <a:picLocks noChangeAspect="1"/>
          </p:cNvPicPr>
          <p:nvPr/>
        </p:nvPicPr>
        <p:blipFill>
          <a:blip r:embed="rId3"/>
          <a:stretch>
            <a:fillRect/>
          </a:stretch>
        </p:blipFill>
        <p:spPr>
          <a:xfrm>
            <a:off x="167692" y="1105557"/>
            <a:ext cx="5319036" cy="412038"/>
          </a:xfrm>
          <a:prstGeom prst="rect">
            <a:avLst/>
          </a:prstGeom>
        </p:spPr>
      </p:pic>
      <p:sp>
        <p:nvSpPr>
          <p:cNvPr id="9" name="Rectangle 1"/>
          <p:cNvSpPr>
            <a:spLocks noChangeArrowheads="1"/>
          </p:cNvSpPr>
          <p:nvPr/>
        </p:nvSpPr>
        <p:spPr bwMode="auto">
          <a:xfrm>
            <a:off x="877941" y="1398435"/>
            <a:ext cx="9217573"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smtClean="0">
                <a:ln>
                  <a:noFill/>
                </a:ln>
                <a:solidFill>
                  <a:srgbClr val="000000"/>
                </a:solidFill>
                <a:effectLst/>
                <a:latin typeface="Times New italic"/>
              </a:rPr>
              <a:t>In the rationality of the simple vacuum-cleaner agent, the performance measure, the environment, the agent’s actuators and sensors were </a:t>
            </a:r>
            <a:r>
              <a:rPr lang="en-US" altLang="en-US" sz="2000" dirty="0" smtClean="0">
                <a:solidFill>
                  <a:srgbClr val="000000"/>
                </a:solidFill>
                <a:latin typeface="Times New italic"/>
              </a:rPr>
              <a:t>specified</a:t>
            </a:r>
            <a:r>
              <a:rPr kumimoji="0" lang="en-US" altLang="en-US" sz="2000" b="0" i="0" u="none" strike="noStrike" cap="none" normalizeH="0" baseline="0" dirty="0" smtClean="0">
                <a:ln>
                  <a:noFill/>
                </a:ln>
                <a:solidFill>
                  <a:srgbClr val="000000"/>
                </a:solidFill>
                <a:effectLst/>
                <a:latin typeface="Times New italic"/>
              </a:rPr>
              <a:t>. All these are grouped under the heading of the </a:t>
            </a:r>
            <a:r>
              <a:rPr kumimoji="0" lang="en-US" altLang="en-US" sz="2000" b="1" i="0" u="none" strike="noStrike" cap="none" normalizeH="0" baseline="0" dirty="0" smtClean="0">
                <a:ln>
                  <a:noFill/>
                </a:ln>
                <a:solidFill>
                  <a:srgbClr val="000000"/>
                </a:solidFill>
                <a:effectLst/>
                <a:latin typeface="Times New italic"/>
              </a:rPr>
              <a:t>task environment</a:t>
            </a:r>
            <a:r>
              <a:rPr kumimoji="0" lang="en-US" altLang="en-US" sz="2000" b="0" i="0" u="none" strike="noStrike" cap="none" normalizeH="0" baseline="0" dirty="0" smtClean="0">
                <a:ln>
                  <a:noFill/>
                </a:ln>
                <a:solidFill>
                  <a:srgbClr val="000000"/>
                </a:solidFill>
                <a:effectLst/>
                <a:latin typeface="Times New italic"/>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en-US" sz="2000" b="1" dirty="0" smtClean="0">
                <a:solidFill>
                  <a:srgbClr val="000000"/>
                </a:solidFill>
                <a:latin typeface="Times New italic"/>
              </a:rPr>
              <a:t>PEAS </a:t>
            </a:r>
            <a:r>
              <a:rPr lang="en-US" altLang="en-US" sz="2000" b="1" dirty="0">
                <a:solidFill>
                  <a:srgbClr val="000000"/>
                </a:solidFill>
                <a:latin typeface="Times New italic"/>
              </a:rPr>
              <a:t>(</a:t>
            </a:r>
            <a:r>
              <a:rPr lang="en-US" altLang="en-US" sz="2000" b="1" i="1" dirty="0">
                <a:solidFill>
                  <a:srgbClr val="000000"/>
                </a:solidFill>
                <a:latin typeface="Times New italic"/>
              </a:rPr>
              <a:t>Performance, Environment, Actuators, Sensors</a:t>
            </a:r>
            <a:r>
              <a:rPr lang="en-US" altLang="en-US" sz="2000" b="1" dirty="0" smtClean="0">
                <a:solidFill>
                  <a:srgbClr val="000000"/>
                </a:solidFill>
                <a:latin typeface="Times New italic"/>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Times New italic"/>
            </a:endParaRPr>
          </a:p>
        </p:txBody>
      </p:sp>
      <p:pic>
        <p:nvPicPr>
          <p:cNvPr id="10" name="Picture 9"/>
          <p:cNvPicPr>
            <a:picLocks noChangeAspect="1"/>
          </p:cNvPicPr>
          <p:nvPr/>
        </p:nvPicPr>
        <p:blipFill>
          <a:blip r:embed="rId4"/>
          <a:stretch>
            <a:fillRect/>
          </a:stretch>
        </p:blipFill>
        <p:spPr>
          <a:xfrm>
            <a:off x="725214" y="3431719"/>
            <a:ext cx="10046739" cy="3426281"/>
          </a:xfrm>
          <a:prstGeom prst="rect">
            <a:avLst/>
          </a:prstGeom>
        </p:spPr>
      </p:pic>
    </p:spTree>
    <p:extLst>
      <p:ext uri="{BB962C8B-B14F-4D97-AF65-F5344CB8AC3E}">
        <p14:creationId xmlns:p14="http://schemas.microsoft.com/office/powerpoint/2010/main" val="284372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66"/>
            <a:ext cx="4246805" cy="671266"/>
          </a:xfrm>
        </p:spPr>
        <p:txBody>
          <a:bodyPr>
            <a:normAutofit/>
          </a:bodyPr>
          <a:lstStyle/>
          <a:p>
            <a:r>
              <a:rPr lang="en-US" dirty="0"/>
              <a:t>Intelligent agents </a:t>
            </a:r>
          </a:p>
        </p:txBody>
      </p:sp>
      <p:pic>
        <p:nvPicPr>
          <p:cNvPr id="4" name="Picture 3"/>
          <p:cNvPicPr>
            <a:picLocks noChangeAspect="1"/>
          </p:cNvPicPr>
          <p:nvPr/>
        </p:nvPicPr>
        <p:blipFill>
          <a:blip r:embed="rId2"/>
          <a:stretch>
            <a:fillRect/>
          </a:stretch>
        </p:blipFill>
        <p:spPr>
          <a:xfrm>
            <a:off x="108665" y="697622"/>
            <a:ext cx="4029474" cy="325213"/>
          </a:xfrm>
          <a:prstGeom prst="rect">
            <a:avLst/>
          </a:prstGeom>
        </p:spPr>
      </p:pic>
      <p:pic>
        <p:nvPicPr>
          <p:cNvPr id="3" name="Picture 2"/>
          <p:cNvPicPr>
            <a:picLocks noChangeAspect="1"/>
          </p:cNvPicPr>
          <p:nvPr/>
        </p:nvPicPr>
        <p:blipFill>
          <a:blip r:embed="rId3"/>
          <a:stretch>
            <a:fillRect/>
          </a:stretch>
        </p:blipFill>
        <p:spPr>
          <a:xfrm>
            <a:off x="41417" y="1105557"/>
            <a:ext cx="4059801" cy="302829"/>
          </a:xfrm>
          <a:prstGeom prst="rect">
            <a:avLst/>
          </a:prstGeom>
        </p:spPr>
      </p:pic>
      <p:pic>
        <p:nvPicPr>
          <p:cNvPr id="5" name="Picture 4"/>
          <p:cNvPicPr>
            <a:picLocks noChangeAspect="1"/>
          </p:cNvPicPr>
          <p:nvPr/>
        </p:nvPicPr>
        <p:blipFill>
          <a:blip r:embed="rId4"/>
          <a:stretch>
            <a:fillRect/>
          </a:stretch>
        </p:blipFill>
        <p:spPr>
          <a:xfrm>
            <a:off x="4088524" y="-23313"/>
            <a:ext cx="8103476" cy="6881313"/>
          </a:xfrm>
          <a:prstGeom prst="rect">
            <a:avLst/>
          </a:prstGeom>
        </p:spPr>
      </p:pic>
    </p:spTree>
    <p:extLst>
      <p:ext uri="{BB962C8B-B14F-4D97-AF65-F5344CB8AC3E}">
        <p14:creationId xmlns:p14="http://schemas.microsoft.com/office/powerpoint/2010/main" val="9910153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6204</TotalTime>
  <Words>1995</Words>
  <Application>Microsoft Office PowerPoint</Application>
  <PresentationFormat>Widescreen</PresentationFormat>
  <Paragraphs>121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Times New italic</vt:lpstr>
      <vt:lpstr>Times-Bold</vt:lpstr>
      <vt:lpstr>Times-Roman</vt:lpstr>
      <vt:lpstr>Tw Cen MT</vt:lpstr>
      <vt:lpstr>Droplet</vt:lpstr>
      <vt:lpstr>Artificial intelligence</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Intelligent agents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khan</dc:creator>
  <cp:lastModifiedBy>Windows User</cp:lastModifiedBy>
  <cp:revision>64</cp:revision>
  <dcterms:created xsi:type="dcterms:W3CDTF">2022-01-31T18:33:15Z</dcterms:created>
  <dcterms:modified xsi:type="dcterms:W3CDTF">2024-10-20T09:01:12Z</dcterms:modified>
</cp:coreProperties>
</file>