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189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717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377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42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3170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592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0430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6449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099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325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651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13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137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6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20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380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016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A2C6D3-3FBC-451C-92D2-AA40AF6CAC6E}" type="datetimeFigureOut">
              <a:rPr lang="en-PK" smtClean="0"/>
              <a:t>10/21/2024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A7673D-69A9-4762-9105-A8782D0CAF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69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D654-7AD0-45BD-A054-AAC2B702F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731" y="1300785"/>
            <a:ext cx="9190257" cy="2167629"/>
          </a:xfrm>
        </p:spPr>
        <p:txBody>
          <a:bodyPr/>
          <a:lstStyle/>
          <a:p>
            <a:r>
              <a:rPr lang="en-US" dirty="0" smtClean="0"/>
              <a:t>Artificial intelligence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71040-C341-43D9-B2EE-4AC0E63C6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Lecture-3</a:t>
            </a:r>
          </a:p>
          <a:p>
            <a:pPr algn="r"/>
            <a:r>
              <a:rPr lang="en-US" dirty="0" smtClean="0"/>
              <a:t>Problem solving </a:t>
            </a:r>
            <a:r>
              <a:rPr lang="en-US" dirty="0"/>
              <a:t>by Searching </a:t>
            </a:r>
            <a:endParaRPr lang="en-US" dirty="0" smtClean="0"/>
          </a:p>
          <a:p>
            <a:pPr algn="r"/>
            <a:r>
              <a:rPr lang="en-US" dirty="0" smtClean="0"/>
              <a:t>Syed Zubair </a:t>
            </a:r>
            <a:r>
              <a:rPr lang="en-US" dirty="0" err="1" smtClean="0"/>
              <a:t>ali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3189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318" y="47905"/>
            <a:ext cx="6600496" cy="572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solving </a:t>
            </a:r>
            <a:r>
              <a:rPr lang="en-US" dirty="0"/>
              <a:t>by Searching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496"/>
            <a:ext cx="5677548" cy="4731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6952" y="1840864"/>
            <a:ext cx="9722069" cy="19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1" dirty="0" smtClean="0">
                <a:solidFill>
                  <a:srgbClr val="000000"/>
                </a:solidFill>
                <a:latin typeface="Times New Italic"/>
              </a:rPr>
              <a:t>An </a:t>
            </a:r>
            <a:r>
              <a:rPr lang="en-US" sz="2800" b="1" i="1" dirty="0">
                <a:solidFill>
                  <a:srgbClr val="000000"/>
                </a:solidFill>
                <a:latin typeface="Times New Italic"/>
              </a:rPr>
              <a:t>agent with several immediate options of unknown value can decide what to do by first examining </a:t>
            </a:r>
            <a:r>
              <a:rPr lang="en-US" sz="2800" b="1" dirty="0">
                <a:solidFill>
                  <a:srgbClr val="000000"/>
                </a:solidFill>
                <a:latin typeface="Times New Italic"/>
              </a:rPr>
              <a:t>future </a:t>
            </a:r>
            <a:r>
              <a:rPr lang="en-US" sz="2800" b="1" i="1" dirty="0">
                <a:solidFill>
                  <a:srgbClr val="000000"/>
                </a:solidFill>
                <a:latin typeface="Times New Italic"/>
              </a:rPr>
              <a:t>actions that eventually lead to states of known </a:t>
            </a:r>
            <a:r>
              <a:rPr lang="en-US" sz="2800" b="1" i="1" dirty="0" smtClean="0">
                <a:solidFill>
                  <a:srgbClr val="000000"/>
                </a:solidFill>
                <a:latin typeface="Times New Italic"/>
              </a:rPr>
              <a:t>value.</a:t>
            </a:r>
            <a:endParaRPr lang="en-US" sz="2800" b="1" dirty="0">
              <a:latin typeface="Times New Italic"/>
            </a:endParaRPr>
          </a:p>
        </p:txBody>
      </p:sp>
    </p:spTree>
    <p:extLst>
      <p:ext uri="{BB962C8B-B14F-4D97-AF65-F5344CB8AC3E}">
        <p14:creationId xmlns:p14="http://schemas.microsoft.com/office/powerpoint/2010/main" val="346659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318" y="47905"/>
            <a:ext cx="6600496" cy="572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solving </a:t>
            </a:r>
            <a:r>
              <a:rPr lang="en-US" dirty="0"/>
              <a:t>by Searching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496"/>
            <a:ext cx="5677548" cy="473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4" y="977625"/>
            <a:ext cx="5781435" cy="4215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207" y="1434216"/>
            <a:ext cx="11866179" cy="511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Italic"/>
              </a:rPr>
              <a:t>A </a:t>
            </a:r>
            <a:r>
              <a:rPr lang="en-US" sz="2000" b="1" dirty="0">
                <a:solidFill>
                  <a:srgbClr val="000000"/>
                </a:solidFill>
                <a:latin typeface="Times New Italic"/>
              </a:rPr>
              <a:t>problem </a:t>
            </a:r>
            <a:r>
              <a:rPr lang="en-US" sz="2000" dirty="0">
                <a:solidFill>
                  <a:srgbClr val="000000"/>
                </a:solidFill>
                <a:latin typeface="Times New Italic"/>
              </a:rPr>
              <a:t>can be defined formally by five components</a:t>
            </a:r>
            <a:r>
              <a:rPr lang="en-US" sz="2000" dirty="0" smtClean="0">
                <a:solidFill>
                  <a:srgbClr val="000000"/>
                </a:solidFill>
                <a:latin typeface="Times New Italic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Italic"/>
              </a:rPr>
              <a:t>The </a:t>
            </a:r>
            <a:r>
              <a:rPr lang="en-US" sz="2000" b="1" dirty="0">
                <a:latin typeface="Times New Italic"/>
              </a:rPr>
              <a:t>initial state </a:t>
            </a:r>
            <a:r>
              <a:rPr lang="en-US" sz="2000" dirty="0">
                <a:latin typeface="Times New Italic"/>
              </a:rPr>
              <a:t>that the agent starts in. For example, the initial state for our agent </a:t>
            </a:r>
            <a:r>
              <a:rPr lang="en-US" sz="2000" dirty="0" smtClean="0">
                <a:latin typeface="Times New Italic"/>
              </a:rPr>
              <a:t>in Romania </a:t>
            </a:r>
            <a:r>
              <a:rPr lang="en-US" sz="2000" dirty="0">
                <a:latin typeface="Times New Italic"/>
              </a:rPr>
              <a:t>might be described as In(Arad</a:t>
            </a:r>
            <a:r>
              <a:rPr lang="en-US" sz="2000" dirty="0" smtClean="0">
                <a:latin typeface="Times New Italic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Italic"/>
              </a:rPr>
              <a:t>A </a:t>
            </a:r>
            <a:r>
              <a:rPr lang="en-US" sz="2000" dirty="0">
                <a:latin typeface="Times New Italic"/>
              </a:rPr>
              <a:t>description of the possible </a:t>
            </a:r>
            <a:r>
              <a:rPr lang="en-US" sz="2000" b="1" dirty="0">
                <a:latin typeface="Times New Italic"/>
              </a:rPr>
              <a:t>actions</a:t>
            </a:r>
            <a:r>
              <a:rPr lang="en-US" sz="2000" dirty="0">
                <a:latin typeface="Times New Italic"/>
              </a:rPr>
              <a:t> available to the agent</a:t>
            </a:r>
            <a:r>
              <a:rPr lang="en-US" sz="2000" dirty="0" smtClean="0">
                <a:latin typeface="Times New Italic"/>
              </a:rPr>
              <a:t>. Given a particular state s,	ACTIONS(s) returns the set of actions that can be executed in s. We say that each of these actions 	is </a:t>
            </a:r>
            <a:r>
              <a:rPr lang="en-US" sz="2000" b="1" dirty="0" smtClean="0">
                <a:latin typeface="Times New Italic"/>
              </a:rPr>
              <a:t>applicable</a:t>
            </a:r>
            <a:r>
              <a:rPr lang="en-US" sz="2000" dirty="0" smtClean="0">
                <a:latin typeface="Times New Italic"/>
              </a:rPr>
              <a:t> in 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Italic"/>
              </a:rPr>
              <a:t>A description of what each action does; the formal name for this is the </a:t>
            </a:r>
            <a:r>
              <a:rPr lang="en-US" sz="2000" b="1" dirty="0" smtClean="0">
                <a:latin typeface="Times New Italic"/>
              </a:rPr>
              <a:t>transition model</a:t>
            </a:r>
            <a:r>
              <a:rPr lang="en-US" sz="2000" dirty="0">
                <a:latin typeface="Times New Italic"/>
              </a:rPr>
              <a:t>, specified by a function RESULT(s, a) that returns the state that results </a:t>
            </a:r>
            <a:r>
              <a:rPr lang="en-US" sz="2000" dirty="0" smtClean="0">
                <a:latin typeface="Times New Italic"/>
              </a:rPr>
              <a:t>from doing </a:t>
            </a:r>
            <a:r>
              <a:rPr lang="en-US" sz="2000" dirty="0">
                <a:latin typeface="Times New Italic"/>
              </a:rPr>
              <a:t>action a in state s. </a:t>
            </a:r>
            <a:endParaRPr lang="en-US" sz="2000" dirty="0" smtClean="0">
              <a:latin typeface="Times New Italic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Italic"/>
              </a:rPr>
              <a:t>The </a:t>
            </a:r>
            <a:r>
              <a:rPr lang="en-US" sz="2000" b="1" dirty="0">
                <a:latin typeface="Times New Italic"/>
              </a:rPr>
              <a:t>goal test</a:t>
            </a:r>
            <a:r>
              <a:rPr lang="en-US" sz="2000" dirty="0">
                <a:latin typeface="Times New Italic"/>
              </a:rPr>
              <a:t>, which determines whether a given state is a goal state</a:t>
            </a:r>
            <a:r>
              <a:rPr lang="en-US" sz="2000" dirty="0" smtClean="0">
                <a:latin typeface="Times New Italic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Italic"/>
              </a:rPr>
              <a:t>A path cost function that assigns a numeric cost to each path.</a:t>
            </a:r>
            <a:endParaRPr lang="en-US" sz="2000" dirty="0" smtClean="0">
              <a:latin typeface="Times New Italic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Italic"/>
            </a:endParaRPr>
          </a:p>
        </p:txBody>
      </p:sp>
    </p:spTree>
    <p:extLst>
      <p:ext uri="{BB962C8B-B14F-4D97-AF65-F5344CB8AC3E}">
        <p14:creationId xmlns:p14="http://schemas.microsoft.com/office/powerpoint/2010/main" val="377560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318" y="47905"/>
            <a:ext cx="6600496" cy="572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solving </a:t>
            </a:r>
            <a:r>
              <a:rPr lang="en-US" dirty="0"/>
              <a:t>by Searching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456"/>
            <a:ext cx="4789167" cy="550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27" y="1034661"/>
            <a:ext cx="9356835" cy="583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3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318" y="47905"/>
            <a:ext cx="6600496" cy="572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solving </a:t>
            </a:r>
            <a:r>
              <a:rPr lang="en-US" dirty="0"/>
              <a:t>by Searching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456"/>
            <a:ext cx="4789167" cy="550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8501"/>
            <a:ext cx="3140559" cy="444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508" y="1029360"/>
            <a:ext cx="2864064" cy="447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98" y="1469480"/>
            <a:ext cx="11852056" cy="538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0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9398" y="-74873"/>
            <a:ext cx="6600496" cy="572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solving </a:t>
            </a:r>
            <a:r>
              <a:rPr lang="en-US" dirty="0"/>
              <a:t>by Searching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456"/>
            <a:ext cx="4789167" cy="550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8501"/>
            <a:ext cx="3140559" cy="444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88" y="1742212"/>
            <a:ext cx="2248371" cy="492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00" y="5009"/>
            <a:ext cx="6210300" cy="3019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24434"/>
            <a:ext cx="8382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7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278" y="22336"/>
            <a:ext cx="6600496" cy="572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solving </a:t>
            </a:r>
            <a:r>
              <a:rPr lang="en-US" dirty="0"/>
              <a:t>by Searching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456"/>
            <a:ext cx="4789167" cy="550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8501"/>
            <a:ext cx="3140559" cy="444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083" y="1008501"/>
            <a:ext cx="2876331" cy="404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64271"/>
            <a:ext cx="3924300" cy="3914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300" y="1504762"/>
            <a:ext cx="7686675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4300" y="3376390"/>
            <a:ext cx="8267700" cy="348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2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278" y="22336"/>
            <a:ext cx="6600496" cy="572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solving </a:t>
            </a:r>
            <a:r>
              <a:rPr lang="en-US" dirty="0"/>
              <a:t>by Searching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8" y="483476"/>
            <a:ext cx="5796572" cy="488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71" y="3079532"/>
            <a:ext cx="8796591" cy="5352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71" y="2160515"/>
            <a:ext cx="6825156" cy="5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92862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6448</TotalTime>
  <Words>93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Italic</vt:lpstr>
      <vt:lpstr>Tw Cen MT</vt:lpstr>
      <vt:lpstr>Droplet</vt:lpstr>
      <vt:lpstr>Artificial intelligence</vt:lpstr>
      <vt:lpstr> Problem solving by Searching   </vt:lpstr>
      <vt:lpstr> Problem solving by Searching   </vt:lpstr>
      <vt:lpstr> Problem solving by Searching   </vt:lpstr>
      <vt:lpstr> Problem solving by Searching   </vt:lpstr>
      <vt:lpstr> Problem solving by Searching   </vt:lpstr>
      <vt:lpstr> Problem solving by Searching   </vt:lpstr>
      <vt:lpstr> Problem solving by Searching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khan</dc:creator>
  <cp:lastModifiedBy>Windows User</cp:lastModifiedBy>
  <cp:revision>73</cp:revision>
  <dcterms:created xsi:type="dcterms:W3CDTF">2022-01-31T18:33:15Z</dcterms:created>
  <dcterms:modified xsi:type="dcterms:W3CDTF">2024-10-21T11:41:37Z</dcterms:modified>
</cp:coreProperties>
</file>