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Roboto Condensed Bold" charset="1" panose="02000000000000000000"/>
      <p:regular r:id="rId12"/>
    </p:embeddedFont>
    <p:embeddedFont>
      <p:font typeface="Roboto Condensed" charset="1" panose="02000000000000000000"/>
      <p:regular r:id="rId13"/>
    </p:embeddedFont>
    <p:embeddedFont>
      <p:font typeface="Bebas Neue Cyrillic" charset="1" panose="02000506000000020004"/>
      <p:regular r:id="rId14"/>
    </p:embeddedFont>
    <p:embeddedFont>
      <p:font typeface="Open Sans Bold" charset="1" panose="00000000000000000000"/>
      <p:regular r:id="rId15"/>
    </p:embeddedFont>
    <p:embeddedFont>
      <p:font typeface="Open Sans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53416" y="701456"/>
            <a:ext cx="4684072" cy="4631377"/>
            <a:chOff x="0" y="0"/>
            <a:chExt cx="6245430" cy="61751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245430" cy="6175169"/>
            </a:xfrm>
            <a:custGeom>
              <a:avLst/>
              <a:gdLst/>
              <a:ahLst/>
              <a:cxnLst/>
              <a:rect r="r" b="b" t="t" l="l"/>
              <a:pathLst>
                <a:path h="6175169" w="6245430">
                  <a:moveTo>
                    <a:pt x="0" y="0"/>
                  </a:moveTo>
                  <a:lnTo>
                    <a:pt x="6245430" y="0"/>
                  </a:lnTo>
                  <a:lnTo>
                    <a:pt x="6245430" y="6175169"/>
                  </a:lnTo>
                  <a:lnTo>
                    <a:pt x="0" y="61751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60143" y="253638"/>
              <a:ext cx="5725143" cy="5667892"/>
            </a:xfrm>
            <a:custGeom>
              <a:avLst/>
              <a:gdLst/>
              <a:ahLst/>
              <a:cxnLst/>
              <a:rect r="r" b="b" t="t" l="l"/>
              <a:pathLst>
                <a:path h="5667892" w="5725143">
                  <a:moveTo>
                    <a:pt x="0" y="0"/>
                  </a:moveTo>
                  <a:lnTo>
                    <a:pt x="5725144" y="0"/>
                  </a:lnTo>
                  <a:lnTo>
                    <a:pt x="5725144" y="5667892"/>
                  </a:lnTo>
                  <a:lnTo>
                    <a:pt x="0" y="56678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4196169"/>
            <a:ext cx="12902525" cy="154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50"/>
              </a:lnSpc>
            </a:pPr>
            <a:r>
              <a:rPr lang="en-US" sz="10299">
                <a:solidFill>
                  <a:srgbClr val="637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INTEL PRODUCTS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545312"/>
            <a:ext cx="15119950" cy="94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80"/>
              </a:lnSpc>
            </a:pPr>
            <a:r>
              <a:rPr lang="en-US" sz="6307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SENTIMENT ANALYSIS FROM ONLINE REVIEW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748685"/>
            <a:ext cx="9001530" cy="1671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755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By -</a:t>
            </a:r>
          </a:p>
          <a:p>
            <a:pPr algn="l">
              <a:lnSpc>
                <a:spcPts val="4393"/>
              </a:lnSpc>
            </a:pPr>
            <a:r>
              <a:rPr lang="en-US" sz="3755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Prity Mishra                     b222036@iiit-bh.ac.in</a:t>
            </a:r>
          </a:p>
          <a:p>
            <a:pPr algn="l">
              <a:lnSpc>
                <a:spcPts val="4393"/>
              </a:lnSpc>
            </a:pPr>
            <a:r>
              <a:rPr lang="en-US" sz="3755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Dakh Katiyar                    b222018@iiit-bh.ac.in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0" y="-2755400"/>
            <a:ext cx="6656150" cy="6581268"/>
          </a:xfrm>
          <a:custGeom>
            <a:avLst/>
            <a:gdLst/>
            <a:ahLst/>
            <a:cxnLst/>
            <a:rect r="r" b="b" t="t" l="l"/>
            <a:pathLst>
              <a:path h="6581268" w="6656150">
                <a:moveTo>
                  <a:pt x="0" y="0"/>
                </a:moveTo>
                <a:lnTo>
                  <a:pt x="6656150" y="0"/>
                </a:lnTo>
                <a:lnTo>
                  <a:pt x="6656150" y="6581268"/>
                </a:lnTo>
                <a:lnTo>
                  <a:pt x="0" y="65812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583275" y="9080725"/>
            <a:ext cx="6656150" cy="6581268"/>
          </a:xfrm>
          <a:custGeom>
            <a:avLst/>
            <a:gdLst/>
            <a:ahLst/>
            <a:cxnLst/>
            <a:rect r="r" b="b" t="t" l="l"/>
            <a:pathLst>
              <a:path h="6581268" w="6656150">
                <a:moveTo>
                  <a:pt x="0" y="0"/>
                </a:moveTo>
                <a:lnTo>
                  <a:pt x="6656149" y="0"/>
                </a:lnTo>
                <a:lnTo>
                  <a:pt x="6656149" y="6581268"/>
                </a:lnTo>
                <a:lnTo>
                  <a:pt x="0" y="65812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1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19758" y="341416"/>
            <a:ext cx="9713444" cy="9604168"/>
          </a:xfrm>
          <a:custGeom>
            <a:avLst/>
            <a:gdLst/>
            <a:ahLst/>
            <a:cxnLst/>
            <a:rect r="r" b="b" t="t" l="l"/>
            <a:pathLst>
              <a:path h="9604168" w="9713444">
                <a:moveTo>
                  <a:pt x="0" y="0"/>
                </a:moveTo>
                <a:lnTo>
                  <a:pt x="9713444" y="0"/>
                </a:lnTo>
                <a:lnTo>
                  <a:pt x="9713444" y="9604168"/>
                </a:lnTo>
                <a:lnTo>
                  <a:pt x="0" y="96041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90962" y="9464158"/>
            <a:ext cx="3360875" cy="1645684"/>
          </a:xfrm>
          <a:custGeom>
            <a:avLst/>
            <a:gdLst/>
            <a:ahLst/>
            <a:cxnLst/>
            <a:rect r="r" b="b" t="t" l="l"/>
            <a:pathLst>
              <a:path h="1645684" w="3360875">
                <a:moveTo>
                  <a:pt x="0" y="0"/>
                </a:moveTo>
                <a:lnTo>
                  <a:pt x="3360874" y="0"/>
                </a:lnTo>
                <a:lnTo>
                  <a:pt x="3360874" y="1645684"/>
                </a:lnTo>
                <a:lnTo>
                  <a:pt x="0" y="1645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3214" t="-483597" r="-12580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49208" y="2246657"/>
            <a:ext cx="6454544" cy="6389998"/>
          </a:xfrm>
          <a:custGeom>
            <a:avLst/>
            <a:gdLst/>
            <a:ahLst/>
            <a:cxnLst/>
            <a:rect r="r" b="b" t="t" l="l"/>
            <a:pathLst>
              <a:path h="6389998" w="6454544">
                <a:moveTo>
                  <a:pt x="0" y="0"/>
                </a:moveTo>
                <a:lnTo>
                  <a:pt x="6454544" y="0"/>
                </a:lnTo>
                <a:lnTo>
                  <a:pt x="6454544" y="6389998"/>
                </a:lnTo>
                <a:lnTo>
                  <a:pt x="0" y="63899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-5400000">
            <a:off x="-3977207" y="4458251"/>
            <a:ext cx="10059439" cy="0"/>
          </a:xfrm>
          <a:prstGeom prst="line">
            <a:avLst/>
          </a:prstGeom>
          <a:ln cap="flat" w="47625">
            <a:solidFill>
              <a:srgbClr val="B2DE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-5400000">
            <a:off x="1257733" y="3590262"/>
            <a:ext cx="459651" cy="398173"/>
          </a:xfrm>
          <a:custGeom>
            <a:avLst/>
            <a:gdLst/>
            <a:ahLst/>
            <a:cxnLst/>
            <a:rect r="r" b="b" t="t" l="l"/>
            <a:pathLst>
              <a:path h="398173" w="459651">
                <a:moveTo>
                  <a:pt x="0" y="0"/>
                </a:moveTo>
                <a:lnTo>
                  <a:pt x="459651" y="0"/>
                </a:lnTo>
                <a:lnTo>
                  <a:pt x="459651" y="398173"/>
                </a:lnTo>
                <a:lnTo>
                  <a:pt x="0" y="3981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257733" y="4714588"/>
            <a:ext cx="459651" cy="398173"/>
          </a:xfrm>
          <a:custGeom>
            <a:avLst/>
            <a:gdLst/>
            <a:ahLst/>
            <a:cxnLst/>
            <a:rect r="r" b="b" t="t" l="l"/>
            <a:pathLst>
              <a:path h="398173" w="459651">
                <a:moveTo>
                  <a:pt x="0" y="0"/>
                </a:moveTo>
                <a:lnTo>
                  <a:pt x="459651" y="0"/>
                </a:lnTo>
                <a:lnTo>
                  <a:pt x="459651" y="398173"/>
                </a:lnTo>
                <a:lnTo>
                  <a:pt x="0" y="3981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1257733" y="6034900"/>
            <a:ext cx="459651" cy="398173"/>
          </a:xfrm>
          <a:custGeom>
            <a:avLst/>
            <a:gdLst/>
            <a:ahLst/>
            <a:cxnLst/>
            <a:rect r="r" b="b" t="t" l="l"/>
            <a:pathLst>
              <a:path h="398173" w="459651">
                <a:moveTo>
                  <a:pt x="0" y="0"/>
                </a:moveTo>
                <a:lnTo>
                  <a:pt x="459651" y="0"/>
                </a:lnTo>
                <a:lnTo>
                  <a:pt x="459651" y="398173"/>
                </a:lnTo>
                <a:lnTo>
                  <a:pt x="0" y="3981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257733" y="7304405"/>
            <a:ext cx="459651" cy="398173"/>
          </a:xfrm>
          <a:custGeom>
            <a:avLst/>
            <a:gdLst/>
            <a:ahLst/>
            <a:cxnLst/>
            <a:rect r="r" b="b" t="t" l="l"/>
            <a:pathLst>
              <a:path h="398173" w="459651">
                <a:moveTo>
                  <a:pt x="0" y="0"/>
                </a:moveTo>
                <a:lnTo>
                  <a:pt x="459651" y="0"/>
                </a:lnTo>
                <a:lnTo>
                  <a:pt x="459651" y="398173"/>
                </a:lnTo>
                <a:lnTo>
                  <a:pt x="0" y="3981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76225" y="1288823"/>
            <a:ext cx="7056457" cy="95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7"/>
              </a:lnSpc>
            </a:pPr>
            <a:r>
              <a:rPr lang="en-US" sz="6399">
                <a:solidFill>
                  <a:srgbClr val="637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Phase 1: Scraping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69912" y="3092798"/>
            <a:ext cx="11632605" cy="4640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91"/>
              </a:lnSpc>
            </a:pPr>
            <a:r>
              <a:rPr lang="en-US" sz="3796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S</a:t>
            </a:r>
            <a:r>
              <a:rPr lang="en-US" sz="3796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ource</a:t>
            </a:r>
            <a:r>
              <a:rPr lang="en-US" sz="3796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Amazon and Flipkart reviews</a:t>
            </a:r>
          </a:p>
          <a:p>
            <a:pPr algn="l">
              <a:lnSpc>
                <a:spcPts val="9491"/>
              </a:lnSpc>
            </a:pPr>
            <a:r>
              <a:rPr lang="en-US" sz="3796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Information</a:t>
            </a:r>
            <a:r>
              <a:rPr lang="en-US" sz="3796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 </a:t>
            </a:r>
            <a:r>
              <a:rPr lang="en-US" sz="3796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Extracted</a:t>
            </a:r>
            <a:r>
              <a:rPr lang="en-US" sz="3796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Review title, review body, ratings, date</a:t>
            </a:r>
          </a:p>
          <a:p>
            <a:pPr algn="l">
              <a:lnSpc>
                <a:spcPts val="9491"/>
              </a:lnSpc>
            </a:pPr>
            <a:r>
              <a:rPr lang="en-US" sz="3796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Filtering</a:t>
            </a:r>
            <a:r>
              <a:rPr lang="en-US" sz="3796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Latest reviews for better analysis</a:t>
            </a:r>
          </a:p>
          <a:p>
            <a:pPr algn="l">
              <a:lnSpc>
                <a:spcPts val="9491"/>
              </a:lnSpc>
            </a:pPr>
            <a:r>
              <a:rPr lang="en-US" sz="3796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Output</a:t>
            </a:r>
            <a:r>
              <a:rPr lang="en-US" sz="3796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Generated CSV files for each product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1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57236" y="8114538"/>
            <a:ext cx="3193464" cy="3161529"/>
          </a:xfrm>
          <a:custGeom>
            <a:avLst/>
            <a:gdLst/>
            <a:ahLst/>
            <a:cxnLst/>
            <a:rect r="r" b="b" t="t" l="l"/>
            <a:pathLst>
              <a:path h="3161529" w="3193464">
                <a:moveTo>
                  <a:pt x="0" y="0"/>
                </a:moveTo>
                <a:lnTo>
                  <a:pt x="3193464" y="0"/>
                </a:lnTo>
                <a:lnTo>
                  <a:pt x="3193464" y="3161529"/>
                </a:lnTo>
                <a:lnTo>
                  <a:pt x="0" y="31615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38225"/>
            <a:ext cx="10043252" cy="95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7"/>
              </a:lnSpc>
            </a:pPr>
            <a:r>
              <a:rPr lang="en-US" sz="6399">
                <a:solidFill>
                  <a:srgbClr val="637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Phase 2: Sentiment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05600"/>
            <a:ext cx="12689129" cy="1386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509"/>
              </a:lnSpc>
              <a:buFont typeface="Arial"/>
              <a:buChar char="•"/>
            </a:pPr>
            <a:r>
              <a:rPr lang="en-US" sz="3000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Preprocessing:</a:t>
            </a: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Filtering and cleaning reviews</a:t>
            </a:r>
          </a:p>
          <a:p>
            <a:pPr algn="l" marL="647700" indent="-323850" lvl="1">
              <a:lnSpc>
                <a:spcPts val="3509"/>
              </a:lnSpc>
              <a:buFont typeface="Arial"/>
              <a:buChar char="•"/>
            </a:pPr>
            <a:r>
              <a:rPr lang="en-US" sz="3000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Tool Used</a:t>
            </a: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Vader (Valence Aware Dictionary and sEntim</a:t>
            </a: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 Reasoner)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066698" y="3782915"/>
            <a:ext cx="10651131" cy="313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509"/>
              </a:lnSpc>
              <a:buFont typeface="Arial"/>
              <a:buChar char="•"/>
            </a:pPr>
            <a:r>
              <a:rPr lang="en-US" sz="3000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Reasons for Using Vader:</a:t>
            </a:r>
          </a:p>
          <a:p>
            <a:pPr algn="l" marL="1295400" indent="-431800" lvl="2">
              <a:lnSpc>
                <a:spcPts val="3509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Pretrained model</a:t>
            </a:r>
          </a:p>
          <a:p>
            <a:pPr algn="l" marL="1295400" indent="-431800" lvl="2">
              <a:lnSpc>
                <a:spcPts val="3509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Widely used in the industry</a:t>
            </a:r>
          </a:p>
          <a:p>
            <a:pPr algn="l" marL="1295400" indent="-431800" lvl="2">
              <a:lnSpc>
                <a:spcPts val="3509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Easy to apply</a:t>
            </a:r>
          </a:p>
          <a:p>
            <a:pPr algn="l" marL="1295400" indent="-431800" lvl="2">
              <a:lnSpc>
                <a:spcPts val="3509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High accuracy</a:t>
            </a:r>
          </a:p>
          <a:p>
            <a:pPr algn="l" marL="1295400" indent="-431800" lvl="2">
              <a:lnSpc>
                <a:spcPts val="3509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</a:t>
            </a: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nalyzes emojis effectively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118033"/>
            <a:ext cx="10651131" cy="1386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509"/>
              </a:lnSpc>
              <a:buFont typeface="Arial"/>
              <a:buChar char="•"/>
            </a:pPr>
            <a:r>
              <a:rPr lang="en-US" sz="3000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Classification:</a:t>
            </a: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Reviews categorized into positive, negative, competitive, and expectation segments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746529" y="9326565"/>
            <a:ext cx="3360875" cy="1645684"/>
          </a:xfrm>
          <a:custGeom>
            <a:avLst/>
            <a:gdLst/>
            <a:ahLst/>
            <a:cxnLst/>
            <a:rect r="r" b="b" t="t" l="l"/>
            <a:pathLst>
              <a:path h="1645684" w="3360875">
                <a:moveTo>
                  <a:pt x="0" y="0"/>
                </a:moveTo>
                <a:lnTo>
                  <a:pt x="3360875" y="0"/>
                </a:lnTo>
                <a:lnTo>
                  <a:pt x="3360875" y="1645684"/>
                </a:lnTo>
                <a:lnTo>
                  <a:pt x="0" y="16456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63214" t="-483597" r="-125800" b="0"/>
            </a:stretch>
          </a:blipFill>
        </p:spPr>
      </p:sp>
      <p:sp>
        <p:nvSpPr>
          <p:cNvPr name="AutoShape 8" id="8"/>
          <p:cNvSpPr/>
          <p:nvPr/>
        </p:nvSpPr>
        <p:spPr>
          <a:xfrm flipV="true">
            <a:off x="16790004" y="-685249"/>
            <a:ext cx="0" cy="10059439"/>
          </a:xfrm>
          <a:prstGeom prst="line">
            <a:avLst/>
          </a:prstGeom>
          <a:ln cap="flat" w="47625">
            <a:solidFill>
              <a:srgbClr val="B2DE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1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57236" y="8114538"/>
            <a:ext cx="3193464" cy="3161529"/>
          </a:xfrm>
          <a:custGeom>
            <a:avLst/>
            <a:gdLst/>
            <a:ahLst/>
            <a:cxnLst/>
            <a:rect r="r" b="b" t="t" l="l"/>
            <a:pathLst>
              <a:path h="3161529" w="3193464">
                <a:moveTo>
                  <a:pt x="0" y="0"/>
                </a:moveTo>
                <a:lnTo>
                  <a:pt x="3193464" y="0"/>
                </a:lnTo>
                <a:lnTo>
                  <a:pt x="3193464" y="3161529"/>
                </a:lnTo>
                <a:lnTo>
                  <a:pt x="0" y="31615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90892" y="2323689"/>
            <a:ext cx="8856934" cy="4428467"/>
          </a:xfrm>
          <a:custGeom>
            <a:avLst/>
            <a:gdLst/>
            <a:ahLst/>
            <a:cxnLst/>
            <a:rect r="r" b="b" t="t" l="l"/>
            <a:pathLst>
              <a:path h="4428467" w="8856934">
                <a:moveTo>
                  <a:pt x="0" y="0"/>
                </a:moveTo>
                <a:lnTo>
                  <a:pt x="8856934" y="0"/>
                </a:lnTo>
                <a:lnTo>
                  <a:pt x="8856934" y="4428467"/>
                </a:lnTo>
                <a:lnTo>
                  <a:pt x="0" y="44284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38225"/>
            <a:ext cx="10043252" cy="95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7"/>
              </a:lnSpc>
            </a:pPr>
            <a:r>
              <a:rPr lang="en-US" sz="6399">
                <a:solidFill>
                  <a:srgbClr val="637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Phase 3: Plotting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348450"/>
            <a:ext cx="12689129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Visual Graphs: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47699" y="3196175"/>
            <a:ext cx="6384453" cy="3307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410"/>
              </a:lnSpc>
              <a:buFont typeface="Arial"/>
              <a:buChar char="•"/>
            </a:pPr>
            <a:r>
              <a:rPr lang="en-US" sz="3000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Pie Chart</a:t>
            </a: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Illustrates overall user sentiment (positive, negative, neutral)</a:t>
            </a:r>
          </a:p>
          <a:p>
            <a:pPr algn="l" marL="647700" indent="-323850" lvl="1">
              <a:lnSpc>
                <a:spcPts val="4410"/>
              </a:lnSpc>
              <a:buFont typeface="Arial"/>
              <a:buChar char="•"/>
            </a:pPr>
            <a:r>
              <a:rPr lang="en-US" sz="3000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Bar Graph</a:t>
            </a: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Displays numerical data for positive, negative, competitive, and expectation categories</a:t>
            </a:r>
          </a:p>
          <a:p>
            <a:pPr algn="l">
              <a:lnSpc>
                <a:spcPts val="441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047699" y="7161162"/>
            <a:ext cx="10651131" cy="275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350"/>
              </a:lnSpc>
              <a:buFont typeface="Arial"/>
              <a:buChar char="•"/>
            </a:pPr>
            <a:r>
              <a:rPr lang="en-US" sz="3000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Competitive Edge</a:t>
            </a: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Highlights product strengths compared to competitors</a:t>
            </a:r>
          </a:p>
          <a:p>
            <a:pPr algn="l" marL="647700" indent="-323850" lvl="1">
              <a:lnSpc>
                <a:spcPts val="4350"/>
              </a:lnSpc>
              <a:buFont typeface="Arial"/>
              <a:buChar char="•"/>
            </a:pPr>
            <a:r>
              <a:rPr lang="en-US" sz="3000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User Expectations</a:t>
            </a: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Provides insights into user expectations and desired product improvements</a:t>
            </a:r>
          </a:p>
          <a:p>
            <a:pPr algn="l">
              <a:lnSpc>
                <a:spcPts val="435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581871" y="6401319"/>
            <a:ext cx="10651131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Conclusion: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59205" y="8355980"/>
            <a:ext cx="128795" cy="902320"/>
            <a:chOff x="0" y="0"/>
            <a:chExt cx="101764" cy="7129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764" cy="712944"/>
            </a:xfrm>
            <a:custGeom>
              <a:avLst/>
              <a:gdLst/>
              <a:ahLst/>
              <a:cxnLst/>
              <a:rect r="r" b="b" t="t" l="l"/>
              <a:pathLst>
                <a:path h="712944" w="101764">
                  <a:moveTo>
                    <a:pt x="0" y="0"/>
                  </a:moveTo>
                  <a:lnTo>
                    <a:pt x="101764" y="0"/>
                  </a:lnTo>
                  <a:lnTo>
                    <a:pt x="101764" y="712944"/>
                  </a:lnTo>
                  <a:lnTo>
                    <a:pt x="0" y="712944"/>
                  </a:lnTo>
                  <a:close/>
                </a:path>
              </a:pathLst>
            </a:custGeom>
            <a:gradFill rotWithShape="true">
              <a:gsLst>
                <a:gs pos="0">
                  <a:srgbClr val="0CC2E6">
                    <a:alpha val="100000"/>
                  </a:srgbClr>
                </a:gs>
                <a:gs pos="50000">
                  <a:srgbClr val="000854">
                    <a:alpha val="100000"/>
                  </a:srgbClr>
                </a:gs>
                <a:gs pos="100000">
                  <a:srgbClr val="008BA4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01764" cy="760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144000" y="5301140"/>
            <a:ext cx="8930310" cy="4781418"/>
            <a:chOff x="0" y="0"/>
            <a:chExt cx="11907079" cy="6375225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9868" r="0" b="9868"/>
            <a:stretch>
              <a:fillRect/>
            </a:stretch>
          </p:blipFill>
          <p:spPr>
            <a:xfrm flipH="false" flipV="false">
              <a:off x="0" y="0"/>
              <a:ext cx="11907079" cy="6375225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9144000" y="204442"/>
            <a:ext cx="8930310" cy="4781418"/>
            <a:chOff x="0" y="0"/>
            <a:chExt cx="11907079" cy="6375225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3"/>
            <a:srcRect l="0" t="9894" r="0" b="9894"/>
            <a:stretch>
              <a:fillRect/>
            </a:stretch>
          </p:blipFill>
          <p:spPr>
            <a:xfrm flipH="false" flipV="false">
              <a:off x="0" y="0"/>
              <a:ext cx="11907079" cy="6375225"/>
            </a:xfrm>
            <a:prstGeom prst="rect">
              <a:avLst/>
            </a:prstGeom>
          </p:spPr>
        </p:pic>
      </p:grpSp>
      <p:sp>
        <p:nvSpPr>
          <p:cNvPr name="TextBox 9" id="9"/>
          <p:cNvSpPr txBox="true"/>
          <p:nvPr/>
        </p:nvSpPr>
        <p:spPr>
          <a:xfrm rot="0">
            <a:off x="1391161" y="2013098"/>
            <a:ext cx="4492598" cy="1040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9"/>
              </a:lnSpc>
            </a:pPr>
            <a:r>
              <a:rPr lang="en-US" sz="7152">
                <a:solidFill>
                  <a:srgbClr val="0CC2E6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Contributions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17379" y="3325891"/>
            <a:ext cx="1961965" cy="888183"/>
            <a:chOff x="0" y="0"/>
            <a:chExt cx="1795447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95447" cy="812800"/>
            </a:xfrm>
            <a:custGeom>
              <a:avLst/>
              <a:gdLst/>
              <a:ahLst/>
              <a:cxnLst/>
              <a:rect r="r" b="b" t="t" l="l"/>
              <a:pathLst>
                <a:path h="812800" w="1795447">
                  <a:moveTo>
                    <a:pt x="0" y="0"/>
                  </a:moveTo>
                  <a:lnTo>
                    <a:pt x="1795447" y="0"/>
                  </a:lnTo>
                  <a:lnTo>
                    <a:pt x="1795447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0CC2E6">
                    <a:alpha val="100000"/>
                  </a:srgbClr>
                </a:gs>
                <a:gs pos="50000">
                  <a:srgbClr val="000854">
                    <a:alpha val="100000"/>
                  </a:srgbClr>
                </a:gs>
                <a:gs pos="100000">
                  <a:srgbClr val="008BA4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795447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43528" y="3333864"/>
            <a:ext cx="1509666" cy="834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7"/>
              </a:lnSpc>
              <a:spcBef>
                <a:spcPct val="0"/>
              </a:spcBef>
            </a:pPr>
            <a:r>
              <a:rPr lang="en-US" sz="243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Prity Mishra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723613" y="3015361"/>
            <a:ext cx="5790090" cy="2032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9720" indent="-179860" lvl="1">
              <a:lnSpc>
                <a:spcPts val="2332"/>
              </a:lnSpc>
              <a:buFont typeface="Arial"/>
              <a:buChar char="•"/>
            </a:pPr>
            <a:r>
              <a:rPr lang="en-US" sz="166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Responsible for web scraping and organizing documents.</a:t>
            </a:r>
          </a:p>
          <a:p>
            <a:pPr algn="l" marL="359720" indent="-179860" lvl="1">
              <a:lnSpc>
                <a:spcPts val="2332"/>
              </a:lnSpc>
              <a:buFont typeface="Arial"/>
              <a:buChar char="•"/>
            </a:pPr>
            <a:r>
              <a:rPr lang="en-US" sz="166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Managed the GitHub repository to ensure seamless collaboration and version control.</a:t>
            </a:r>
          </a:p>
          <a:p>
            <a:pPr algn="l" marL="359720" indent="-179860" lvl="1">
              <a:lnSpc>
                <a:spcPts val="2332"/>
              </a:lnSpc>
              <a:buFont typeface="Arial"/>
              <a:buChar char="•"/>
            </a:pPr>
            <a:r>
              <a:rPr lang="en-US" sz="166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Co-contributed to the project documentation, ensuring clarity and comprehensiveness.</a:t>
            </a:r>
          </a:p>
          <a:p>
            <a:pPr algn="l">
              <a:lnSpc>
                <a:spcPts val="2332"/>
              </a:lnSpc>
              <a:spcBef>
                <a:spcPct val="0"/>
              </a:spcBef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317379" y="6428022"/>
            <a:ext cx="1961965" cy="888183"/>
            <a:chOff x="0" y="0"/>
            <a:chExt cx="1795447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95447" cy="812800"/>
            </a:xfrm>
            <a:custGeom>
              <a:avLst/>
              <a:gdLst/>
              <a:ahLst/>
              <a:cxnLst/>
              <a:rect r="r" b="b" t="t" l="l"/>
              <a:pathLst>
                <a:path h="812800" w="1795447">
                  <a:moveTo>
                    <a:pt x="0" y="0"/>
                  </a:moveTo>
                  <a:lnTo>
                    <a:pt x="1795447" y="0"/>
                  </a:lnTo>
                  <a:lnTo>
                    <a:pt x="1795447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true">
              <a:gsLst>
                <a:gs pos="0">
                  <a:srgbClr val="0CC2E6">
                    <a:alpha val="100000"/>
                  </a:srgbClr>
                </a:gs>
                <a:gs pos="50000">
                  <a:srgbClr val="000854">
                    <a:alpha val="100000"/>
                  </a:srgbClr>
                </a:gs>
                <a:gs pos="100000">
                  <a:srgbClr val="008BA4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795447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629377" y="6435996"/>
            <a:ext cx="1509666" cy="834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7"/>
              </a:lnSpc>
              <a:spcBef>
                <a:spcPct val="0"/>
              </a:spcBef>
            </a:pPr>
            <a:r>
              <a:rPr lang="en-US" sz="243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Daksh Katiyar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723613" y="6246291"/>
            <a:ext cx="5790090" cy="1450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9720" indent="-179860" lvl="1">
              <a:lnSpc>
                <a:spcPts val="2332"/>
              </a:lnSpc>
              <a:buFont typeface="Arial"/>
              <a:buChar char="•"/>
            </a:pPr>
            <a:r>
              <a:rPr lang="en-US" sz="166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Conducted data analysis and generated visualizations.</a:t>
            </a:r>
          </a:p>
          <a:p>
            <a:pPr algn="l" marL="359720" indent="-179860" lvl="1">
              <a:lnSpc>
                <a:spcPts val="2332"/>
              </a:lnSpc>
              <a:buFont typeface="Arial"/>
              <a:buChar char="•"/>
            </a:pPr>
            <a:r>
              <a:rPr lang="en-US" sz="166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Co-contributed to the project documentation, ensuring clarity and comprehensiveness.</a:t>
            </a:r>
          </a:p>
          <a:p>
            <a:pPr algn="l" marL="359720" indent="-179860" lvl="1">
              <a:lnSpc>
                <a:spcPts val="2332"/>
              </a:lnSpc>
              <a:buFont typeface="Arial"/>
              <a:buChar char="•"/>
            </a:pPr>
            <a:r>
              <a:rPr lang="en-US" sz="166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Concluded the analyzed data.</a:t>
            </a:r>
          </a:p>
          <a:p>
            <a:pPr algn="l">
              <a:lnSpc>
                <a:spcPts val="233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1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755400"/>
            <a:ext cx="6656150" cy="6581268"/>
          </a:xfrm>
          <a:custGeom>
            <a:avLst/>
            <a:gdLst/>
            <a:ahLst/>
            <a:cxnLst/>
            <a:rect r="r" b="b" t="t" l="l"/>
            <a:pathLst>
              <a:path h="6581268" w="6656150">
                <a:moveTo>
                  <a:pt x="0" y="0"/>
                </a:moveTo>
                <a:lnTo>
                  <a:pt x="6656150" y="0"/>
                </a:lnTo>
                <a:lnTo>
                  <a:pt x="6656150" y="6581268"/>
                </a:lnTo>
                <a:lnTo>
                  <a:pt x="0" y="65812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1631850" y="-2755400"/>
            <a:ext cx="6656150" cy="6581268"/>
          </a:xfrm>
          <a:custGeom>
            <a:avLst/>
            <a:gdLst/>
            <a:ahLst/>
            <a:cxnLst/>
            <a:rect r="r" b="b" t="t" l="l"/>
            <a:pathLst>
              <a:path h="6581268" w="6656150">
                <a:moveTo>
                  <a:pt x="6656150" y="0"/>
                </a:moveTo>
                <a:lnTo>
                  <a:pt x="0" y="0"/>
                </a:lnTo>
                <a:lnTo>
                  <a:pt x="0" y="6581268"/>
                </a:lnTo>
                <a:lnTo>
                  <a:pt x="6656150" y="6581268"/>
                </a:lnTo>
                <a:lnTo>
                  <a:pt x="665615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19777" y="-5598727"/>
            <a:ext cx="7481600" cy="8652629"/>
          </a:xfrm>
          <a:custGeom>
            <a:avLst/>
            <a:gdLst/>
            <a:ahLst/>
            <a:cxnLst/>
            <a:rect r="r" b="b" t="t" l="l"/>
            <a:pathLst>
              <a:path h="8652629" w="7481600">
                <a:moveTo>
                  <a:pt x="0" y="0"/>
                </a:moveTo>
                <a:lnTo>
                  <a:pt x="7481600" y="0"/>
                </a:lnTo>
                <a:lnTo>
                  <a:pt x="7481600" y="8652630"/>
                </a:lnTo>
                <a:lnTo>
                  <a:pt x="0" y="86526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9289" t="0" r="-753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189128" y="8633033"/>
            <a:ext cx="8045050" cy="8652629"/>
          </a:xfrm>
          <a:custGeom>
            <a:avLst/>
            <a:gdLst/>
            <a:ahLst/>
            <a:cxnLst/>
            <a:rect r="r" b="b" t="t" l="l"/>
            <a:pathLst>
              <a:path h="8652629" w="8045050">
                <a:moveTo>
                  <a:pt x="0" y="0"/>
                </a:moveTo>
                <a:lnTo>
                  <a:pt x="8045050" y="0"/>
                </a:lnTo>
                <a:lnTo>
                  <a:pt x="8045050" y="8652629"/>
                </a:lnTo>
                <a:lnTo>
                  <a:pt x="0" y="86526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8638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644472" y="8837608"/>
            <a:ext cx="8045050" cy="8652629"/>
          </a:xfrm>
          <a:custGeom>
            <a:avLst/>
            <a:gdLst/>
            <a:ahLst/>
            <a:cxnLst/>
            <a:rect r="r" b="b" t="t" l="l"/>
            <a:pathLst>
              <a:path h="8652629" w="8045050">
                <a:moveTo>
                  <a:pt x="0" y="0"/>
                </a:moveTo>
                <a:lnTo>
                  <a:pt x="8045049" y="0"/>
                </a:lnTo>
                <a:lnTo>
                  <a:pt x="8045049" y="8652629"/>
                </a:lnTo>
                <a:lnTo>
                  <a:pt x="0" y="86526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8638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55922" y="4814828"/>
            <a:ext cx="8576157" cy="154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50"/>
              </a:lnSpc>
            </a:pPr>
            <a:r>
              <a:rPr lang="en-US" sz="10299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DAGK7VjRVV0</dc:identifier>
  <dcterms:modified xsi:type="dcterms:W3CDTF">2011-08-01T06:04:30Z</dcterms:modified>
  <cp:revision>1</cp:revision>
  <dc:title>Intel</dc:title>
</cp:coreProperties>
</file>