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635"/>
            <a:ext cx="12192000" cy="10414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Presentation of Travel Insurance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hutterstock_795378952-952x6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40765"/>
            <a:ext cx="12192000" cy="5817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520" y="270510"/>
            <a:ext cx="7694295" cy="932815"/>
          </a:xfrm>
          <a:solidFill>
            <a:schemeClr val="bg2">
              <a:lumMod val="90000"/>
            </a:schemeClr>
          </a:solidFill>
        </p:spPr>
        <p:txBody>
          <a:bodyPr/>
          <a:p>
            <a:r>
              <a:rPr lang="en-US"/>
              <a:t>   </a:t>
            </a:r>
            <a:r>
              <a:rPr lang="en-US" sz="2800" b="1"/>
              <a:t>About the dataset :-</a:t>
            </a:r>
            <a:endParaRPr lang="en-US" sz="2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690"/>
            <a:ext cx="10515600" cy="5295265"/>
          </a:xfrm>
        </p:spPr>
        <p:txBody>
          <a:bodyPr>
            <a:normAutofit lnSpcReduction="20000"/>
          </a:bodyPr>
          <a:p>
            <a:r>
              <a:rPr lang="en-US" sz="2400"/>
              <a:t>This dataset we found on kaggle consists 60764 rows and 11 columns.</a:t>
            </a:r>
            <a:endParaRPr lang="en-US" sz="2400"/>
          </a:p>
          <a:p>
            <a:r>
              <a:rPr lang="en-US" sz="2400"/>
              <a:t>This dataset is a third-party travel insurance service company which is based in Singapore.</a:t>
            </a:r>
            <a:endParaRPr lang="en-US" sz="2400"/>
          </a:p>
          <a:p>
            <a:r>
              <a:rPr lang="en-US" sz="2400"/>
              <a:t>Anyone can use this dataset to analyse the Amount of sales of travel insurance policies and how much Commission received the travel insurance agency .</a:t>
            </a:r>
            <a:r>
              <a:rPr lang="en-US"/>
              <a:t> 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Project Overview :-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sz="2400"/>
              <a:t>The main object is to use differet type of machine learning algorithms and to check the </a:t>
            </a:r>
            <a:r>
              <a:rPr lang="en-US" sz="2400">
                <a:sym typeface="+mn-ea"/>
              </a:rPr>
              <a:t>valuable insights, patterns, and trends .</a:t>
            </a:r>
            <a:endParaRPr lang="en-US" sz="2400"/>
          </a:p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aims of the Travel Insurance dataset is to predict (Commission). The datasets having several prediction(independent variable) and the target variable is (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Commission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).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865" y="471170"/>
            <a:ext cx="10515600" cy="1195070"/>
          </a:xfrm>
        </p:spPr>
        <p:txBody>
          <a:bodyPr>
            <a:normAutofit fontScale="90000"/>
          </a:bodyPr>
          <a:p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pPr marL="0" indent="0">
              <a:buNone/>
            </a:pPr>
            <a:r>
              <a:rPr lang="en-US" sz="4800"/>
              <a:t>Here We have 12 features of data .In which we have 2 continuous data and 6 we have object data so we should change that object data to numerical data.</a:t>
            </a:r>
            <a:endParaRPr lang="en-US" sz="4800"/>
          </a:p>
          <a:p>
            <a:pPr marL="0" indent="0">
              <a:buNone/>
            </a:pPr>
            <a:r>
              <a:rPr lang="en-US"/>
              <a:t> </a:t>
            </a:r>
            <a:endParaRPr lang="en-US"/>
          </a:p>
          <a:p>
            <a:pPr marL="0" indent="0">
              <a:buNone/>
            </a:pPr>
            <a:r>
              <a:rPr lang="en-US" sz="4500"/>
              <a:t>Object Data:-						Continuous data:-</a:t>
            </a:r>
            <a:endParaRPr lang="en-US" sz="4500"/>
          </a:p>
          <a:p>
            <a:pPr marL="0" indent="0">
              <a:buNone/>
            </a:pPr>
            <a:r>
              <a:rPr lang="en-US" sz="4500"/>
              <a:t> Agency							Net.Sales</a:t>
            </a:r>
            <a:endParaRPr lang="en-US" sz="4500"/>
          </a:p>
          <a:p>
            <a:pPr marL="0" indent="0">
              <a:buNone/>
            </a:pPr>
            <a:r>
              <a:rPr lang="en-US" sz="4500"/>
              <a:t> Agency.Type						Commission(Target Variable)</a:t>
            </a:r>
            <a:endParaRPr lang="en-US" sz="4500"/>
          </a:p>
          <a:p>
            <a:pPr marL="0" indent="0">
              <a:buNone/>
            </a:pPr>
            <a:r>
              <a:rPr lang="en-US" sz="4500"/>
              <a:t> Distribution.Channel</a:t>
            </a:r>
            <a:endParaRPr lang="en-US" sz="4500"/>
          </a:p>
          <a:p>
            <a:pPr marL="0" indent="0">
              <a:buNone/>
            </a:pPr>
            <a:r>
              <a:rPr lang="en-US" sz="4500"/>
              <a:t> Product.Name</a:t>
            </a:r>
            <a:endParaRPr lang="en-US" sz="4500"/>
          </a:p>
          <a:p>
            <a:pPr marL="0" indent="0">
              <a:buNone/>
            </a:pPr>
            <a:r>
              <a:rPr lang="en-US" sz="4500"/>
              <a:t> Destination</a:t>
            </a:r>
            <a:endParaRPr lang="en-US" sz="4500"/>
          </a:p>
          <a:p>
            <a:pPr marL="0" indent="0">
              <a:buNone/>
            </a:pPr>
            <a:r>
              <a:rPr lang="en-US" sz="4500"/>
              <a:t> Gender</a:t>
            </a:r>
            <a:endParaRPr lang="en-US" sz="4500"/>
          </a:p>
          <a:p>
            <a:pPr marL="0" indent="0">
              <a:buNone/>
            </a:pPr>
            <a:r>
              <a:rPr lang="en-US"/>
              <a:t> </a:t>
            </a:r>
            <a:endParaRPr lang="en-US"/>
          </a:p>
          <a:p>
            <a:pPr marL="0" indent="0"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807210" y="12725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772795" y="995045"/>
            <a:ext cx="3969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Data Fields :-</a:t>
            </a:r>
            <a:endParaRPr lang="en-US" sz="28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910"/>
          </a:xfrm>
        </p:spPr>
        <p:txBody>
          <a:bodyPr/>
          <a:p>
            <a:r>
              <a:rPr lang="en-US" dirty="0">
                <a:sym typeface="+mn-ea"/>
              </a:rPr>
              <a:t>Process to be followed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1560"/>
            <a:ext cx="10515600" cy="5125720"/>
          </a:xfrm>
        </p:spPr>
        <p:txBody>
          <a:bodyPr>
            <a:normAutofit lnSpcReduction="20000"/>
          </a:bodyPr>
          <a:p>
            <a:r>
              <a:rPr lang="en-US"/>
              <a:t>Importing Liabraries</a:t>
            </a:r>
            <a:endParaRPr lang="en-US"/>
          </a:p>
          <a:p>
            <a:pPr algn="just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Import numpy as np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Import pandas as pd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Import matplotlib.pyplot as plt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Import seaborn as sns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Import warnings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Warnings.filterwarnings('ignore')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en-US" alt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Load the Dataset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/>
              <a:t>travels = pd.read_excel("travels.xlsx")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  travels.head()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  	Agency	Agency Type	Distribution Channel	Product Name	Claim	Duration	Destination	net_sales	commision	Gender	Age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0	C2B	Airlines	Online	Bronze Plan	No	12	SINGAPORE	46.15	11.54	F	44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1	C2B	Airlines	Online	Bronze Plan	No	7	SINGAPORE	17.55	4.39	F	25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2	C2B	Airlines	Online	Bronze Plan	Yes	12	SINGAPORE	94.00	23.50	M	34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3	C2B	Airlines	Online	Silver Plan	No	190	SINGAPORE	294.75	73.69	M	26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4	C2B	Airlines	Online	Annual Silver Plan	No	364	SINGAPORE	389.00	97.25	F	30</a:t>
            </a:r>
            <a:endParaRPr 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7065"/>
          </a:xfrm>
        </p:spPr>
        <p:txBody>
          <a:bodyPr>
            <a:normAutofit fontScale="90000"/>
          </a:bodyPr>
          <a:p>
            <a:r>
              <a:rPr lang="en-US"/>
              <a:t>Checking Null Values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4085"/>
            <a:ext cx="10515600" cy="5243195"/>
          </a:xfrm>
        </p:spPr>
        <p:txBody>
          <a:bodyPr>
            <a:normAutofit/>
          </a:bodyPr>
          <a:p>
            <a:r>
              <a:rPr lang="en-US" sz="2000"/>
              <a:t>As we can see in gender column we have lots of null values </a:t>
            </a:r>
            <a:endParaRPr lang="en-US" sz="2000"/>
          </a:p>
          <a:p>
            <a:r>
              <a:rPr lang="en-US" sz="1555"/>
              <a:t>travels.isnull().sum()</a:t>
            </a:r>
            <a:endParaRPr lang="en-US" sz="1555"/>
          </a:p>
          <a:p>
            <a:pPr marL="0" indent="0">
              <a:buNone/>
            </a:pPr>
            <a:r>
              <a:rPr lang="en-US" sz="1555"/>
              <a:t>Agency                              0</a:t>
            </a:r>
            <a:endParaRPr lang="en-US" sz="1555"/>
          </a:p>
          <a:p>
            <a:pPr marL="0" indent="0">
              <a:buNone/>
            </a:pPr>
            <a:r>
              <a:rPr lang="en-US" sz="1555"/>
              <a:t>Agency Type                     0</a:t>
            </a:r>
            <a:endParaRPr lang="en-US" sz="1555"/>
          </a:p>
          <a:p>
            <a:pPr marL="0" indent="0">
              <a:buNone/>
            </a:pPr>
            <a:r>
              <a:rPr lang="en-US" sz="1555"/>
              <a:t>Distribution Channel       0</a:t>
            </a:r>
            <a:endParaRPr lang="en-US" sz="1555"/>
          </a:p>
          <a:p>
            <a:pPr marL="0" indent="0">
              <a:buNone/>
            </a:pPr>
            <a:r>
              <a:rPr lang="en-US" sz="1555"/>
              <a:t>Product Name                  0</a:t>
            </a:r>
            <a:endParaRPr lang="en-US" sz="1555"/>
          </a:p>
          <a:p>
            <a:pPr marL="0" indent="0">
              <a:buNone/>
            </a:pPr>
            <a:r>
              <a:rPr lang="en-US" sz="1555"/>
              <a:t>Claim                                  0</a:t>
            </a:r>
            <a:endParaRPr lang="en-US" sz="1555"/>
          </a:p>
          <a:p>
            <a:pPr marL="0" indent="0">
              <a:buNone/>
            </a:pPr>
            <a:r>
              <a:rPr lang="en-US" sz="1555"/>
              <a:t>Duration                            0</a:t>
            </a:r>
            <a:endParaRPr lang="en-US" sz="1555"/>
          </a:p>
          <a:p>
            <a:pPr marL="0" indent="0">
              <a:buNone/>
            </a:pPr>
            <a:r>
              <a:rPr lang="en-US" sz="1555"/>
              <a:t>Destination                       0</a:t>
            </a:r>
            <a:endParaRPr lang="en-US" sz="1555"/>
          </a:p>
          <a:p>
            <a:pPr marL="0" indent="0">
              <a:buNone/>
            </a:pPr>
            <a:r>
              <a:rPr lang="en-US" sz="1555"/>
              <a:t>net_sales                           0</a:t>
            </a:r>
            <a:endParaRPr lang="en-US" sz="1555"/>
          </a:p>
          <a:p>
            <a:pPr marL="0" indent="0">
              <a:buNone/>
            </a:pPr>
            <a:r>
              <a:rPr lang="en-US" sz="1555"/>
              <a:t>commision                        0</a:t>
            </a:r>
            <a:endParaRPr lang="en-US" sz="1555"/>
          </a:p>
          <a:p>
            <a:pPr marL="0" indent="0">
              <a:buNone/>
            </a:pPr>
            <a:r>
              <a:rPr lang="en-US" sz="1555"/>
              <a:t>Gender                            36292</a:t>
            </a:r>
            <a:endParaRPr lang="en-US" sz="1555"/>
          </a:p>
          <a:p>
            <a:pPr marL="0" indent="0">
              <a:buNone/>
            </a:pPr>
            <a:r>
              <a:rPr lang="en-US" sz="1555"/>
              <a:t>Age                                     0</a:t>
            </a:r>
            <a:endParaRPr lang="en-US" sz="1555"/>
          </a:p>
          <a:p>
            <a:pPr marL="0" indent="0">
              <a:buNone/>
            </a:pPr>
            <a:r>
              <a:rPr lang="en-US" sz="1555"/>
              <a:t>My dataset have 60764 records .after dropping null values,dealing with the outliers and clustering we have 12011 rows and 12 columns.</a:t>
            </a:r>
            <a:endParaRPr lang="en-US" sz="155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Data Visualization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2000"/>
              <a:t>Histograms help in examining the shape, spread, and central tendency of a dataset. By displaying the frequency of values within different bins or intervals, histograms provide insights into the underlying distribution of the data, such as whether it is skewed, symmetrical, or bimodal.</a:t>
            </a:r>
            <a:endParaRPr lang="en-US" sz="2000"/>
          </a:p>
          <a:p>
            <a:r>
              <a:rPr lang="en-US" sz="2000"/>
              <a:t> travels.hist(bins=6,figsize=(8,8))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 plt.show()  </a:t>
            </a:r>
            <a:endParaRPr lang="en-US" sz="2000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1939290"/>
            <a:ext cx="5181600" cy="41230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6565"/>
            <a:ext cx="10515600" cy="502920"/>
          </a:xfrm>
        </p:spPr>
        <p:txBody>
          <a:bodyPr>
            <a:normAutofit fontScale="90000"/>
          </a:bodyPr>
          <a:p>
            <a:r>
              <a:rPr lang="en-US"/>
              <a:t>Pie Chart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85545"/>
            <a:ext cx="5181600" cy="440245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 sz="3335">
                <a:sym typeface="+mn-ea"/>
              </a:rPr>
              <a:t>I am cheacking Top 5 countries where insured are raising claim requests.</a:t>
            </a:r>
            <a:endParaRPr lang="en-US" sz="3335">
              <a:sym typeface="+mn-ea"/>
            </a:endParaRPr>
          </a:p>
          <a:p>
            <a:pPr marL="0" indent="0">
              <a:buNone/>
            </a:pPr>
            <a:r>
              <a:rPr lang="en-US"/>
              <a:t>yes_claim=new_df.loc[new_df['Claim']=='Yes']</a:t>
            </a:r>
            <a:endParaRPr lang="en-US"/>
          </a:p>
          <a:p>
            <a:pPr marL="0" indent="0">
              <a:buNone/>
            </a:pPr>
            <a:r>
              <a:rPr lang="en-US"/>
              <a:t>destination_claim= yes_claim.groupby(by=["Destination"]).size().reset_index(name="counts")</a:t>
            </a:r>
            <a:endParaRPr lang="en-US"/>
          </a:p>
          <a:p>
            <a:pPr marL="0" indent="0">
              <a:buNone/>
            </a:pPr>
            <a:r>
              <a:rPr lang="en-US"/>
              <a:t>df_n_largest=destination_claim.nlargest(10,['counts'])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plt.pie(df_n_largest['counts'], labels=df_n_largest['Destination'], autopct='%1.1f%%')</a:t>
            </a:r>
            <a:endParaRPr lang="en-US"/>
          </a:p>
          <a:p>
            <a:pPr marL="0" indent="0">
              <a:buNone/>
            </a:pPr>
            <a:r>
              <a:rPr lang="en-US"/>
              <a:t>plt.title('Top 5 countries where insured are raising claim requests')</a:t>
            </a:r>
            <a:endParaRPr lang="en-US"/>
          </a:p>
          <a:p>
            <a:pPr marL="0" indent="0">
              <a:buNone/>
            </a:pPr>
            <a:r>
              <a:rPr lang="en-US"/>
              <a:t>plt.show()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19165" y="1185545"/>
            <a:ext cx="5400675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9290"/>
            <a:ext cx="10515600" cy="768350"/>
          </a:xfrm>
        </p:spPr>
        <p:txBody>
          <a:bodyPr/>
          <a:p>
            <a:r>
              <a:rPr lang="en-US"/>
              <a:t>Model Comparison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911840" cy="3924935"/>
          </a:xfrm>
        </p:spPr>
        <p:txBody>
          <a:bodyPr>
            <a:normAutofit/>
          </a:bodyPr>
          <a:p>
            <a:pPr algn="l" rtl="0"/>
            <a:r>
              <a:rPr lang="en-US" sz="2000"/>
              <a:t>My target Variable is commission  which is a Continuous data so I am using Linear Regression algorithm .Here I got accuracy of train data is 95.36 and test data is 95.12 from Linear regrestion</a:t>
            </a:r>
            <a:endParaRPr lang="en-US" sz="2000"/>
          </a:p>
          <a:p>
            <a:pPr algn="l" rtl="0"/>
            <a:endParaRPr lang="en-US" sz="2000"/>
          </a:p>
          <a:p>
            <a:pPr algn="l" rtl="0"/>
            <a:r>
              <a:rPr lang="en-US" sz="2000"/>
              <a:t>I got accuracy of Train and test ( 99.95 and 99.88) from Decision Tree.</a:t>
            </a:r>
            <a:endParaRPr lang="en-US" sz="2000"/>
          </a:p>
          <a:p>
            <a:pPr algn="l" rtl="0"/>
            <a:endParaRPr lang="en-US" sz="2000"/>
          </a:p>
          <a:p>
            <a:pPr algn="l" rtl="0"/>
            <a:r>
              <a:rPr lang="en-US" sz="2000"/>
              <a:t>I got accuracy of Train and test ( 99.94 and 99.90) from Random Forest.</a:t>
            </a:r>
            <a:endParaRPr lang="en-US" sz="2000"/>
          </a:p>
          <a:p>
            <a:pPr algn="l" rtl="0"/>
            <a:endParaRPr lang="en-US" sz="2000"/>
          </a:p>
          <a:p>
            <a:pPr algn="l" rtl="0"/>
            <a:r>
              <a:rPr lang="en-US" sz="2000"/>
              <a:t>Finally, i got best accuracy from Random Forest without overfiting and underfiting as well.</a:t>
            </a:r>
            <a:endParaRPr 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rcRect b="7628"/>
          <a:stretch>
            <a:fillRect/>
          </a:stretch>
        </p:blipFill>
        <p:spPr>
          <a:xfrm>
            <a:off x="1865630" y="1468755"/>
            <a:ext cx="7915275" cy="393700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8696960" y="5267960"/>
            <a:ext cx="2966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Algerian" panose="04020705040A02060702" charset="0"/>
                <a:cs typeface="Algerian" panose="04020705040A02060702" charset="0"/>
              </a:rPr>
              <a:t>By Priyanka</a:t>
            </a:r>
            <a:endParaRPr lang="en-US">
              <a:latin typeface="Algerian" panose="04020705040A02060702" charset="0"/>
              <a:cs typeface="Algerian" panose="04020705040A0206070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3594</Words>
  <Application>WPS Presentation</Application>
  <PresentationFormat>Widescreen</PresentationFormat>
  <Paragraphs>95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Helvetica Neue</vt:lpstr>
      <vt:lpstr>Algerian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 Travel Insurance</dc:title>
  <dc:creator/>
  <cp:lastModifiedBy>ASUS</cp:lastModifiedBy>
  <cp:revision>2</cp:revision>
  <dcterms:created xsi:type="dcterms:W3CDTF">2023-07-04T06:19:38Z</dcterms:created>
  <dcterms:modified xsi:type="dcterms:W3CDTF">2023-07-04T06:55:51Z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695EB4AB2B0D44F69A03C033CD14118F</vt:lpwstr>
  </property>
  <property fmtid="{D5CDD505-2E9C-101B-9397-08002B2CF9AE}" pid="3" name="KSOProductBuildVer">
    <vt:lpwstr>1033-11.2.0.11537</vt:lpwstr>
  </property>
</Properties>
</file>