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68" r:id="rId6"/>
    <p:sldId id="269" r:id="rId7"/>
    <p:sldId id="266" r:id="rId8"/>
    <p:sldId id="270" r:id="rId9"/>
    <p:sldId id="267" r:id="rId10"/>
    <p:sldId id="263" r:id="rId11"/>
    <p:sldId id="262" r:id="rId12"/>
    <p:sldId id="273" r:id="rId13"/>
    <p:sldId id="274"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5/22/2019</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33580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5/22/2019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5/22/2019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5/22/2019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5/22/2019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5/22/2019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5/22/2019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5/22/2019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5/22/2019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5/22/2019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5/22/2019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5/22/2019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5/22/2019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8.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11.JP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5.wdp"/></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089562" y="3747055"/>
            <a:ext cx="5609222" cy="1652221"/>
          </a:xfrm>
        </p:spPr>
        <p:txBody>
          <a:bodyPr anchor="t">
            <a:normAutofit fontScale="90000"/>
          </a:bodyPr>
          <a:lstStyle/>
          <a:p>
            <a:pPr algn="l"/>
            <a:r>
              <a:rPr lang="en-US" sz="4400" dirty="0" smtClean="0">
                <a:latin typeface="Times New Roman" panose="02020603050405020304" pitchFamily="18" charset="0"/>
                <a:cs typeface="Times New Roman" panose="02020603050405020304" pitchFamily="18" charset="0"/>
              </a:rPr>
              <a:t>IoT Based Data Storage for Cloud Computing Applications</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7252984" y="5399276"/>
            <a:ext cx="5609219" cy="1229070"/>
          </a:xfrm>
        </p:spPr>
        <p:txBody>
          <a:bodyPr anchor="b">
            <a:normAutofit fontScale="85000" lnSpcReduction="20000"/>
          </a:bodyPr>
          <a:lstStyle/>
          <a:p>
            <a:pPr algn="l"/>
            <a:r>
              <a:rPr lang="en-US" sz="2000" dirty="0" smtClean="0">
                <a:latin typeface="Times New Roman" panose="02020603050405020304" pitchFamily="18" charset="0"/>
                <a:cs typeface="Times New Roman" panose="02020603050405020304" pitchFamily="18" charset="0"/>
              </a:rPr>
              <a:t>By </a:t>
            </a:r>
          </a:p>
          <a:p>
            <a:pPr algn="l"/>
            <a:r>
              <a:rPr lang="en-US" sz="2000" dirty="0" smtClean="0">
                <a:latin typeface="Times New Roman" panose="02020603050405020304" pitchFamily="18" charset="0"/>
                <a:cs typeface="Times New Roman" panose="02020603050405020304" pitchFamily="18" charset="0"/>
              </a:rPr>
              <a:t>Priyatam Reddy Somagattu </a:t>
            </a:r>
          </a:p>
          <a:p>
            <a:pPr algn="l"/>
            <a:r>
              <a:rPr lang="en-US" sz="2000" dirty="0" smtClean="0">
                <a:latin typeface="Times New Roman" panose="02020603050405020304" pitchFamily="18" charset="0"/>
                <a:cs typeface="Times New Roman" panose="02020603050405020304" pitchFamily="18" charset="0"/>
              </a:rPr>
              <a:t>Department of Information Technology</a:t>
            </a:r>
          </a:p>
          <a:p>
            <a:pPr algn="l"/>
            <a:r>
              <a:rPr lang="en-US" sz="2000" dirty="0" smtClean="0">
                <a:latin typeface="Times New Roman" panose="02020603050405020304" pitchFamily="18" charset="0"/>
                <a:cs typeface="Times New Roman" panose="02020603050405020304" pitchFamily="18" charset="0"/>
              </a:rPr>
              <a:t>Indian Institute of Information Technology, Allahabad</a:t>
            </a:r>
            <a:endParaRPr lang="en-US" sz="2000" dirty="0">
              <a:latin typeface="Times New Roman" panose="02020603050405020304" pitchFamily="18" charset="0"/>
              <a:cs typeface="Times New Roman" panose="02020603050405020304" pitchFamily="18"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78418A25-6EAC-4140-BFE6-284E1925B5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31103AB2-C090-458F-B752-294F23AFA8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descr="Business Technology Roundt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604" y="1690138"/>
            <a:ext cx="2605138" cy="1033652"/>
          </a:xfrm>
          <a:prstGeom prst="rect">
            <a:avLst/>
          </a:prstGeom>
        </p:spPr>
      </p:pic>
      <p:pic>
        <p:nvPicPr>
          <p:cNvPr id="8" name="Picture 7" descr="Big Data as Part of &lt;strong&gt;Internet of Things&lt;/strong&gt; Solutions"/>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3374439"/>
            <a:ext cx="2898680" cy="2558948"/>
          </a:xfrm>
          <a:prstGeom prst="rect">
            <a:avLst/>
          </a:prstGeom>
        </p:spPr>
      </p:pic>
      <p:pic>
        <p:nvPicPr>
          <p:cNvPr id="10" name="Picture 9" descr="&lt;strong&gt;Iot&lt;/strong&gt; Internet Of Things Network · Free image on Pixabay"/>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999185" y="29339"/>
            <a:ext cx="2408409" cy="1660799"/>
          </a:xfrm>
          <a:prstGeom prst="rect">
            <a:avLst/>
          </a:prstGeom>
        </p:spPr>
      </p:pic>
      <p:pic>
        <p:nvPicPr>
          <p:cNvPr id="12" name="Picture 11" descr="Free vector graphic: &lt;strong&gt;Database&lt;/strong&gt;, &lt;strong&gt;Data&lt;/strong&gt; Storage, Cylinder - Free Image on ..."/>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8784" y="193640"/>
            <a:ext cx="2094402" cy="2530150"/>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Example of implementation of the database model and file repository model</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0607" y="2173620"/>
            <a:ext cx="6910786" cy="4262014"/>
          </a:xfrm>
          <a:prstGeom prst="rect">
            <a:avLst/>
          </a:prstGeom>
        </p:spPr>
      </p:pic>
    </p:spTree>
    <p:extLst>
      <p:ext uri="{BB962C8B-B14F-4D97-AF65-F5344CB8AC3E}">
        <p14:creationId xmlns:p14="http://schemas.microsoft.com/office/powerpoint/2010/main" val="7999862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Conclusion and future work</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200" dirty="0" smtClean="0">
                <a:latin typeface="Times New Roman" panose="02020603050405020304" pitchFamily="18" charset="0"/>
                <a:cs typeface="Times New Roman" panose="02020603050405020304" pitchFamily="18" charset="0"/>
              </a:rPr>
              <a:t>Industrial application sector is hugely impacted by both IoT and cloud technologies.</a:t>
            </a:r>
          </a:p>
          <a:p>
            <a:r>
              <a:rPr lang="en-IN" sz="2200" dirty="0" smtClean="0">
                <a:latin typeface="Times New Roman" panose="02020603050405020304" pitchFamily="18" charset="0"/>
                <a:cs typeface="Times New Roman" panose="02020603050405020304" pitchFamily="18" charset="0"/>
              </a:rPr>
              <a:t>Therefore an efficient cloud based data storage framework can increase efficiency of IoT in terms of data storage and management services.</a:t>
            </a:r>
          </a:p>
          <a:p>
            <a:r>
              <a:rPr lang="en-IN" sz="2200" dirty="0" smtClean="0">
                <a:latin typeface="Times New Roman" panose="02020603050405020304" pitchFamily="18" charset="0"/>
                <a:cs typeface="Times New Roman" panose="02020603050405020304" pitchFamily="18" charset="0"/>
              </a:rPr>
              <a:t>In this proposed framework we have used limited adapters. In future, authors can optimize the framework’s performance as new avenues of applications emerge.</a:t>
            </a:r>
          </a:p>
          <a:p>
            <a:r>
              <a:rPr lang="en-IN" sz="2200" dirty="0" smtClean="0">
                <a:latin typeface="Times New Roman" panose="02020603050405020304" pitchFamily="18" charset="0"/>
                <a:cs typeface="Times New Roman" panose="02020603050405020304" pitchFamily="18" charset="0"/>
              </a:rPr>
              <a:t>The merger of cloud and IoT technology in data management is likely to be used in multiple new applications.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6636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y First Blog Award - LIEBSTER ~ DEW"/>
          <p:cNvPicPr>
            <a:picLocks noChangeAspect="1"/>
          </p:cNvPicPr>
          <p:nvPr/>
        </p:nvPicPr>
        <p:blipFill>
          <a:blip r:embed="rId2">
            <a:extLst>
              <a:ext uri="{BEBA8EAE-BF5A-486C-A8C5-ECC9F3942E4B}">
                <a14:imgProps xmlns:a14="http://schemas.microsoft.com/office/drawing/2010/main">
                  <a14:imgLayer r:embed="rId3">
                    <a14:imgEffect>
                      <a14:artisticTexturizer trans="16000" scaling="15"/>
                    </a14:imgEffect>
                  </a14:imgLayer>
                </a14:imgProps>
              </a:ext>
              <a:ext uri="{28A0092B-C50C-407E-A947-70E740481C1C}">
                <a14:useLocalDpi xmlns:a14="http://schemas.microsoft.com/office/drawing/2010/main" val="0"/>
              </a:ext>
            </a:extLst>
          </a:blip>
          <a:stretch>
            <a:fillRect/>
          </a:stretch>
        </p:blipFill>
        <p:spPr>
          <a:xfrm>
            <a:off x="1" y="0"/>
            <a:ext cx="12192000" cy="6858000"/>
          </a:xfrm>
          <a:prstGeom prst="rect">
            <a:avLst/>
          </a:prstGeom>
          <a:noFill/>
        </p:spPr>
      </p:pic>
    </p:spTree>
    <p:extLst>
      <p:ext uri="{BB962C8B-B14F-4D97-AF65-F5344CB8AC3E}">
        <p14:creationId xmlns:p14="http://schemas.microsoft.com/office/powerpoint/2010/main" val="641990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4000"/>
            <a:lum/>
          </a:blip>
          <a:srcRect/>
          <a:stretch>
            <a:fillRect t="-8000" b="-1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794656" y="525320"/>
            <a:ext cx="10515600" cy="1325563"/>
          </a:xfrm>
          <a:noFill/>
          <a:ln>
            <a:noFill/>
          </a:ln>
        </p:spPr>
        <p:txBody>
          <a:bodyPr/>
          <a:lstStyle/>
          <a:p>
            <a:pPr algn="ctr"/>
            <a:r>
              <a:rPr lang="en-US" dirty="0" smtClean="0">
                <a:latin typeface="Times New Roman" panose="02020603050405020304" pitchFamily="18" charset="0"/>
                <a:cs typeface="Times New Roman" panose="02020603050405020304" pitchFamily="18" charset="0"/>
              </a:rPr>
              <a:t>What is Cloud?</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65760" y="2087463"/>
            <a:ext cx="11373395" cy="4770537"/>
          </a:xfrm>
          <a:prstGeom prst="rect">
            <a:avLst/>
          </a:prstGeom>
          <a:noFill/>
        </p:spPr>
        <p:txBody>
          <a:bodyPr wrap="square" rtlCol="0">
            <a:spAutoFit/>
          </a:bodyPr>
          <a:lstStyle/>
          <a:p>
            <a:pPr marL="285750" indent="-285750">
              <a:buFont typeface="Courier New" panose="02070309020205020404" pitchFamily="49" charset="0"/>
              <a:buChar char="o"/>
            </a:pPr>
            <a:r>
              <a:rPr lang="en-IN" sz="2200" dirty="0" smtClean="0"/>
              <a:t>Cloud technology is used to store data over a particular network which can be accessed by different devices connected to the same network.</a:t>
            </a:r>
          </a:p>
          <a:p>
            <a:pPr marL="285750" indent="-285750">
              <a:buFont typeface="Courier New" panose="02070309020205020404" pitchFamily="49" charset="0"/>
              <a:buChar char="o"/>
            </a:pPr>
            <a:r>
              <a:rPr lang="en-IN" sz="2200" dirty="0" smtClean="0"/>
              <a:t>Provision of on-demand computing services using a network based on a pay for use model is called cloud computing.</a:t>
            </a:r>
          </a:p>
          <a:p>
            <a:pPr marL="285750" indent="-285750">
              <a:buFont typeface="Courier New" panose="02070309020205020404" pitchFamily="49" charset="0"/>
              <a:buChar char="o"/>
            </a:pPr>
            <a:r>
              <a:rPr lang="en-IN" sz="2200" dirty="0" smtClean="0"/>
              <a:t>Types of cloud computing:</a:t>
            </a:r>
          </a:p>
          <a:p>
            <a:pPr marL="857250" lvl="1" indent="-400050">
              <a:buFont typeface="+mj-lt"/>
              <a:buAutoNum type="romanLcPeriod"/>
            </a:pPr>
            <a:r>
              <a:rPr lang="en-IN" sz="2200" dirty="0" smtClean="0"/>
              <a:t>Based on deployment model</a:t>
            </a:r>
          </a:p>
          <a:p>
            <a:pPr marL="1200150" lvl="2" indent="-285750">
              <a:buFont typeface="Arial" panose="020B0604020202020204" pitchFamily="34" charset="0"/>
              <a:buChar char="•"/>
            </a:pPr>
            <a:r>
              <a:rPr lang="en-IN" sz="2200" dirty="0" smtClean="0"/>
              <a:t>Public </a:t>
            </a:r>
          </a:p>
          <a:p>
            <a:pPr marL="1200150" lvl="2" indent="-285750">
              <a:buFont typeface="Arial" panose="020B0604020202020204" pitchFamily="34" charset="0"/>
              <a:buChar char="•"/>
            </a:pPr>
            <a:r>
              <a:rPr lang="en-IN" sz="2200" dirty="0" smtClean="0"/>
              <a:t>Private</a:t>
            </a:r>
          </a:p>
          <a:p>
            <a:pPr marL="1200150" lvl="2" indent="-285750">
              <a:buFont typeface="Arial" panose="020B0604020202020204" pitchFamily="34" charset="0"/>
              <a:buChar char="•"/>
            </a:pPr>
            <a:r>
              <a:rPr lang="en-IN" sz="2200" dirty="0" smtClean="0"/>
              <a:t>Hybrid</a:t>
            </a:r>
          </a:p>
          <a:p>
            <a:pPr marL="857250" lvl="1" indent="-400050">
              <a:buFont typeface="+mj-lt"/>
              <a:buAutoNum type="romanLcPeriod"/>
            </a:pPr>
            <a:r>
              <a:rPr lang="en-IN" sz="2200" dirty="0" smtClean="0"/>
              <a:t>Based on Service model</a:t>
            </a:r>
          </a:p>
          <a:p>
            <a:pPr marL="1200150" lvl="2" indent="-285750">
              <a:buFont typeface="Arial" panose="020B0604020202020204" pitchFamily="34" charset="0"/>
              <a:buChar char="•"/>
            </a:pPr>
            <a:r>
              <a:rPr lang="en-IN" sz="2200" dirty="0" smtClean="0"/>
              <a:t>Infrastructure</a:t>
            </a:r>
          </a:p>
          <a:p>
            <a:pPr marL="1200150" lvl="2" indent="-285750">
              <a:buFont typeface="Arial" panose="020B0604020202020204" pitchFamily="34" charset="0"/>
              <a:buChar char="•"/>
            </a:pPr>
            <a:r>
              <a:rPr lang="en-IN" sz="2200" dirty="0" smtClean="0"/>
              <a:t>Platform</a:t>
            </a:r>
          </a:p>
          <a:p>
            <a:pPr marL="1200150" lvl="2" indent="-285750">
              <a:buFont typeface="Arial" panose="020B0604020202020204" pitchFamily="34" charset="0"/>
              <a:buChar char="•"/>
            </a:pPr>
            <a:r>
              <a:rPr lang="en-IN" sz="2200" dirty="0" smtClean="0"/>
              <a:t>Software</a:t>
            </a:r>
            <a:endParaRPr lang="en-IN" sz="2200" dirty="0"/>
          </a:p>
          <a:p>
            <a:pPr marL="1200150" lvl="2" indent="-285750">
              <a:buFont typeface="Courier New" panose="02070309020205020404" pitchFamily="49" charset="0"/>
              <a:buChar char="o"/>
            </a:pPr>
            <a:endParaRPr lang="en-IN" dirty="0" smtClean="0"/>
          </a:p>
        </p:txBody>
      </p:sp>
      <p:pic>
        <p:nvPicPr>
          <p:cNvPr id="13" name="Picture 12" descr="Ubuntu Simples: &lt;strong&gt;Cloud Computing&lt;/strong&gt;"/>
          <p:cNvPicPr>
            <a:picLocks noChangeAspect="1"/>
          </p:cNvPicPr>
          <p:nvPr/>
        </p:nvPicPr>
        <p:blipFill>
          <a:blip r:embed="rId4">
            <a:extLst>
              <a:ext uri="{BEBA8EAE-BF5A-486C-A8C5-ECC9F3942E4B}">
                <a14:imgProps xmlns:a14="http://schemas.microsoft.com/office/drawing/2010/main">
                  <a14:imgLayer r:embed="rId5">
                    <a14:imgEffect>
                      <a14:artisticCrisscrossEtching/>
                    </a14:imgEffect>
                  </a14:imgLayer>
                </a14:imgProps>
              </a:ext>
              <a:ext uri="{28A0092B-C50C-407E-A947-70E740481C1C}">
                <a14:useLocalDpi xmlns:a14="http://schemas.microsoft.com/office/drawing/2010/main" val="0"/>
              </a:ext>
            </a:extLst>
          </a:blip>
          <a:stretch>
            <a:fillRect/>
          </a:stretch>
        </p:blipFill>
        <p:spPr>
          <a:xfrm>
            <a:off x="365760" y="141473"/>
            <a:ext cx="2329816" cy="1747363"/>
          </a:xfrm>
          <a:prstGeom prst="rect">
            <a:avLst/>
          </a:prstGeom>
          <a:effectLst>
            <a:outerShdw blurRad="139700" dist="50800" dir="19200000" algn="ctr" rotWithShape="0">
              <a:schemeClr val="tx1">
                <a:lumMod val="65000"/>
                <a:lumOff val="35000"/>
              </a:schemeClr>
            </a:outerShdw>
            <a:softEdge rad="38100"/>
          </a:effectLst>
        </p:spPr>
      </p:pic>
    </p:spTree>
    <p:extLst>
      <p:ext uri="{BB962C8B-B14F-4D97-AF65-F5344CB8AC3E}">
        <p14:creationId xmlns:p14="http://schemas.microsoft.com/office/powerpoint/2010/main" val="153491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extLst>
              <a:ext uri="{BEBA8EAE-BF5A-486C-A8C5-ECC9F3942E4B}">
                <a14:imgProps xmlns:a14="http://schemas.microsoft.com/office/drawing/2010/main">
                  <a14:imgLayer r:embed="rId4">
                    <a14:imgEffect>
                      <a14:artisticPlasticWrap trans="63000" smoothness="8"/>
                    </a14:imgEffect>
                    <a14:imgEffect>
                      <a14:sharpenSoften amount="-50000"/>
                    </a14:imgEffect>
                    <a14:imgEffect>
                      <a14:brightnessContrast bright="-20000" contrast="40000"/>
                    </a14:imgEffect>
                  </a14:imgLayer>
                </a14:imgProps>
              </a:ext>
            </a:extLst>
          </a:blip>
          <a:srcRect/>
          <a:stretch>
            <a:fillRect t="-5000" b="-6000"/>
          </a:stretch>
        </a:blipFill>
        <a:effectLst/>
      </p:bgPr>
    </p:bg>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11" name="TextBox 10"/>
          <p:cNvSpPr txBox="1"/>
          <p:nvPr/>
        </p:nvSpPr>
        <p:spPr>
          <a:xfrm>
            <a:off x="1132114" y="704711"/>
            <a:ext cx="11134725" cy="769441"/>
          </a:xfrm>
          <a:prstGeom prst="rect">
            <a:avLst/>
          </a:prstGeom>
          <a:noFill/>
        </p:spPr>
        <p:txBody>
          <a:bodyPr wrap="square" rtlCol="0">
            <a:spAutoFit/>
          </a:bodyPr>
          <a:lstStyle/>
          <a:p>
            <a:pPr algn="ctr"/>
            <a:r>
              <a:rPr lang="en-IN" sz="4400" dirty="0" smtClean="0">
                <a:latin typeface="Times New Roman" panose="02020603050405020304" pitchFamily="18" charset="0"/>
                <a:cs typeface="Times New Roman" panose="02020603050405020304" pitchFamily="18" charset="0"/>
              </a:rPr>
              <a:t>What is Internet of Things?</a:t>
            </a:r>
            <a:endParaRPr lang="en-IN" sz="4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04800" y="2407332"/>
            <a:ext cx="11287125" cy="2123658"/>
          </a:xfrm>
          <a:prstGeom prst="rect">
            <a:avLst/>
          </a:prstGeom>
          <a:noFill/>
        </p:spPr>
        <p:txBody>
          <a:bodyPr wrap="square" rtlCol="0">
            <a:spAutoFit/>
          </a:bodyPr>
          <a:lstStyle/>
          <a:p>
            <a:pPr marL="285750" indent="-285750">
              <a:buFont typeface="Courier New" panose="02070309020205020404" pitchFamily="49" charset="0"/>
              <a:buChar char="o"/>
            </a:pPr>
            <a:r>
              <a:rPr lang="en-IN" sz="2200" dirty="0" smtClean="0">
                <a:latin typeface="Times New Roman" panose="02020603050405020304" pitchFamily="18" charset="0"/>
                <a:cs typeface="Times New Roman" panose="02020603050405020304" pitchFamily="18" charset="0"/>
              </a:rPr>
              <a:t>Physical objects that are connected to one another and are uniquely identified over a network is called internet of things.</a:t>
            </a:r>
          </a:p>
          <a:p>
            <a:pPr marL="285750" indent="-285750">
              <a:buFont typeface="Courier New" panose="02070309020205020404" pitchFamily="49" charset="0"/>
              <a:buChar char="o"/>
            </a:pPr>
            <a:r>
              <a:rPr lang="en-IN" sz="2200" dirty="0" smtClean="0">
                <a:latin typeface="Times New Roman" panose="02020603050405020304" pitchFamily="18" charset="0"/>
                <a:cs typeface="Times New Roman" panose="02020603050405020304" pitchFamily="18" charset="0"/>
              </a:rPr>
              <a:t>Pre-requisites for IoT is Radio Frequency Identification (RFID) tags, sensing nodes, mobile phones etc.</a:t>
            </a:r>
          </a:p>
          <a:p>
            <a:pPr marL="285750" indent="-285750">
              <a:buFont typeface="Courier New" panose="02070309020205020404" pitchFamily="49" charset="0"/>
              <a:buChar char="o"/>
            </a:pPr>
            <a:r>
              <a:rPr lang="en-IN" sz="2200" dirty="0" smtClean="0">
                <a:latin typeface="Times New Roman" panose="02020603050405020304" pitchFamily="18" charset="0"/>
                <a:cs typeface="Times New Roman" panose="02020603050405020304" pitchFamily="18" charset="0"/>
              </a:rPr>
              <a:t>So an IoT ecosystem consists of web-enabled smart devices that have embedded processors, sensors and hardware that can collect, send and manipulate the data obtained.</a:t>
            </a:r>
            <a:endParaRPr lang="en-IN" sz="2200" dirty="0">
              <a:latin typeface="Times New Roman" panose="02020603050405020304" pitchFamily="18" charset="0"/>
              <a:cs typeface="Times New Roman" panose="02020603050405020304" pitchFamily="18" charset="0"/>
            </a:endParaRPr>
          </a:p>
        </p:txBody>
      </p:sp>
      <p:pic>
        <p:nvPicPr>
          <p:cNvPr id="15" name="Picture 14" descr="&lt;strong&gt;Internet of Things&lt;/strong&gt; - Connectivity and Innovation | Techno FAQ"/>
          <p:cNvPicPr>
            <a:picLocks noChangeAspect="1"/>
          </p:cNvPicPr>
          <p:nvPr/>
        </p:nvPicPr>
        <p:blipFill>
          <a:blip r:embed="rId5">
            <a:extLst>
              <a:ext uri="{BEBA8EAE-BF5A-486C-A8C5-ECC9F3942E4B}">
                <a14:imgProps xmlns:a14="http://schemas.microsoft.com/office/drawing/2010/main">
                  <a14:imgLayer r:embed="rId6">
                    <a14:imgEffect>
                      <a14:artisticCrisscrossEtching/>
                    </a14:imgEffect>
                  </a14:imgLayer>
                </a14:imgProps>
              </a:ext>
              <a:ext uri="{28A0092B-C50C-407E-A947-70E740481C1C}">
                <a14:useLocalDpi xmlns:a14="http://schemas.microsoft.com/office/drawing/2010/main" val="0"/>
              </a:ext>
            </a:extLst>
          </a:blip>
          <a:stretch>
            <a:fillRect/>
          </a:stretch>
        </p:blipFill>
        <p:spPr>
          <a:xfrm>
            <a:off x="304800" y="238123"/>
            <a:ext cx="3016067" cy="1702619"/>
          </a:xfrm>
          <a:prstGeom prst="rect">
            <a:avLst/>
          </a:prstGeom>
          <a:effectLst>
            <a:outerShdw blurRad="139700" dist="50800" dir="19200000" algn="ctr" rotWithShape="0">
              <a:schemeClr val="tx1">
                <a:lumMod val="65000"/>
                <a:lumOff val="35000"/>
              </a:schemeClr>
            </a:outerShdw>
            <a:softEdge rad="38100"/>
          </a:effectLst>
        </p:spPr>
      </p:pic>
    </p:spTree>
    <p:extLst>
      <p:ext uri="{BB962C8B-B14F-4D97-AF65-F5344CB8AC3E}">
        <p14:creationId xmlns:p14="http://schemas.microsoft.com/office/powerpoint/2010/main" val="2127580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5000"/>
            <a:lum/>
          </a:blip>
          <a:srcRect/>
          <a:tile tx="0" ty="0" sx="100000" sy="100000" flip="none" algn="tl"/>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Motivation to integrate Cloud and IoT</a:t>
            </a:r>
            <a:endParaRPr lang="en-IN"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838200" y="2113008"/>
            <a:ext cx="10515600" cy="4351338"/>
          </a:xfrm>
        </p:spPr>
        <p:txBody>
          <a:bodyPr>
            <a:normAutofit/>
          </a:bodyPr>
          <a:lstStyle/>
          <a:p>
            <a:pPr>
              <a:buFont typeface="Courier New" panose="02070309020205020404" pitchFamily="49" charset="0"/>
              <a:buChar char="o"/>
            </a:pPr>
            <a:r>
              <a:rPr lang="en-IN" sz="2200" dirty="0" smtClean="0">
                <a:latin typeface="Times New Roman" panose="02020603050405020304" pitchFamily="18" charset="0"/>
                <a:cs typeface="Times New Roman" panose="02020603050405020304" pitchFamily="18" charset="0"/>
              </a:rPr>
              <a:t>Firstly, we know that cloud is scalable and is convenient to store data.</a:t>
            </a:r>
          </a:p>
          <a:p>
            <a:pPr>
              <a:buFont typeface="Courier New" panose="02070309020205020404" pitchFamily="49" charset="0"/>
              <a:buChar char="o"/>
            </a:pPr>
            <a:r>
              <a:rPr lang="en-IN" sz="2200" dirty="0" smtClean="0">
                <a:latin typeface="Times New Roman" panose="02020603050405020304" pitchFamily="18" charset="0"/>
                <a:cs typeface="Times New Roman" panose="02020603050405020304" pitchFamily="18" charset="0"/>
              </a:rPr>
              <a:t>Secondly, we know the devices like tags and sensors deliver a lot of data which needs to be stored and processed, so cloud is the best storage solution.</a:t>
            </a:r>
          </a:p>
          <a:p>
            <a:pPr>
              <a:buFont typeface="Courier New" panose="02070309020205020404" pitchFamily="49" charset="0"/>
              <a:buChar char="o"/>
            </a:pPr>
            <a:r>
              <a:rPr lang="en-IN" sz="2200" dirty="0" smtClean="0">
                <a:latin typeface="Times New Roman" panose="02020603050405020304" pitchFamily="18" charset="0"/>
                <a:cs typeface="Times New Roman" panose="02020603050405020304" pitchFamily="18" charset="0"/>
              </a:rPr>
              <a:t>The data storage required for IoT should be able to store huge volumes of data along with being able to efficiently scale horizontally.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597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extLst>
              <a:ext uri="{BEBA8EAE-BF5A-486C-A8C5-ECC9F3942E4B}">
                <a14:imgProps xmlns:a14="http://schemas.microsoft.com/office/drawing/2010/main">
                  <a14:imgLayer r:embed="rId4">
                    <a14:imgEffect>
                      <a14:artisticBlur radius="3"/>
                    </a14:imgEffect>
                    <a14:imgEffect>
                      <a14:saturation sat="0"/>
                    </a14:imgEffect>
                    <a14:imgEffect>
                      <a14:brightnessContrast bright="20000" contrast="-40000"/>
                    </a14:imgEffect>
                  </a14:imgLayer>
                </a14:imgProps>
              </a:ext>
            </a:extLst>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Proposed framework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p:txBody>
          <a:bodyPr>
            <a:normAutofit/>
          </a:bodyPr>
          <a:lstStyle/>
          <a:p>
            <a:pPr>
              <a:buFont typeface="Courier New" panose="02070309020205020404" pitchFamily="49" charset="0"/>
              <a:buChar char="o"/>
            </a:pPr>
            <a:r>
              <a:rPr lang="en-US" sz="2200" dirty="0" smtClean="0">
                <a:latin typeface="Times New Roman" panose="02020603050405020304" pitchFamily="18" charset="0"/>
                <a:cs typeface="Times New Roman" panose="02020603050405020304" pitchFamily="18" charset="0"/>
              </a:rPr>
              <a:t>The data collected is of two types that is structured and unstructured.</a:t>
            </a:r>
          </a:p>
          <a:p>
            <a:pPr>
              <a:buFont typeface="Courier New" panose="02070309020205020404" pitchFamily="49" charset="0"/>
              <a:buChar char="o"/>
            </a:pPr>
            <a:r>
              <a:rPr lang="en-US" sz="2200" dirty="0" smtClean="0">
                <a:latin typeface="Times New Roman" panose="02020603050405020304" pitchFamily="18" charset="0"/>
                <a:cs typeface="Times New Roman" panose="02020603050405020304" pitchFamily="18" charset="0"/>
              </a:rPr>
              <a:t>Before the different is stored it needs to segregated into structured and unstructured data.</a:t>
            </a:r>
          </a:p>
          <a:p>
            <a:pPr>
              <a:buFont typeface="Courier New" panose="02070309020205020404" pitchFamily="49" charset="0"/>
              <a:buChar char="o"/>
            </a:pPr>
            <a:r>
              <a:rPr lang="en-US" sz="2200" dirty="0" smtClean="0">
                <a:latin typeface="Times New Roman" panose="02020603050405020304" pitchFamily="18" charset="0"/>
                <a:cs typeface="Times New Roman" panose="02020603050405020304" pitchFamily="18" charset="0"/>
              </a:rPr>
              <a:t>Now for storing unstructured data we use a file repository while we use database management model to store structured data.</a:t>
            </a:r>
          </a:p>
          <a:p>
            <a:pPr>
              <a:buFont typeface="Courier New" panose="02070309020205020404" pitchFamily="49" charset="0"/>
              <a:buChar char="o"/>
            </a:pPr>
            <a:r>
              <a:rPr lang="en-US" sz="2200" dirty="0" smtClean="0">
                <a:latin typeface="Times New Roman" panose="02020603050405020304" pitchFamily="18" charset="0"/>
                <a:cs typeface="Times New Roman" panose="02020603050405020304" pitchFamily="18" charset="0"/>
              </a:rPr>
              <a:t>Hyper Text Transfer Protocol (HTTP) provides an interface for applications using data from storage in this framework.</a:t>
            </a:r>
          </a:p>
          <a:p>
            <a:pPr>
              <a:buFont typeface="Courier New" panose="02070309020205020404" pitchFamily="49" charset="0"/>
              <a:buChar char="o"/>
            </a:pPr>
            <a:r>
              <a:rPr lang="en-US" sz="2200" dirty="0" smtClean="0">
                <a:latin typeface="Times New Roman" panose="02020603050405020304" pitchFamily="18" charset="0"/>
                <a:cs typeface="Times New Roman" panose="02020603050405020304" pitchFamily="18" charset="0"/>
              </a:rPr>
              <a:t>A Restful service provision is proposed to support HTTP in the current framework.</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630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The architecture of the proposed framework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838200" y="1825624"/>
            <a:ext cx="10515600" cy="4765675"/>
          </a:xfrm>
        </p:spPr>
        <p:txBody>
          <a:bodyPr>
            <a:normAutofit lnSpcReduction="10000"/>
          </a:bodyPr>
          <a:lstStyle/>
          <a:p>
            <a:pPr>
              <a:buFont typeface="Courier New" panose="02070309020205020404" pitchFamily="49" charset="0"/>
              <a:buChar char="o"/>
            </a:pPr>
            <a:r>
              <a:rPr lang="en-US" sz="2200" dirty="0" smtClean="0">
                <a:latin typeface="Times New Roman" panose="02020603050405020304" pitchFamily="18" charset="0"/>
                <a:cs typeface="Times New Roman" panose="02020603050405020304" pitchFamily="18" charset="0"/>
              </a:rPr>
              <a:t>There are several modules present in this framework:</a:t>
            </a:r>
          </a:p>
          <a:p>
            <a:pPr marL="1028700" lvl="1" indent="-571500">
              <a:buFont typeface="+mj-lt"/>
              <a:buAutoNum type="romanLcPeriod"/>
            </a:pPr>
            <a:r>
              <a:rPr lang="en-US" sz="2200" dirty="0" smtClean="0">
                <a:latin typeface="Times New Roman" panose="02020603050405020304" pitchFamily="18" charset="0"/>
                <a:cs typeface="Times New Roman" panose="02020603050405020304" pitchFamily="18" charset="0"/>
              </a:rPr>
              <a:t>File repository</a:t>
            </a:r>
          </a:p>
          <a:p>
            <a:pPr marL="1028700" lvl="1" indent="-571500">
              <a:buFont typeface="+mj-lt"/>
              <a:buAutoNum type="romanLcPeriod"/>
            </a:pPr>
            <a:r>
              <a:rPr lang="en-US" sz="2200" dirty="0" smtClean="0">
                <a:latin typeface="Times New Roman" panose="02020603050405020304" pitchFamily="18" charset="0"/>
                <a:cs typeface="Times New Roman" panose="02020603050405020304" pitchFamily="18" charset="0"/>
              </a:rPr>
              <a:t>Database module</a:t>
            </a:r>
          </a:p>
          <a:p>
            <a:pPr marL="1028700" lvl="1" indent="-571500">
              <a:buFont typeface="+mj-lt"/>
              <a:buAutoNum type="romanLcPeriod"/>
            </a:pPr>
            <a:r>
              <a:rPr lang="en-US" sz="2200" dirty="0" smtClean="0">
                <a:latin typeface="Times New Roman" panose="02020603050405020304" pitchFamily="18" charset="0"/>
                <a:cs typeface="Times New Roman" panose="02020603050405020304" pitchFamily="18" charset="0"/>
              </a:rPr>
              <a:t>Service module</a:t>
            </a:r>
          </a:p>
          <a:p>
            <a:pPr marL="1028700" lvl="1" indent="-571500">
              <a:buFont typeface="+mj-lt"/>
              <a:buAutoNum type="romanLcPeriod"/>
            </a:pPr>
            <a:r>
              <a:rPr lang="en-US" sz="2200" dirty="0" smtClean="0">
                <a:latin typeface="Times New Roman" panose="02020603050405020304" pitchFamily="18" charset="0"/>
                <a:cs typeface="Times New Roman" panose="02020603050405020304" pitchFamily="18" charset="0"/>
              </a:rPr>
              <a:t>Resource configuration module</a:t>
            </a:r>
          </a:p>
          <a:p>
            <a:pPr marL="514350" indent="-514350">
              <a:buFont typeface="+mj-lt"/>
              <a:buAutoNum type="alphaLcParenR"/>
            </a:pPr>
            <a:r>
              <a:rPr lang="en-US" sz="2200" u="sng" dirty="0" smtClean="0">
                <a:latin typeface="Times New Roman" panose="02020603050405020304" pitchFamily="18" charset="0"/>
                <a:cs typeface="Times New Roman" panose="02020603050405020304" pitchFamily="18" charset="0"/>
              </a:rPr>
              <a:t>File Repository:</a:t>
            </a:r>
            <a:r>
              <a:rPr lang="en-US" sz="2200" dirty="0" smtClean="0">
                <a:latin typeface="Times New Roman" panose="02020603050405020304" pitchFamily="18" charset="0"/>
                <a:cs typeface="Times New Roman" panose="02020603050405020304" pitchFamily="18" charset="0"/>
              </a:rPr>
              <a:t> This module mainly deals with unstructured data. This basically uses a known file-system which is in this case Hadoop distributed file system (HDFS).</a:t>
            </a:r>
          </a:p>
          <a:p>
            <a:pPr marL="514350" indent="-514350">
              <a:buFont typeface="+mj-lt"/>
              <a:buAutoNum type="alphaLcParenR"/>
            </a:pPr>
            <a:r>
              <a:rPr lang="en-US" sz="2200" u="sng" dirty="0" smtClean="0">
                <a:latin typeface="Times New Roman" panose="02020603050405020304" pitchFamily="18" charset="0"/>
                <a:cs typeface="Times New Roman" panose="02020603050405020304" pitchFamily="18" charset="0"/>
              </a:rPr>
              <a:t>Database module:</a:t>
            </a:r>
            <a:r>
              <a:rPr lang="en-US" sz="2200" dirty="0" smtClean="0">
                <a:latin typeface="Times New Roman" panose="02020603050405020304" pitchFamily="18" charset="0"/>
                <a:cs typeface="Times New Roman" panose="02020603050405020304" pitchFamily="18" charset="0"/>
              </a:rPr>
              <a:t> This focuses mainly on storing structured data. Here we use multiple databases which are relation and NoSQL databases.</a:t>
            </a:r>
          </a:p>
          <a:p>
            <a:pPr marL="514350" indent="-514350">
              <a:buFont typeface="+mj-lt"/>
              <a:buAutoNum type="alphaLcParenR"/>
            </a:pPr>
            <a:r>
              <a:rPr lang="en-US" sz="2200" u="sng" dirty="0" smtClean="0">
                <a:latin typeface="Times New Roman" panose="02020603050405020304" pitchFamily="18" charset="0"/>
                <a:cs typeface="Times New Roman" panose="02020603050405020304" pitchFamily="18" charset="0"/>
              </a:rPr>
              <a:t>Service module:</a:t>
            </a:r>
            <a:r>
              <a:rPr lang="en-US" sz="2200" dirty="0" smtClean="0">
                <a:latin typeface="Times New Roman" panose="02020603050405020304" pitchFamily="18" charset="0"/>
                <a:cs typeface="Times New Roman" panose="02020603050405020304" pitchFamily="18" charset="0"/>
              </a:rPr>
              <a:t> This is responsible of generating automatic Restful service. This module extracts metadata from configuration module and maps it with the data stored.</a:t>
            </a:r>
          </a:p>
          <a:p>
            <a:pPr marL="514350" indent="-514350">
              <a:buFont typeface="+mj-lt"/>
              <a:buAutoNum type="alphaLcParenR"/>
            </a:pPr>
            <a:r>
              <a:rPr lang="en-US" sz="2200" u="sng" dirty="0" smtClean="0">
                <a:latin typeface="Times New Roman" panose="02020603050405020304" pitchFamily="18" charset="0"/>
                <a:cs typeface="Times New Roman" panose="02020603050405020304" pitchFamily="18" charset="0"/>
              </a:rPr>
              <a:t>Resource configuration module:</a:t>
            </a:r>
            <a:r>
              <a:rPr lang="en-US" sz="2200" dirty="0" smtClean="0">
                <a:latin typeface="Times New Roman" panose="02020603050405020304" pitchFamily="18" charset="0"/>
                <a:cs typeface="Times New Roman" panose="02020603050405020304" pitchFamily="18" charset="0"/>
              </a:rPr>
              <a:t> This basically configures data and other related services based on the requirement of the multitenant.</a:t>
            </a:r>
            <a:endParaRPr lang="en-US" sz="22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725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931518" y="1860"/>
            <a:ext cx="10515600" cy="1325563"/>
          </a:xfrm>
        </p:spPr>
        <p:txBody>
          <a:bodyPr/>
          <a:lstStyle/>
          <a:p>
            <a:pPr algn="ctr"/>
            <a:r>
              <a:rPr lang="en-US" dirty="0" smtClean="0">
                <a:latin typeface="Times New Roman" panose="02020603050405020304" pitchFamily="18" charset="0"/>
                <a:cs typeface="Times New Roman" panose="02020603050405020304" pitchFamily="18" charset="0"/>
              </a:rPr>
              <a:t>Architecture of the proposed framework</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2443" y="1327423"/>
            <a:ext cx="4833750" cy="5304609"/>
          </a:xfrm>
          <a:prstGeom prst="rect">
            <a:avLst/>
          </a:prstGeom>
        </p:spPr>
      </p:pic>
    </p:spTree>
    <p:extLst>
      <p:ext uri="{BB962C8B-B14F-4D97-AF65-F5344CB8AC3E}">
        <p14:creationId xmlns:p14="http://schemas.microsoft.com/office/powerpoint/2010/main" val="35148928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grayscl/>
            <a:extLst>
              <a:ext uri="{BEBA8EAE-BF5A-486C-A8C5-ECC9F3942E4B}">
                <a14:imgProps xmlns:a14="http://schemas.microsoft.com/office/drawing/2010/main">
                  <a14:imgLayer r:embed="rId4">
                    <a14:imgEffect>
                      <a14:artisticPlasticWrap trans="5000" smoothness="10"/>
                    </a14:imgEffect>
                    <a14:imgEffect>
                      <a14:saturation sat="33000"/>
                    </a14:imgEffect>
                  </a14:imgLayer>
                </a14:imgProps>
              </a:ext>
            </a:extLst>
          </a:blip>
          <a:srcRect/>
          <a:stretch>
            <a:fillRect t="-38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Implementation of the proposed framework</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noFill/>
        </p:spPr>
        <p:txBody>
          <a:bodyPr>
            <a:normAutofit/>
          </a:bodyPr>
          <a:lstStyle/>
          <a:p>
            <a:r>
              <a:rPr lang="en-IN" sz="2200" dirty="0" smtClean="0">
                <a:latin typeface="Times New Roman" panose="02020603050405020304" pitchFamily="18" charset="0"/>
                <a:cs typeface="Times New Roman" panose="02020603050405020304" pitchFamily="18" charset="0"/>
              </a:rPr>
              <a:t>We can see the implementation of this framework by a flowchart which shows the flow of data. This mainly involves identification of data and the type of structure.</a:t>
            </a:r>
          </a:p>
          <a:p>
            <a:r>
              <a:rPr lang="en-IN" sz="2200" dirty="0" smtClean="0">
                <a:latin typeface="Times New Roman" panose="02020603050405020304" pitchFamily="18" charset="0"/>
                <a:cs typeface="Times New Roman" panose="02020603050405020304" pitchFamily="18" charset="0"/>
              </a:rPr>
              <a:t>The database management model looks into the storage aspect of the data collected from the devices. The major techniques used here are object-entity mapping and query adapting.</a:t>
            </a:r>
          </a:p>
          <a:p>
            <a:r>
              <a:rPr lang="en-IN" sz="2200" dirty="0" smtClean="0">
                <a:latin typeface="Times New Roman" panose="02020603050405020304" pitchFamily="18" charset="0"/>
                <a:cs typeface="Times New Roman" panose="02020603050405020304" pitchFamily="18" charset="0"/>
              </a:rPr>
              <a:t>There is also file repository model which deals with storing unstructured data</a:t>
            </a:r>
            <a:r>
              <a:rPr lang="en-IN" sz="2200" dirty="0" smtClean="0">
                <a:latin typeface="Times New Roman" panose="02020603050405020304" pitchFamily="18" charset="0"/>
                <a:cs typeface="Times New Roman" panose="02020603050405020304" pitchFamily="18" charset="0"/>
              </a:rPr>
              <a:t>.</a:t>
            </a:r>
          </a:p>
          <a:p>
            <a:r>
              <a:rPr lang="en-IN" sz="2200" dirty="0" smtClean="0">
                <a:latin typeface="Times New Roman" panose="02020603050405020304" pitchFamily="18" charset="0"/>
                <a:cs typeface="Times New Roman" panose="02020603050405020304" pitchFamily="18" charset="0"/>
              </a:rPr>
              <a:t>We use database management model and file repository to store data on a local server and then send data to the cloud rather than sending it every second directly.</a:t>
            </a:r>
            <a:endParaRPr lang="en-IN" sz="2200" dirty="0" smtClean="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80909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tile tx="0" ty="0" sx="100000" sy="100000" flip="none" algn="tl"/>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5606" y="769441"/>
            <a:ext cx="6576061" cy="5961525"/>
          </a:xfrm>
          <a:prstGeom prst="rect">
            <a:avLst/>
          </a:prstGeom>
          <a:effectLst>
            <a:softEdge rad="63500"/>
          </a:effectLst>
          <a:scene3d>
            <a:camera prst="orthographicFront"/>
            <a:lightRig rig="balanced" dir="t">
              <a:rot lat="0" lon="0" rev="3600000"/>
            </a:lightRig>
          </a:scene3d>
        </p:spPr>
      </p:pic>
      <p:sp>
        <p:nvSpPr>
          <p:cNvPr id="5" name="TextBox 4"/>
          <p:cNvSpPr txBox="1"/>
          <p:nvPr/>
        </p:nvSpPr>
        <p:spPr>
          <a:xfrm>
            <a:off x="1028700" y="0"/>
            <a:ext cx="10429875" cy="769441"/>
          </a:xfrm>
          <a:prstGeom prst="rect">
            <a:avLst/>
          </a:prstGeom>
          <a:noFill/>
        </p:spPr>
        <p:txBody>
          <a:bodyPr wrap="square" rtlCol="0">
            <a:spAutoFit/>
          </a:bodyPr>
          <a:lstStyle/>
          <a:p>
            <a:pPr algn="ctr"/>
            <a:r>
              <a:rPr lang="en-IN" sz="4400" dirty="0" smtClean="0">
                <a:latin typeface="Times New Roman" panose="02020603050405020304" pitchFamily="18" charset="0"/>
                <a:cs typeface="Times New Roman" panose="02020603050405020304" pitchFamily="18" charset="0"/>
              </a:rPr>
              <a:t>Flowchart of the approach</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8194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openxmlformats.org/package/2006/metadata/core-properties"/>
    <ds:schemaRef ds:uri="http://www.w3.org/XML/1998/namespace"/>
    <ds:schemaRef ds:uri="http://schemas.microsoft.com/office/infopath/2007/PartnerControls"/>
    <ds:schemaRef ds:uri="16c05727-aa75-4e4a-9b5f-8a80a1165891"/>
    <ds:schemaRef ds:uri="http://schemas.microsoft.com/office/2006/documentManagement/types"/>
    <ds:schemaRef ds:uri="http://purl.org/dc/elements/1.1/"/>
    <ds:schemaRef ds:uri="71af3243-3dd4-4a8d-8c0d-dd76da1f02a5"/>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0</TotalTime>
  <Words>1761</Words>
  <Application>Microsoft Office PowerPoint</Application>
  <PresentationFormat>Widescreen</PresentationFormat>
  <Paragraphs>116</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Segoe UI</vt:lpstr>
      <vt:lpstr>Times New Roman</vt:lpstr>
      <vt:lpstr>Office Theme</vt:lpstr>
      <vt:lpstr>IoT Based Data Storage for Cloud Computing Applications</vt:lpstr>
      <vt:lpstr>What is Cloud?</vt:lpstr>
      <vt:lpstr>Slide 3</vt:lpstr>
      <vt:lpstr>Motivation to integrate Cloud and IoT</vt:lpstr>
      <vt:lpstr>Proposed framework</vt:lpstr>
      <vt:lpstr>The architecture of the proposed framework</vt:lpstr>
      <vt:lpstr>Architecture of the proposed framework</vt:lpstr>
      <vt:lpstr>Implementation of the proposed framework</vt:lpstr>
      <vt:lpstr>PowerPoint Presentation</vt:lpstr>
      <vt:lpstr>Example of implementation of the database model and file repository model</vt:lpstr>
      <vt:lpstr>Conclusion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2019-05-20T14:39:10Z</dcterms:created>
  <dcterms:modified xsi:type="dcterms:W3CDTF">2019-05-22T12:47:59Z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