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0D2B1B8-F7C0-4EF1-BB39-DE161BE3411B}" type="datetimeFigureOut">
              <a:rPr lang="en-IN" smtClean="0"/>
              <a:t>29-04-2024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1150D54-1B21-4D3B-BBF4-A027972727B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09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2B1B8-F7C0-4EF1-BB39-DE161BE3411B}"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28338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190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742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1339309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073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07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2B1B8-F7C0-4EF1-BB39-DE161BE3411B}"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3792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2B1B8-F7C0-4EF1-BB39-DE161BE3411B}"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58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2B1B8-F7C0-4EF1-BB39-DE161BE3411B}"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341440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86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2B1B8-F7C0-4EF1-BB39-DE161BE3411B}"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203402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D2B1B8-F7C0-4EF1-BB39-DE161BE3411B}"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150D54-1B21-4D3B-BBF4-A027972727B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02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D2B1B8-F7C0-4EF1-BB39-DE161BE3411B}"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150D54-1B21-4D3B-BBF4-A027972727B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16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2B1B8-F7C0-4EF1-BB39-DE161BE3411B}"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283068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2B1B8-F7C0-4EF1-BB39-DE161BE3411B}"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50D54-1B21-4D3B-BBF4-A027972727B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57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2B1B8-F7C0-4EF1-BB39-DE161BE3411B}"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176231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D2B1B8-F7C0-4EF1-BB39-DE161BE3411B}" type="datetimeFigureOut">
              <a:rPr lang="en-IN" smtClean="0"/>
              <a:t>29-04-2024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150D54-1B21-4D3B-BBF4-A027972727B4}" type="slidenum">
              <a:rPr lang="en-IN" smtClean="0"/>
              <a:t>‹#›</a:t>
            </a:fld>
            <a:endParaRPr lang="en-IN"/>
          </a:p>
        </p:txBody>
      </p:sp>
    </p:spTree>
    <p:extLst>
      <p:ext uri="{BB962C8B-B14F-4D97-AF65-F5344CB8AC3E}">
        <p14:creationId xmlns:p14="http://schemas.microsoft.com/office/powerpoint/2010/main" val="1149961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3C095-8721-33D1-FB39-8D260C7CDA28}"/>
              </a:ext>
            </a:extLst>
          </p:cNvPr>
          <p:cNvSpPr txBox="1"/>
          <p:nvPr/>
        </p:nvSpPr>
        <p:spPr>
          <a:xfrm>
            <a:off x="3048000" y="2828835"/>
            <a:ext cx="6096000" cy="1200329"/>
          </a:xfrm>
          <a:prstGeom prst="rect">
            <a:avLst/>
          </a:prstGeom>
          <a:noFill/>
        </p:spPr>
        <p:txBody>
          <a:bodyPr wrap="square">
            <a:spAutoFit/>
          </a:bodyPr>
          <a:lstStyle/>
          <a:p>
            <a:pPr algn="ctr"/>
            <a:r>
              <a:rPr lang="en-US" sz="3600" b="1" cap="none" spc="0" dirty="0">
                <a:ln w="0"/>
                <a:solidFill>
                  <a:schemeClr val="tx1"/>
                </a:solidFill>
                <a:effectLst>
                  <a:outerShdw blurRad="50800" dist="38100" dir="10800000" algn="r" rotWithShape="0">
                    <a:prstClr val="black">
                      <a:alpha val="40000"/>
                    </a:prstClr>
                  </a:outerShdw>
                </a:effectLst>
                <a:latin typeface="Georgia" panose="02040502050405020303" pitchFamily="18" charset="0"/>
              </a:rPr>
              <a:t>Diwali Sales Analysis</a:t>
            </a:r>
          </a:p>
          <a:p>
            <a:pPr algn="ctr"/>
            <a:r>
              <a:rPr lang="en-US" sz="3600" b="1" dirty="0">
                <a:ln w="0"/>
                <a:effectLst>
                  <a:outerShdw blurRad="50800" dist="38100" dir="10800000" algn="r" rotWithShape="0">
                    <a:prstClr val="black">
                      <a:alpha val="40000"/>
                    </a:prstClr>
                  </a:outerShdw>
                </a:effectLst>
                <a:latin typeface="Georgia" panose="02040502050405020303" pitchFamily="18" charset="0"/>
              </a:rPr>
              <a:t>Using Python</a:t>
            </a:r>
            <a:endParaRPr lang="en-US" sz="3600" b="1" cap="none" spc="0" dirty="0">
              <a:ln w="0"/>
              <a:solidFill>
                <a:schemeClr val="tx1"/>
              </a:solidFill>
              <a:effectLst>
                <a:outerShdw blurRad="50800" dist="38100" dir="10800000" algn="r" rotWithShape="0">
                  <a:prstClr val="black">
                    <a:alpha val="40000"/>
                  </a:prstClr>
                </a:outerShdw>
              </a:effectLst>
              <a:latin typeface="Georgia" panose="02040502050405020303" pitchFamily="18" charset="0"/>
            </a:endParaRPr>
          </a:p>
        </p:txBody>
      </p:sp>
    </p:spTree>
    <p:extLst>
      <p:ext uri="{BB962C8B-B14F-4D97-AF65-F5344CB8AC3E}">
        <p14:creationId xmlns:p14="http://schemas.microsoft.com/office/powerpoint/2010/main" val="3557733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88DA7-EA8F-2D06-581D-CA68B36D61F2}"/>
              </a:ext>
            </a:extLst>
          </p:cNvPr>
          <p:cNvSpPr txBox="1"/>
          <p:nvPr/>
        </p:nvSpPr>
        <p:spPr>
          <a:xfrm>
            <a:off x="943897" y="916547"/>
            <a:ext cx="6115664" cy="461665"/>
          </a:xfrm>
          <a:prstGeom prst="rect">
            <a:avLst/>
          </a:prstGeom>
          <a:noFill/>
        </p:spPr>
        <p:txBody>
          <a:bodyPr wrap="square">
            <a:spAutoFit/>
          </a:bodyPr>
          <a:lstStyle/>
          <a:p>
            <a:r>
              <a:rPr lang="en-US" sz="2400" b="1" dirty="0">
                <a:latin typeface="Georgia" panose="02040502050405020303" pitchFamily="18" charset="0"/>
                <a:cs typeface="Times New Roman" panose="02020603050405020304" pitchFamily="18" charset="0"/>
              </a:rPr>
              <a:t>Product Category</a:t>
            </a:r>
            <a:endParaRPr lang="en-IN" b="1" dirty="0">
              <a:latin typeface="Georgia" panose="02040502050405020303"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A70505-5F59-E243-1773-E22C537B3581}"/>
              </a:ext>
            </a:extLst>
          </p:cNvPr>
          <p:cNvPicPr>
            <a:picLocks noChangeAspect="1"/>
          </p:cNvPicPr>
          <p:nvPr/>
        </p:nvPicPr>
        <p:blipFill>
          <a:blip r:embed="rId2"/>
          <a:stretch>
            <a:fillRect/>
          </a:stretch>
        </p:blipFill>
        <p:spPr>
          <a:xfrm>
            <a:off x="943897" y="1378211"/>
            <a:ext cx="10343536" cy="4678459"/>
          </a:xfrm>
          <a:prstGeom prst="rect">
            <a:avLst/>
          </a:prstGeom>
        </p:spPr>
      </p:pic>
    </p:spTree>
    <p:extLst>
      <p:ext uri="{BB962C8B-B14F-4D97-AF65-F5344CB8AC3E}">
        <p14:creationId xmlns:p14="http://schemas.microsoft.com/office/powerpoint/2010/main" val="189935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7883A8-D581-0BD0-203B-4506D6739515}"/>
              </a:ext>
            </a:extLst>
          </p:cNvPr>
          <p:cNvPicPr>
            <a:picLocks noChangeAspect="1"/>
          </p:cNvPicPr>
          <p:nvPr/>
        </p:nvPicPr>
        <p:blipFill>
          <a:blip r:embed="rId2"/>
          <a:stretch>
            <a:fillRect/>
          </a:stretch>
        </p:blipFill>
        <p:spPr>
          <a:xfrm>
            <a:off x="1012722" y="845574"/>
            <a:ext cx="10284543" cy="4562168"/>
          </a:xfrm>
          <a:prstGeom prst="rect">
            <a:avLst/>
          </a:prstGeom>
        </p:spPr>
      </p:pic>
      <p:sp>
        <p:nvSpPr>
          <p:cNvPr id="6" name="TextBox 5">
            <a:extLst>
              <a:ext uri="{FF2B5EF4-FFF2-40B4-BE49-F238E27FC236}">
                <a16:creationId xmlns:a16="http://schemas.microsoft.com/office/drawing/2014/main" id="{10C628E0-BAAA-E7EF-C535-D025A78594B5}"/>
              </a:ext>
            </a:extLst>
          </p:cNvPr>
          <p:cNvSpPr txBox="1"/>
          <p:nvPr/>
        </p:nvSpPr>
        <p:spPr>
          <a:xfrm>
            <a:off x="1288025" y="5497532"/>
            <a:ext cx="9733936" cy="646331"/>
          </a:xfrm>
          <a:prstGeom prst="rect">
            <a:avLst/>
          </a:prstGeom>
          <a:noFill/>
        </p:spPr>
        <p:txBody>
          <a:bodyPr wrap="square">
            <a:spAutoFit/>
          </a:bodyPr>
          <a:lstStyle/>
          <a:p>
            <a:r>
              <a:rPr lang="en-US" dirty="0">
                <a:latin typeface="Georgia" panose="02040502050405020303" pitchFamily="18" charset="0"/>
              </a:rPr>
              <a:t>From above graphs we can see that most of the buyers purchases the product category of Food, Clothing, Electronic Gadgets. </a:t>
            </a:r>
            <a:endParaRPr lang="en-IN" dirty="0">
              <a:latin typeface="Georgia" panose="02040502050405020303" pitchFamily="18" charset="0"/>
            </a:endParaRPr>
          </a:p>
        </p:txBody>
      </p:sp>
    </p:spTree>
    <p:extLst>
      <p:ext uri="{BB962C8B-B14F-4D97-AF65-F5344CB8AC3E}">
        <p14:creationId xmlns:p14="http://schemas.microsoft.com/office/powerpoint/2010/main" val="47006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E284F9-AE6B-8588-BF60-1242E40D7793}"/>
              </a:ext>
            </a:extLst>
          </p:cNvPr>
          <p:cNvSpPr txBox="1"/>
          <p:nvPr/>
        </p:nvSpPr>
        <p:spPr>
          <a:xfrm>
            <a:off x="845573" y="658761"/>
            <a:ext cx="10540181" cy="4411785"/>
          </a:xfrm>
          <a:prstGeom prst="rect">
            <a:avLst/>
          </a:prstGeom>
          <a:noFill/>
        </p:spPr>
        <p:txBody>
          <a:bodyPr wrap="square">
            <a:spAutoFit/>
          </a:bodyPr>
          <a:lstStyle/>
          <a:p>
            <a:pPr>
              <a:lnSpc>
                <a:spcPct val="250000"/>
              </a:lnSpc>
            </a:pPr>
            <a:r>
              <a:rPr lang="en-US" sz="2400" b="1" dirty="0">
                <a:latin typeface="Georgia" panose="02040502050405020303" pitchFamily="18" charset="0"/>
                <a:cs typeface="Times New Roman" panose="02020603050405020304" pitchFamily="18" charset="0"/>
              </a:rPr>
              <a:t>Project Leanings:</a:t>
            </a:r>
            <a:endParaRPr lang="en-IN" sz="2400" b="1" dirty="0">
              <a:latin typeface="Georgia" panose="02040502050405020303" pitchFamily="18" charset="0"/>
              <a:cs typeface="Times New Roman" panose="02020603050405020304" pitchFamily="18" charset="0"/>
            </a:endParaRPr>
          </a:p>
          <a:p>
            <a:pPr marL="342900" indent="-342900">
              <a:lnSpc>
                <a:spcPct val="250000"/>
              </a:lnSpc>
              <a:buFont typeface="Courier New" panose="02070309020205020404" pitchFamily="49" charset="0"/>
              <a:buChar char="o"/>
            </a:pPr>
            <a:r>
              <a:rPr lang="en-IN" dirty="0">
                <a:latin typeface="Georgia" panose="02040502050405020303" pitchFamily="18" charset="0"/>
                <a:cs typeface="Times New Roman" panose="02020603050405020304" pitchFamily="18" charset="0"/>
              </a:rPr>
              <a:t>Performed data cleaning and manipulation.</a:t>
            </a:r>
          </a:p>
          <a:p>
            <a:pPr marL="342900" indent="-342900">
              <a:lnSpc>
                <a:spcPct val="150000"/>
              </a:lnSpc>
              <a:buFont typeface="Courier New" panose="02070309020205020404" pitchFamily="49" charset="0"/>
              <a:buChar char="o"/>
            </a:pPr>
            <a:r>
              <a:rPr lang="en-IN" dirty="0">
                <a:latin typeface="Georgia" panose="02040502050405020303" pitchFamily="18" charset="0"/>
                <a:cs typeface="Times New Roman" panose="02020603050405020304" pitchFamily="18" charset="0"/>
              </a:rPr>
              <a:t>Performed exploratory data analysis using Pandas, Matplotlib and seaborn libraries.</a:t>
            </a:r>
          </a:p>
          <a:p>
            <a:pPr marL="342900" indent="-342900">
              <a:lnSpc>
                <a:spcPct val="150000"/>
              </a:lnSpc>
              <a:buFont typeface="Courier New" panose="02070309020205020404" pitchFamily="49" charset="0"/>
              <a:buChar char="o"/>
            </a:pPr>
            <a:r>
              <a:rPr lang="en-IN" dirty="0">
                <a:latin typeface="Georgia" panose="02040502050405020303" pitchFamily="18" charset="0"/>
                <a:cs typeface="Times New Roman" panose="02020603050405020304" pitchFamily="18" charset="0"/>
              </a:rPr>
              <a:t>Improved customer experience by identifying potential customers across different states, occupation, gender and age group.</a:t>
            </a:r>
          </a:p>
          <a:p>
            <a:pPr marL="342900" indent="-342900">
              <a:lnSpc>
                <a:spcPct val="150000"/>
              </a:lnSpc>
              <a:buFont typeface="Courier New" panose="02070309020205020404" pitchFamily="49" charset="0"/>
              <a:buChar char="o"/>
            </a:pPr>
            <a:r>
              <a:rPr lang="en-IN" dirty="0">
                <a:latin typeface="Georgia" panose="02040502050405020303" pitchFamily="18" charset="0"/>
                <a:cs typeface="Times New Roman" panose="02020603050405020304" pitchFamily="18" charset="0"/>
              </a:rPr>
              <a:t>Improved sales by identifying most selling product categories and products, which can help to plan inventory and hence meet the demands.</a:t>
            </a:r>
          </a:p>
          <a:p>
            <a:pPr marL="342900" indent="-342900">
              <a:lnSpc>
                <a:spcPct val="200000"/>
              </a:lnSpc>
              <a:buFont typeface="Courier New" panose="02070309020205020404" pitchFamily="49" charset="0"/>
              <a:buChar char="o"/>
            </a:pPr>
            <a:endParaRPr lang="en-IN" sz="2400" b="1"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67324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0F81D7-6E9D-2DB2-7329-0BE64D913805}"/>
              </a:ext>
            </a:extLst>
          </p:cNvPr>
          <p:cNvSpPr txBox="1"/>
          <p:nvPr/>
        </p:nvSpPr>
        <p:spPr>
          <a:xfrm>
            <a:off x="865239" y="887050"/>
            <a:ext cx="10382864" cy="2592569"/>
          </a:xfrm>
          <a:prstGeom prst="rect">
            <a:avLst/>
          </a:prstGeom>
          <a:noFill/>
        </p:spPr>
        <p:txBody>
          <a:bodyPr wrap="square">
            <a:spAutoFit/>
          </a:bodyPr>
          <a:lstStyle/>
          <a:p>
            <a:pPr>
              <a:lnSpc>
                <a:spcPct val="200000"/>
              </a:lnSpc>
            </a:pPr>
            <a:r>
              <a:rPr lang="en-US" sz="2400" b="1" dirty="0">
                <a:latin typeface="Georgia" panose="02040502050405020303" pitchFamily="18" charset="0"/>
                <a:cs typeface="Times New Roman" panose="02020603050405020304" pitchFamily="18" charset="0"/>
              </a:rPr>
              <a:t>Conclusion:</a:t>
            </a:r>
          </a:p>
          <a:p>
            <a:pPr>
              <a:lnSpc>
                <a:spcPct val="200000"/>
              </a:lnSpc>
            </a:pPr>
            <a:r>
              <a:rPr lang="en-US" sz="2400" b="1" dirty="0">
                <a:latin typeface="Georgia" panose="02040502050405020303" pitchFamily="18" charset="0"/>
                <a:cs typeface="Times New Roman" panose="02020603050405020304" pitchFamily="18" charset="0"/>
              </a:rPr>
              <a:t>			</a:t>
            </a:r>
            <a:r>
              <a:rPr lang="en-US" dirty="0">
                <a:latin typeface="Georgia" panose="02040502050405020303" pitchFamily="18" charset="0"/>
                <a:cs typeface="Times New Roman" panose="02020603050405020304" pitchFamily="18" charset="0"/>
              </a:rPr>
              <a:t>Married women age group 26-35 years from UP,  Maharashtra and Karnataka working in IT, Healthcare and Aviation are more likely to buy products from Food, Clothing and Electronics category.</a:t>
            </a:r>
            <a:endParaRPr lang="en-IN"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79078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0DB2C-D0EF-912E-96D0-B871CA0E0C20}"/>
              </a:ext>
            </a:extLst>
          </p:cNvPr>
          <p:cNvSpPr txBox="1"/>
          <p:nvPr/>
        </p:nvSpPr>
        <p:spPr>
          <a:xfrm>
            <a:off x="953729" y="324464"/>
            <a:ext cx="10363199" cy="4890057"/>
          </a:xfrm>
          <a:prstGeom prst="rect">
            <a:avLst/>
          </a:prstGeom>
          <a:noFill/>
        </p:spPr>
        <p:txBody>
          <a:bodyPr wrap="square">
            <a:spAutoFit/>
          </a:bodyPr>
          <a:lstStyle/>
          <a:p>
            <a:pPr>
              <a:lnSpc>
                <a:spcPct val="300000"/>
              </a:lnSpc>
            </a:pPr>
            <a:r>
              <a:rPr lang="en-US" sz="2800" b="1" dirty="0">
                <a:latin typeface="Georgia" panose="02040502050405020303" pitchFamily="18" charset="0"/>
                <a:cs typeface="Times New Roman" panose="02020603050405020304" pitchFamily="18" charset="0"/>
              </a:rPr>
              <a:t>Objective:</a:t>
            </a:r>
          </a:p>
          <a:p>
            <a:pPr>
              <a:lnSpc>
                <a:spcPct val="150000"/>
              </a:lnSpc>
            </a:pPr>
            <a:r>
              <a:rPr lang="en-US" dirty="0">
                <a:latin typeface="Georgia" panose="02040502050405020303" pitchFamily="18" charset="0"/>
                <a:cs typeface="Times New Roman" panose="02020603050405020304" pitchFamily="18" charset="0"/>
              </a:rPr>
              <a:t>		This project is all about how to analyze the Diwali Sales Database. Examining the dataset with Python and to share the summary through which it helps to improve customers experience by analyzing sales data and to increase revenue.</a:t>
            </a:r>
          </a:p>
          <a:p>
            <a:pPr>
              <a:lnSpc>
                <a:spcPct val="150000"/>
              </a:lnSpc>
            </a:pPr>
            <a:endParaRPr lang="en-US" dirty="0">
              <a:latin typeface="Georgia" panose="02040502050405020303" pitchFamily="18" charset="0"/>
              <a:cs typeface="Times New Roman" panose="02020603050405020304" pitchFamily="18" charset="0"/>
            </a:endParaRPr>
          </a:p>
          <a:p>
            <a:pPr>
              <a:lnSpc>
                <a:spcPct val="150000"/>
              </a:lnSpc>
            </a:pPr>
            <a:r>
              <a:rPr lang="en-US" sz="2800" b="1" dirty="0">
                <a:latin typeface="Georgia" panose="02040502050405020303" pitchFamily="18" charset="0"/>
                <a:cs typeface="Times New Roman" panose="02020603050405020304" pitchFamily="18" charset="0"/>
              </a:rPr>
              <a:t>Tools And Technologies Used:</a:t>
            </a:r>
          </a:p>
          <a:p>
            <a:pPr>
              <a:lnSpc>
                <a:spcPct val="150000"/>
              </a:lnSpc>
            </a:pPr>
            <a:r>
              <a:rPr lang="en-IN"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	Python, Data Cleaning, Data Preprocessing, Data Manipulation, Data Analysis, Data Visualization, NumPy, Pandas, Matplotlib, Seaborn, EDA</a:t>
            </a:r>
            <a:endParaRPr lang="en-US" b="1" dirty="0">
              <a:latin typeface="Georgia" panose="02040502050405020303"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06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A2E4C9-DF02-E95E-806E-089BB98ED144}"/>
              </a:ext>
            </a:extLst>
          </p:cNvPr>
          <p:cNvSpPr txBox="1"/>
          <p:nvPr/>
        </p:nvSpPr>
        <p:spPr>
          <a:xfrm>
            <a:off x="757084" y="837041"/>
            <a:ext cx="5358580" cy="1149354"/>
          </a:xfrm>
          <a:prstGeom prst="rect">
            <a:avLst/>
          </a:prstGeom>
          <a:noFill/>
        </p:spPr>
        <p:txBody>
          <a:bodyPr wrap="square">
            <a:spAutoFit/>
          </a:bodyPr>
          <a:lstStyle/>
          <a:p>
            <a:r>
              <a:rPr lang="en-US" sz="2800" b="1" dirty="0">
                <a:latin typeface="Georgia" panose="02040502050405020303" pitchFamily="18" charset="0"/>
                <a:cs typeface="Times New Roman" panose="02020603050405020304" pitchFamily="18" charset="0"/>
              </a:rPr>
              <a:t>Exploratory Data Analysis:</a:t>
            </a:r>
          </a:p>
          <a:p>
            <a:pPr>
              <a:lnSpc>
                <a:spcPct val="200000"/>
              </a:lnSpc>
            </a:pPr>
            <a:r>
              <a:rPr lang="en-US" sz="2400" b="1" dirty="0">
                <a:latin typeface="Georgia" panose="02040502050405020303" pitchFamily="18" charset="0"/>
                <a:cs typeface="Times New Roman" panose="02020603050405020304" pitchFamily="18" charset="0"/>
              </a:rPr>
              <a:t>Gender</a:t>
            </a:r>
            <a:endParaRPr lang="en-US" sz="2800" b="1" dirty="0">
              <a:latin typeface="Georgia" panose="02040502050405020303"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B97D61-6D73-4007-7E30-A394BD646080}"/>
              </a:ext>
            </a:extLst>
          </p:cNvPr>
          <p:cNvPicPr>
            <a:picLocks noChangeAspect="1"/>
          </p:cNvPicPr>
          <p:nvPr/>
        </p:nvPicPr>
        <p:blipFill>
          <a:blip r:embed="rId2"/>
          <a:stretch>
            <a:fillRect/>
          </a:stretch>
        </p:blipFill>
        <p:spPr>
          <a:xfrm>
            <a:off x="6769509" y="1463879"/>
            <a:ext cx="4321278" cy="3078624"/>
          </a:xfrm>
          <a:prstGeom prst="rect">
            <a:avLst/>
          </a:prstGeom>
        </p:spPr>
      </p:pic>
      <p:pic>
        <p:nvPicPr>
          <p:cNvPr id="9" name="Picture 8">
            <a:extLst>
              <a:ext uri="{FF2B5EF4-FFF2-40B4-BE49-F238E27FC236}">
                <a16:creationId xmlns:a16="http://schemas.microsoft.com/office/drawing/2014/main" id="{1B057DC6-8144-C469-B0BF-275274E358C0}"/>
              </a:ext>
            </a:extLst>
          </p:cNvPr>
          <p:cNvPicPr>
            <a:picLocks noChangeAspect="1"/>
          </p:cNvPicPr>
          <p:nvPr/>
        </p:nvPicPr>
        <p:blipFill>
          <a:blip r:embed="rId3"/>
          <a:stretch>
            <a:fillRect/>
          </a:stretch>
        </p:blipFill>
        <p:spPr>
          <a:xfrm>
            <a:off x="2075221" y="1463880"/>
            <a:ext cx="4559019" cy="3078624"/>
          </a:xfrm>
          <a:prstGeom prst="rect">
            <a:avLst/>
          </a:prstGeom>
        </p:spPr>
      </p:pic>
      <p:sp>
        <p:nvSpPr>
          <p:cNvPr id="10" name="TextBox 9">
            <a:extLst>
              <a:ext uri="{FF2B5EF4-FFF2-40B4-BE49-F238E27FC236}">
                <a16:creationId xmlns:a16="http://schemas.microsoft.com/office/drawing/2014/main" id="{8538746D-8748-4085-1950-596A2C76143C}"/>
              </a:ext>
            </a:extLst>
          </p:cNvPr>
          <p:cNvSpPr txBox="1"/>
          <p:nvPr/>
        </p:nvSpPr>
        <p:spPr>
          <a:xfrm>
            <a:off x="963561" y="4975123"/>
            <a:ext cx="1033370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a:t>
            </a:r>
            <a:r>
              <a:rPr lang="en-US" dirty="0">
                <a:latin typeface="Georgia" panose="02040502050405020303" pitchFamily="18" charset="0"/>
                <a:cs typeface="Times New Roman" panose="02020603050405020304" pitchFamily="18" charset="0"/>
              </a:rPr>
              <a:t>rom above graphs we can see that most of the buyers are females and even the purchasing power of females are greater than men.</a:t>
            </a:r>
            <a:endParaRPr lang="en-IN"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90782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70CB51-C03B-77CC-6FEF-9A0624435C0B}"/>
              </a:ext>
            </a:extLst>
          </p:cNvPr>
          <p:cNvSpPr txBox="1"/>
          <p:nvPr/>
        </p:nvSpPr>
        <p:spPr>
          <a:xfrm>
            <a:off x="1012723" y="1032387"/>
            <a:ext cx="1769806" cy="461665"/>
          </a:xfrm>
          <a:prstGeom prst="rect">
            <a:avLst/>
          </a:prstGeom>
          <a:noFill/>
        </p:spPr>
        <p:txBody>
          <a:bodyPr wrap="square" rtlCol="0">
            <a:spAutoFit/>
          </a:bodyPr>
          <a:lstStyle/>
          <a:p>
            <a:r>
              <a:rPr lang="en-US" sz="2400" b="1" dirty="0">
                <a:latin typeface="Georgia" panose="02040502050405020303" pitchFamily="18" charset="0"/>
                <a:cs typeface="Times New Roman" panose="02020603050405020304" pitchFamily="18" charset="0"/>
              </a:rPr>
              <a:t>Age</a:t>
            </a:r>
            <a:endParaRPr lang="en-IN" b="1" dirty="0">
              <a:latin typeface="Georgia" panose="02040502050405020303"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20E67A-B82B-CB95-627B-3C4DAD10A1FF}"/>
              </a:ext>
            </a:extLst>
          </p:cNvPr>
          <p:cNvPicPr>
            <a:picLocks noChangeAspect="1"/>
          </p:cNvPicPr>
          <p:nvPr/>
        </p:nvPicPr>
        <p:blipFill>
          <a:blip r:embed="rId2"/>
          <a:stretch>
            <a:fillRect/>
          </a:stretch>
        </p:blipFill>
        <p:spPr>
          <a:xfrm>
            <a:off x="1799918" y="1032387"/>
            <a:ext cx="4748366" cy="3569110"/>
          </a:xfrm>
          <a:prstGeom prst="rect">
            <a:avLst/>
          </a:prstGeom>
        </p:spPr>
      </p:pic>
      <p:pic>
        <p:nvPicPr>
          <p:cNvPr id="6" name="Picture 5">
            <a:extLst>
              <a:ext uri="{FF2B5EF4-FFF2-40B4-BE49-F238E27FC236}">
                <a16:creationId xmlns:a16="http://schemas.microsoft.com/office/drawing/2014/main" id="{8EACE664-5468-C326-FA5E-6A6A75BA53CD}"/>
              </a:ext>
            </a:extLst>
          </p:cNvPr>
          <p:cNvPicPr>
            <a:picLocks noChangeAspect="1"/>
          </p:cNvPicPr>
          <p:nvPr/>
        </p:nvPicPr>
        <p:blipFill>
          <a:blip r:embed="rId3"/>
          <a:stretch>
            <a:fillRect/>
          </a:stretch>
        </p:blipFill>
        <p:spPr>
          <a:xfrm>
            <a:off x="6669804" y="1032387"/>
            <a:ext cx="4509473" cy="3569110"/>
          </a:xfrm>
          <a:prstGeom prst="rect">
            <a:avLst/>
          </a:prstGeom>
        </p:spPr>
      </p:pic>
      <p:sp>
        <p:nvSpPr>
          <p:cNvPr id="7" name="TextBox 6">
            <a:extLst>
              <a:ext uri="{FF2B5EF4-FFF2-40B4-BE49-F238E27FC236}">
                <a16:creationId xmlns:a16="http://schemas.microsoft.com/office/drawing/2014/main" id="{4A229A21-7A29-2F3B-E6B0-51EA4AE338DE}"/>
              </a:ext>
            </a:extLst>
          </p:cNvPr>
          <p:cNvSpPr txBox="1"/>
          <p:nvPr/>
        </p:nvSpPr>
        <p:spPr>
          <a:xfrm>
            <a:off x="934064" y="5004618"/>
            <a:ext cx="10343535" cy="369332"/>
          </a:xfrm>
          <a:prstGeom prst="rect">
            <a:avLst/>
          </a:prstGeom>
          <a:noFill/>
        </p:spPr>
        <p:txBody>
          <a:bodyPr wrap="square" rtlCol="0">
            <a:spAutoFit/>
          </a:bodyPr>
          <a:lstStyle/>
          <a:p>
            <a:r>
              <a:rPr lang="en-US" dirty="0">
                <a:latin typeface="Georgia" panose="02040502050405020303" pitchFamily="18" charset="0"/>
                <a:cs typeface="Times New Roman" panose="02020603050405020304" pitchFamily="18" charset="0"/>
              </a:rPr>
              <a:t>From above graphs we can see that most of the buyers are of age group between 26-35 years female.</a:t>
            </a:r>
            <a:endParaRPr lang="en-IN"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43488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7FF06A-1A1D-828D-28D9-6D0B6B2D01B0}"/>
              </a:ext>
            </a:extLst>
          </p:cNvPr>
          <p:cNvSpPr txBox="1"/>
          <p:nvPr/>
        </p:nvSpPr>
        <p:spPr>
          <a:xfrm>
            <a:off x="1130710" y="936211"/>
            <a:ext cx="6115664" cy="461665"/>
          </a:xfrm>
          <a:prstGeom prst="rect">
            <a:avLst/>
          </a:prstGeom>
          <a:noFill/>
        </p:spPr>
        <p:txBody>
          <a:bodyPr wrap="square">
            <a:spAutoFit/>
          </a:bodyPr>
          <a:lstStyle/>
          <a:p>
            <a:r>
              <a:rPr lang="en-US" sz="2400" b="1" dirty="0">
                <a:latin typeface="Georgia" panose="02040502050405020303" pitchFamily="18" charset="0"/>
                <a:cs typeface="Times New Roman" panose="02020603050405020304" pitchFamily="18" charset="0"/>
              </a:rPr>
              <a:t>State</a:t>
            </a:r>
            <a:endParaRPr lang="en-IN" sz="2400" b="1" dirty="0">
              <a:latin typeface="Georgia" panose="02040502050405020303"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8C90E6-6AC5-9DE2-B333-057453E47100}"/>
              </a:ext>
            </a:extLst>
          </p:cNvPr>
          <p:cNvPicPr>
            <a:picLocks noChangeAspect="1"/>
          </p:cNvPicPr>
          <p:nvPr/>
        </p:nvPicPr>
        <p:blipFill>
          <a:blip r:embed="rId2"/>
          <a:stretch>
            <a:fillRect/>
          </a:stretch>
        </p:blipFill>
        <p:spPr>
          <a:xfrm>
            <a:off x="949119" y="1397876"/>
            <a:ext cx="10230157" cy="4324350"/>
          </a:xfrm>
          <a:prstGeom prst="rect">
            <a:avLst/>
          </a:prstGeom>
        </p:spPr>
      </p:pic>
    </p:spTree>
    <p:extLst>
      <p:ext uri="{BB962C8B-B14F-4D97-AF65-F5344CB8AC3E}">
        <p14:creationId xmlns:p14="http://schemas.microsoft.com/office/powerpoint/2010/main" val="1458410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7BA108-702C-6A13-A9E3-795FA5D6EA69}"/>
              </a:ext>
            </a:extLst>
          </p:cNvPr>
          <p:cNvPicPr>
            <a:picLocks noChangeAspect="1"/>
          </p:cNvPicPr>
          <p:nvPr/>
        </p:nvPicPr>
        <p:blipFill>
          <a:blip r:embed="rId2"/>
          <a:stretch>
            <a:fillRect/>
          </a:stretch>
        </p:blipFill>
        <p:spPr>
          <a:xfrm>
            <a:off x="904567" y="860783"/>
            <a:ext cx="10382866" cy="4448175"/>
          </a:xfrm>
          <a:prstGeom prst="rect">
            <a:avLst/>
          </a:prstGeom>
        </p:spPr>
      </p:pic>
      <p:sp>
        <p:nvSpPr>
          <p:cNvPr id="4" name="TextBox 3">
            <a:extLst>
              <a:ext uri="{FF2B5EF4-FFF2-40B4-BE49-F238E27FC236}">
                <a16:creationId xmlns:a16="http://schemas.microsoft.com/office/drawing/2014/main" id="{FE2AB70A-59D6-AC73-AE43-600B6665B00C}"/>
              </a:ext>
            </a:extLst>
          </p:cNvPr>
          <p:cNvSpPr txBox="1"/>
          <p:nvPr/>
        </p:nvSpPr>
        <p:spPr>
          <a:xfrm>
            <a:off x="1238864" y="5506064"/>
            <a:ext cx="9566787" cy="646331"/>
          </a:xfrm>
          <a:prstGeom prst="rect">
            <a:avLst/>
          </a:prstGeom>
          <a:noFill/>
        </p:spPr>
        <p:txBody>
          <a:bodyPr wrap="square" rtlCol="0">
            <a:spAutoFit/>
          </a:bodyPr>
          <a:lstStyle/>
          <a:p>
            <a:r>
              <a:rPr lang="en-US" dirty="0">
                <a:latin typeface="Georgia" panose="02040502050405020303" pitchFamily="18" charset="0"/>
              </a:rPr>
              <a:t>From above graphs we can see that most of the orders &amp; total sales/amount are from Uttar Pradesh, Maharashtra and Karnataka respectively</a:t>
            </a:r>
            <a:endParaRPr lang="en-IN" dirty="0">
              <a:latin typeface="Georgia" panose="02040502050405020303" pitchFamily="18" charset="0"/>
            </a:endParaRPr>
          </a:p>
        </p:txBody>
      </p:sp>
    </p:spTree>
    <p:extLst>
      <p:ext uri="{BB962C8B-B14F-4D97-AF65-F5344CB8AC3E}">
        <p14:creationId xmlns:p14="http://schemas.microsoft.com/office/powerpoint/2010/main" val="379843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02A154-9637-B28F-C444-E6729F4E808D}"/>
              </a:ext>
            </a:extLst>
          </p:cNvPr>
          <p:cNvSpPr txBox="1"/>
          <p:nvPr/>
        </p:nvSpPr>
        <p:spPr>
          <a:xfrm>
            <a:off x="963562" y="896882"/>
            <a:ext cx="6115664" cy="461665"/>
          </a:xfrm>
          <a:prstGeom prst="rect">
            <a:avLst/>
          </a:prstGeom>
          <a:noFill/>
        </p:spPr>
        <p:txBody>
          <a:bodyPr wrap="square">
            <a:spAutoFit/>
          </a:bodyPr>
          <a:lstStyle/>
          <a:p>
            <a:r>
              <a:rPr lang="en-US" sz="2400" b="1" dirty="0">
                <a:latin typeface="Georgia" panose="02040502050405020303" pitchFamily="18" charset="0"/>
                <a:cs typeface="Times New Roman" panose="02020603050405020304" pitchFamily="18" charset="0"/>
              </a:rPr>
              <a:t>Marital Status</a:t>
            </a:r>
            <a:endParaRPr lang="en-IN" sz="2400" b="1" dirty="0">
              <a:latin typeface="Georgia" panose="02040502050405020303"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019BA7-ADC3-E3A3-0A28-AA9B7290DB98}"/>
              </a:ext>
            </a:extLst>
          </p:cNvPr>
          <p:cNvPicPr>
            <a:picLocks noChangeAspect="1"/>
          </p:cNvPicPr>
          <p:nvPr/>
        </p:nvPicPr>
        <p:blipFill>
          <a:blip r:embed="rId2"/>
          <a:stretch>
            <a:fillRect/>
          </a:stretch>
        </p:blipFill>
        <p:spPr>
          <a:xfrm>
            <a:off x="1101212" y="1358547"/>
            <a:ext cx="5476569" cy="3950872"/>
          </a:xfrm>
          <a:prstGeom prst="rect">
            <a:avLst/>
          </a:prstGeom>
        </p:spPr>
      </p:pic>
      <p:pic>
        <p:nvPicPr>
          <p:cNvPr id="7" name="Picture 6">
            <a:extLst>
              <a:ext uri="{FF2B5EF4-FFF2-40B4-BE49-F238E27FC236}">
                <a16:creationId xmlns:a16="http://schemas.microsoft.com/office/drawing/2014/main" id="{8DF1B918-7824-7CE0-9F8D-6286ABB13AE7}"/>
              </a:ext>
            </a:extLst>
          </p:cNvPr>
          <p:cNvPicPr>
            <a:picLocks noChangeAspect="1"/>
          </p:cNvPicPr>
          <p:nvPr/>
        </p:nvPicPr>
        <p:blipFill>
          <a:blip r:embed="rId3"/>
          <a:stretch>
            <a:fillRect/>
          </a:stretch>
        </p:blipFill>
        <p:spPr>
          <a:xfrm>
            <a:off x="6774425" y="1358547"/>
            <a:ext cx="4454013" cy="3950872"/>
          </a:xfrm>
          <a:prstGeom prst="rect">
            <a:avLst/>
          </a:prstGeom>
        </p:spPr>
      </p:pic>
      <p:sp>
        <p:nvSpPr>
          <p:cNvPr id="8" name="TextBox 7">
            <a:extLst>
              <a:ext uri="{FF2B5EF4-FFF2-40B4-BE49-F238E27FC236}">
                <a16:creationId xmlns:a16="http://schemas.microsoft.com/office/drawing/2014/main" id="{94835EF7-DC07-226C-E198-6F543577FD25}"/>
              </a:ext>
            </a:extLst>
          </p:cNvPr>
          <p:cNvSpPr txBox="1"/>
          <p:nvPr/>
        </p:nvSpPr>
        <p:spPr>
          <a:xfrm>
            <a:off x="1327355" y="5466735"/>
            <a:ext cx="9625780" cy="646331"/>
          </a:xfrm>
          <a:prstGeom prst="rect">
            <a:avLst/>
          </a:prstGeom>
          <a:noFill/>
        </p:spPr>
        <p:txBody>
          <a:bodyPr wrap="square" rtlCol="0">
            <a:spAutoFit/>
          </a:bodyPr>
          <a:lstStyle/>
          <a:p>
            <a:r>
              <a:rPr lang="en-US" dirty="0">
                <a:latin typeface="Georgia" panose="02040502050405020303" pitchFamily="18" charset="0"/>
              </a:rPr>
              <a:t>From above graphs we can see that most of the buyers are married (women) and they have high purchasing power</a:t>
            </a:r>
            <a:endParaRPr lang="en-IN" dirty="0">
              <a:latin typeface="Georgia" panose="02040502050405020303" pitchFamily="18" charset="0"/>
            </a:endParaRPr>
          </a:p>
        </p:txBody>
      </p:sp>
    </p:spTree>
    <p:extLst>
      <p:ext uri="{BB962C8B-B14F-4D97-AF65-F5344CB8AC3E}">
        <p14:creationId xmlns:p14="http://schemas.microsoft.com/office/powerpoint/2010/main" val="222594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D4EC-C7BF-9B49-B6D4-ACAA4C438F4C}"/>
              </a:ext>
            </a:extLst>
          </p:cNvPr>
          <p:cNvSpPr txBox="1"/>
          <p:nvPr/>
        </p:nvSpPr>
        <p:spPr>
          <a:xfrm>
            <a:off x="943897" y="906714"/>
            <a:ext cx="6115664" cy="461665"/>
          </a:xfrm>
          <a:prstGeom prst="rect">
            <a:avLst/>
          </a:prstGeom>
          <a:noFill/>
        </p:spPr>
        <p:txBody>
          <a:bodyPr wrap="square">
            <a:spAutoFit/>
          </a:bodyPr>
          <a:lstStyle/>
          <a:p>
            <a:r>
              <a:rPr lang="en-US" sz="2400" b="1" dirty="0">
                <a:latin typeface="Georgia" panose="02040502050405020303" pitchFamily="18" charset="0"/>
                <a:cs typeface="Times New Roman" panose="02020603050405020304" pitchFamily="18" charset="0"/>
              </a:rPr>
              <a:t>Occupation</a:t>
            </a:r>
            <a:endParaRPr lang="en-IN" sz="1800" b="1" dirty="0">
              <a:latin typeface="Georgia" panose="02040502050405020303"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59A178-78EA-441F-3084-DC21054E63E7}"/>
              </a:ext>
            </a:extLst>
          </p:cNvPr>
          <p:cNvPicPr>
            <a:picLocks noChangeAspect="1"/>
          </p:cNvPicPr>
          <p:nvPr/>
        </p:nvPicPr>
        <p:blipFill>
          <a:blip r:embed="rId2"/>
          <a:stretch>
            <a:fillRect/>
          </a:stretch>
        </p:blipFill>
        <p:spPr>
          <a:xfrm>
            <a:off x="875070" y="1455174"/>
            <a:ext cx="10500853" cy="4496112"/>
          </a:xfrm>
          <a:prstGeom prst="rect">
            <a:avLst/>
          </a:prstGeom>
        </p:spPr>
      </p:pic>
    </p:spTree>
    <p:extLst>
      <p:ext uri="{BB962C8B-B14F-4D97-AF65-F5344CB8AC3E}">
        <p14:creationId xmlns:p14="http://schemas.microsoft.com/office/powerpoint/2010/main" val="171457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0508ED-6BDA-CB76-9C97-A4662BE71B44}"/>
              </a:ext>
            </a:extLst>
          </p:cNvPr>
          <p:cNvPicPr>
            <a:picLocks noChangeAspect="1"/>
          </p:cNvPicPr>
          <p:nvPr/>
        </p:nvPicPr>
        <p:blipFill>
          <a:blip r:embed="rId2"/>
          <a:stretch>
            <a:fillRect/>
          </a:stretch>
        </p:blipFill>
        <p:spPr>
          <a:xfrm>
            <a:off x="1002890" y="924232"/>
            <a:ext cx="10304207" cy="4493341"/>
          </a:xfrm>
          <a:prstGeom prst="rect">
            <a:avLst/>
          </a:prstGeom>
        </p:spPr>
      </p:pic>
      <p:sp>
        <p:nvSpPr>
          <p:cNvPr id="4" name="TextBox 3">
            <a:extLst>
              <a:ext uri="{FF2B5EF4-FFF2-40B4-BE49-F238E27FC236}">
                <a16:creationId xmlns:a16="http://schemas.microsoft.com/office/drawing/2014/main" id="{AF12DEEF-4E9F-D1FD-336C-AE60D44EB92F}"/>
              </a:ext>
            </a:extLst>
          </p:cNvPr>
          <p:cNvSpPr txBox="1"/>
          <p:nvPr/>
        </p:nvSpPr>
        <p:spPr>
          <a:xfrm>
            <a:off x="1002890" y="5574890"/>
            <a:ext cx="10304207" cy="646331"/>
          </a:xfrm>
          <a:prstGeom prst="rect">
            <a:avLst/>
          </a:prstGeom>
          <a:noFill/>
        </p:spPr>
        <p:txBody>
          <a:bodyPr wrap="square" rtlCol="0">
            <a:spAutoFit/>
          </a:bodyPr>
          <a:lstStyle/>
          <a:p>
            <a:r>
              <a:rPr lang="en-US" dirty="0">
                <a:latin typeface="Georgia" panose="02040502050405020303" pitchFamily="18" charset="0"/>
              </a:rPr>
              <a:t>From above graphs we can see that most of the buyers are working in IT, Healthcare and Aviation sector.</a:t>
            </a:r>
            <a:endParaRPr lang="en-IN" dirty="0">
              <a:latin typeface="Georgia" panose="02040502050405020303" pitchFamily="18" charset="0"/>
            </a:endParaRPr>
          </a:p>
        </p:txBody>
      </p:sp>
    </p:spTree>
    <p:extLst>
      <p:ext uri="{BB962C8B-B14F-4D97-AF65-F5344CB8AC3E}">
        <p14:creationId xmlns:p14="http://schemas.microsoft.com/office/powerpoint/2010/main" val="35426063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71</TotalTime>
  <Words>329</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Courier New</vt:lpstr>
      <vt:lpstr>Garamond</vt:lpstr>
      <vt:lpstr>Georgia</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Deshmukh</dc:creator>
  <cp:lastModifiedBy>Priyanshu Deshmukh</cp:lastModifiedBy>
  <cp:revision>2</cp:revision>
  <dcterms:created xsi:type="dcterms:W3CDTF">2023-05-30T02:45:57Z</dcterms:created>
  <dcterms:modified xsi:type="dcterms:W3CDTF">2024-04-29T04:49:09Z</dcterms:modified>
</cp:coreProperties>
</file>