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1150D54-1B21-4D3B-BBF4-A027972727B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09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2B1B8-F7C0-4EF1-BB39-DE161BE3411B}"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28338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19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742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133930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07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0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792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58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341440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2B1B8-F7C0-4EF1-BB39-DE161BE3411B}"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150D54-1B21-4D3B-BBF4-A027972727B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86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2B1B8-F7C0-4EF1-BB39-DE161BE3411B}"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203402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2B1B8-F7C0-4EF1-BB39-DE161BE3411B}"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150D54-1B21-4D3B-BBF4-A027972727B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02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D2B1B8-F7C0-4EF1-BB39-DE161BE3411B}"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150D54-1B21-4D3B-BBF4-A027972727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16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2B1B8-F7C0-4EF1-BB39-DE161BE3411B}"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283068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2B1B8-F7C0-4EF1-BB39-DE161BE3411B}"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57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2B1B8-F7C0-4EF1-BB39-DE161BE3411B}"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150D54-1B21-4D3B-BBF4-A027972727B4}" type="slidenum">
              <a:rPr lang="en-IN" smtClean="0"/>
              <a:t>‹#›</a:t>
            </a:fld>
            <a:endParaRPr lang="en-IN"/>
          </a:p>
        </p:txBody>
      </p:sp>
    </p:spTree>
    <p:extLst>
      <p:ext uri="{BB962C8B-B14F-4D97-AF65-F5344CB8AC3E}">
        <p14:creationId xmlns:p14="http://schemas.microsoft.com/office/powerpoint/2010/main" val="176231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D2B1B8-F7C0-4EF1-BB39-DE161BE3411B}" type="datetimeFigureOut">
              <a:rPr lang="en-IN" smtClean="0"/>
              <a:t>30-05-2023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50D54-1B21-4D3B-BBF4-A027972727B4}" type="slidenum">
              <a:rPr lang="en-IN" smtClean="0"/>
              <a:t>‹#›</a:t>
            </a:fld>
            <a:endParaRPr lang="en-IN"/>
          </a:p>
        </p:txBody>
      </p:sp>
    </p:spTree>
    <p:extLst>
      <p:ext uri="{BB962C8B-B14F-4D97-AF65-F5344CB8AC3E}">
        <p14:creationId xmlns:p14="http://schemas.microsoft.com/office/powerpoint/2010/main" val="1149961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3C095-8721-33D1-FB39-8D260C7CDA28}"/>
              </a:ext>
            </a:extLst>
          </p:cNvPr>
          <p:cNvSpPr txBox="1"/>
          <p:nvPr/>
        </p:nvSpPr>
        <p:spPr>
          <a:xfrm>
            <a:off x="3048000" y="2828835"/>
            <a:ext cx="6096000" cy="1200329"/>
          </a:xfrm>
          <a:prstGeom prst="rect">
            <a:avLst/>
          </a:prstGeom>
          <a:noFill/>
        </p:spPr>
        <p:txBody>
          <a:bodyPr wrap="square">
            <a:spAutoFit/>
          </a:bodyPr>
          <a:lstStyle/>
          <a:p>
            <a:pPr algn="ctr"/>
            <a:r>
              <a:rPr lang="en-US" sz="3600" b="1" cap="none" spc="0" dirty="0">
                <a:ln w="0"/>
                <a:solidFill>
                  <a:schemeClr val="tx1"/>
                </a:solidFill>
                <a:effectLst>
                  <a:outerShdw blurRad="50800" dist="38100" dir="10800000" algn="r" rotWithShape="0">
                    <a:prstClr val="black">
                      <a:alpha val="40000"/>
                    </a:prstClr>
                  </a:outerShdw>
                </a:effectLst>
              </a:rPr>
              <a:t>Diwali Sales Analysis</a:t>
            </a:r>
          </a:p>
          <a:p>
            <a:pPr algn="ctr"/>
            <a:r>
              <a:rPr lang="en-US" sz="3600" b="1" dirty="0">
                <a:ln w="0"/>
                <a:effectLst>
                  <a:outerShdw blurRad="50800" dist="38100" dir="10800000" algn="r" rotWithShape="0">
                    <a:prstClr val="black">
                      <a:alpha val="40000"/>
                    </a:prstClr>
                  </a:outerShdw>
                </a:effectLst>
              </a:rPr>
              <a:t>Using Python</a:t>
            </a:r>
            <a:endParaRPr lang="en-US" sz="3600" b="1" cap="none" spc="0" dirty="0">
              <a:ln w="0"/>
              <a:solidFill>
                <a:schemeClr val="tx1"/>
              </a:solidFill>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355773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88DA7-EA8F-2D06-581D-CA68B36D61F2}"/>
              </a:ext>
            </a:extLst>
          </p:cNvPr>
          <p:cNvSpPr txBox="1"/>
          <p:nvPr/>
        </p:nvSpPr>
        <p:spPr>
          <a:xfrm>
            <a:off x="943897" y="916547"/>
            <a:ext cx="611566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Product Category</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A70505-5F59-E243-1773-E22C537B3581}"/>
              </a:ext>
            </a:extLst>
          </p:cNvPr>
          <p:cNvPicPr>
            <a:picLocks noChangeAspect="1"/>
          </p:cNvPicPr>
          <p:nvPr/>
        </p:nvPicPr>
        <p:blipFill>
          <a:blip r:embed="rId2"/>
          <a:stretch>
            <a:fillRect/>
          </a:stretch>
        </p:blipFill>
        <p:spPr>
          <a:xfrm>
            <a:off x="943897" y="1378211"/>
            <a:ext cx="10343536" cy="4678459"/>
          </a:xfrm>
          <a:prstGeom prst="rect">
            <a:avLst/>
          </a:prstGeom>
        </p:spPr>
      </p:pic>
    </p:spTree>
    <p:extLst>
      <p:ext uri="{BB962C8B-B14F-4D97-AF65-F5344CB8AC3E}">
        <p14:creationId xmlns:p14="http://schemas.microsoft.com/office/powerpoint/2010/main" val="189935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883A8-D581-0BD0-203B-4506D6739515}"/>
              </a:ext>
            </a:extLst>
          </p:cNvPr>
          <p:cNvPicPr>
            <a:picLocks noChangeAspect="1"/>
          </p:cNvPicPr>
          <p:nvPr/>
        </p:nvPicPr>
        <p:blipFill>
          <a:blip r:embed="rId2"/>
          <a:stretch>
            <a:fillRect/>
          </a:stretch>
        </p:blipFill>
        <p:spPr>
          <a:xfrm>
            <a:off x="1012722" y="845574"/>
            <a:ext cx="10284543" cy="4562168"/>
          </a:xfrm>
          <a:prstGeom prst="rect">
            <a:avLst/>
          </a:prstGeom>
        </p:spPr>
      </p:pic>
      <p:sp>
        <p:nvSpPr>
          <p:cNvPr id="6" name="TextBox 5">
            <a:extLst>
              <a:ext uri="{FF2B5EF4-FFF2-40B4-BE49-F238E27FC236}">
                <a16:creationId xmlns:a16="http://schemas.microsoft.com/office/drawing/2014/main" id="{10C628E0-BAAA-E7EF-C535-D025A78594B5}"/>
              </a:ext>
            </a:extLst>
          </p:cNvPr>
          <p:cNvSpPr txBox="1"/>
          <p:nvPr/>
        </p:nvSpPr>
        <p:spPr>
          <a:xfrm>
            <a:off x="1288025" y="5497532"/>
            <a:ext cx="9733936" cy="646331"/>
          </a:xfrm>
          <a:prstGeom prst="rect">
            <a:avLst/>
          </a:prstGeom>
          <a:noFill/>
        </p:spPr>
        <p:txBody>
          <a:bodyPr wrap="square">
            <a:spAutoFit/>
          </a:bodyPr>
          <a:lstStyle/>
          <a:p>
            <a:r>
              <a:rPr lang="en-US" dirty="0"/>
              <a:t>From above graphs we can see that most of the buyers purchases the product category of Food, Clothing, Electronic Gadgets. </a:t>
            </a:r>
            <a:endParaRPr lang="en-IN" dirty="0"/>
          </a:p>
        </p:txBody>
      </p:sp>
    </p:spTree>
    <p:extLst>
      <p:ext uri="{BB962C8B-B14F-4D97-AF65-F5344CB8AC3E}">
        <p14:creationId xmlns:p14="http://schemas.microsoft.com/office/powerpoint/2010/main" val="47006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E284F9-AE6B-8588-BF60-1242E40D7793}"/>
              </a:ext>
            </a:extLst>
          </p:cNvPr>
          <p:cNvSpPr txBox="1"/>
          <p:nvPr/>
        </p:nvSpPr>
        <p:spPr>
          <a:xfrm>
            <a:off x="845573" y="658761"/>
            <a:ext cx="10540181" cy="4411785"/>
          </a:xfrm>
          <a:prstGeom prst="rect">
            <a:avLst/>
          </a:prstGeom>
          <a:noFill/>
        </p:spPr>
        <p:txBody>
          <a:bodyPr wrap="square">
            <a:spAutoFit/>
          </a:bodyPr>
          <a:lstStyle/>
          <a:p>
            <a:pPr>
              <a:lnSpc>
                <a:spcPct val="250000"/>
              </a:lnSpc>
            </a:pPr>
            <a:r>
              <a:rPr lang="en-US" sz="2400" b="1" dirty="0">
                <a:latin typeface="Times New Roman" panose="02020603050405020304" pitchFamily="18" charset="0"/>
                <a:cs typeface="Times New Roman" panose="02020603050405020304" pitchFamily="18" charset="0"/>
              </a:rPr>
              <a:t>Project Leanings:</a:t>
            </a:r>
            <a:endParaRPr lang="en-IN" sz="2400" b="1" dirty="0">
              <a:latin typeface="Times New Roman" panose="02020603050405020304" pitchFamily="18" charset="0"/>
              <a:cs typeface="Times New Roman" panose="02020603050405020304" pitchFamily="18" charset="0"/>
            </a:endParaRPr>
          </a:p>
          <a:p>
            <a:pPr marL="342900" indent="-342900">
              <a:lnSpc>
                <a:spcPct val="2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Performed data cleaning and manipulation.</a:t>
            </a:r>
          </a:p>
          <a:p>
            <a:pPr marL="342900" indent="-34290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Performed exploratory data analysis using Pandas, Matplotlib and seaborn libraries.</a:t>
            </a:r>
          </a:p>
          <a:p>
            <a:pPr marL="342900" indent="-34290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Improved customer experience by identifying potential customers across different states, occupation, gender and age group.</a:t>
            </a:r>
          </a:p>
          <a:p>
            <a:pPr marL="342900" indent="-34290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Improved sales by identifying most selling product categories and products, which can help to plan inventory and hence meet the demands.</a:t>
            </a:r>
          </a:p>
          <a:p>
            <a:pPr marL="342900" indent="-342900">
              <a:lnSpc>
                <a:spcPct val="200000"/>
              </a:lnSpc>
              <a:buFont typeface="Courier New" panose="02070309020205020404" pitchFamily="49" charset="0"/>
              <a:buChar char="o"/>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24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F81D7-6E9D-2DB2-7329-0BE64D913805}"/>
              </a:ext>
            </a:extLst>
          </p:cNvPr>
          <p:cNvSpPr txBox="1"/>
          <p:nvPr/>
        </p:nvSpPr>
        <p:spPr>
          <a:xfrm>
            <a:off x="865239" y="887050"/>
            <a:ext cx="10382864" cy="2039276"/>
          </a:xfrm>
          <a:prstGeom prst="rect">
            <a:avLst/>
          </a:prstGeom>
          <a:noFill/>
        </p:spPr>
        <p:txBody>
          <a:bodyPr wrap="square">
            <a:spAutoFit/>
          </a:bodyPr>
          <a:lstStyle/>
          <a:p>
            <a:pPr>
              <a:lnSpc>
                <a:spcPct val="200000"/>
              </a:lnSpc>
            </a:pPr>
            <a:r>
              <a:rPr lang="en-US" sz="2400" b="1" dirty="0">
                <a:latin typeface="Times New Roman" panose="02020603050405020304" pitchFamily="18" charset="0"/>
                <a:cs typeface="Times New Roman" panose="02020603050405020304" pitchFamily="18" charset="0"/>
              </a:rPr>
              <a:t>Conclusion:</a:t>
            </a:r>
          </a:p>
          <a:p>
            <a:pPr>
              <a:lnSpc>
                <a:spcPct val="200000"/>
              </a:lnSpc>
            </a:pPr>
            <a:r>
              <a:rPr lang="en-US" sz="2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Married women age group 26-35 years from UP,  Maharashtra and Karnataka working in IT, Healthcare and Aviation are more likely to buy products from Food, Clothing and Electronics category.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78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0DB2C-D0EF-912E-96D0-B871CA0E0C20}"/>
              </a:ext>
            </a:extLst>
          </p:cNvPr>
          <p:cNvSpPr txBox="1"/>
          <p:nvPr/>
        </p:nvSpPr>
        <p:spPr>
          <a:xfrm>
            <a:off x="953729" y="324464"/>
            <a:ext cx="10363199" cy="2581732"/>
          </a:xfrm>
          <a:prstGeom prst="rect">
            <a:avLst/>
          </a:prstGeom>
          <a:noFill/>
        </p:spPr>
        <p:txBody>
          <a:bodyPr wrap="square">
            <a:spAutoFit/>
          </a:bodyPr>
          <a:lstStyle/>
          <a:p>
            <a:pPr>
              <a:lnSpc>
                <a:spcPct val="300000"/>
              </a:lnSpc>
            </a:pPr>
            <a:r>
              <a:rPr lang="en-US" sz="2800" b="1" dirty="0">
                <a:latin typeface="Times New Roman" panose="02020603050405020304" pitchFamily="18" charset="0"/>
                <a:cs typeface="Times New Roman" panose="02020603050405020304" pitchFamily="18" charset="0"/>
              </a:rPr>
              <a:t>Objective:</a:t>
            </a:r>
          </a:p>
          <a:p>
            <a:pPr>
              <a:lnSpc>
                <a:spcPct val="150000"/>
              </a:lnSpc>
            </a:pPr>
            <a:r>
              <a:rPr lang="en-US" dirty="0">
                <a:latin typeface="Times New Roman" panose="02020603050405020304" pitchFamily="18" charset="0"/>
                <a:cs typeface="Times New Roman" panose="02020603050405020304" pitchFamily="18" charset="0"/>
              </a:rPr>
              <a:t>		This project is all about how to analyze the Diwali Sales Database. Examining the dataset with Python and to share the summary through which it helps to improve customers experience by analyzing sales data and to increase revenue.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06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A2E4C9-DF02-E95E-806E-089BB98ED144}"/>
              </a:ext>
            </a:extLst>
          </p:cNvPr>
          <p:cNvSpPr txBox="1"/>
          <p:nvPr/>
        </p:nvSpPr>
        <p:spPr>
          <a:xfrm>
            <a:off x="757084" y="837041"/>
            <a:ext cx="5358580" cy="1149354"/>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Exploratory Data Analysis:</a:t>
            </a:r>
          </a:p>
          <a:p>
            <a:pPr>
              <a:lnSpc>
                <a:spcPct val="200000"/>
              </a:lnSpc>
            </a:pPr>
            <a:r>
              <a:rPr lang="en-US" sz="2400" b="1" dirty="0">
                <a:latin typeface="Times New Roman" panose="02020603050405020304" pitchFamily="18" charset="0"/>
                <a:cs typeface="Times New Roman" panose="02020603050405020304" pitchFamily="18" charset="0"/>
              </a:rPr>
              <a:t>Gender</a:t>
            </a:r>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B97D61-6D73-4007-7E30-A394BD646080}"/>
              </a:ext>
            </a:extLst>
          </p:cNvPr>
          <p:cNvPicPr>
            <a:picLocks noChangeAspect="1"/>
          </p:cNvPicPr>
          <p:nvPr/>
        </p:nvPicPr>
        <p:blipFill>
          <a:blip r:embed="rId2"/>
          <a:stretch>
            <a:fillRect/>
          </a:stretch>
        </p:blipFill>
        <p:spPr>
          <a:xfrm>
            <a:off x="6769509" y="1463879"/>
            <a:ext cx="4321278" cy="3078624"/>
          </a:xfrm>
          <a:prstGeom prst="rect">
            <a:avLst/>
          </a:prstGeom>
        </p:spPr>
      </p:pic>
      <p:pic>
        <p:nvPicPr>
          <p:cNvPr id="9" name="Picture 8">
            <a:extLst>
              <a:ext uri="{FF2B5EF4-FFF2-40B4-BE49-F238E27FC236}">
                <a16:creationId xmlns:a16="http://schemas.microsoft.com/office/drawing/2014/main" id="{1B057DC6-8144-C469-B0BF-275274E358C0}"/>
              </a:ext>
            </a:extLst>
          </p:cNvPr>
          <p:cNvPicPr>
            <a:picLocks noChangeAspect="1"/>
          </p:cNvPicPr>
          <p:nvPr/>
        </p:nvPicPr>
        <p:blipFill>
          <a:blip r:embed="rId3"/>
          <a:stretch>
            <a:fillRect/>
          </a:stretch>
        </p:blipFill>
        <p:spPr>
          <a:xfrm>
            <a:off x="2075221" y="1463880"/>
            <a:ext cx="4559019" cy="3078624"/>
          </a:xfrm>
          <a:prstGeom prst="rect">
            <a:avLst/>
          </a:prstGeom>
        </p:spPr>
      </p:pic>
      <p:sp>
        <p:nvSpPr>
          <p:cNvPr id="10" name="TextBox 9">
            <a:extLst>
              <a:ext uri="{FF2B5EF4-FFF2-40B4-BE49-F238E27FC236}">
                <a16:creationId xmlns:a16="http://schemas.microsoft.com/office/drawing/2014/main" id="{8538746D-8748-4085-1950-596A2C76143C}"/>
              </a:ext>
            </a:extLst>
          </p:cNvPr>
          <p:cNvSpPr txBox="1"/>
          <p:nvPr/>
        </p:nvSpPr>
        <p:spPr>
          <a:xfrm>
            <a:off x="963561" y="4975123"/>
            <a:ext cx="1033370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above graphs we can see that most of the buyers are females and even the purchasing power of females are greater than men.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82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70CB51-C03B-77CC-6FEF-9A0624435C0B}"/>
              </a:ext>
            </a:extLst>
          </p:cNvPr>
          <p:cNvSpPr txBox="1"/>
          <p:nvPr/>
        </p:nvSpPr>
        <p:spPr>
          <a:xfrm>
            <a:off x="1012723" y="1032387"/>
            <a:ext cx="176980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Age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20E67A-B82B-CB95-627B-3C4DAD10A1FF}"/>
              </a:ext>
            </a:extLst>
          </p:cNvPr>
          <p:cNvPicPr>
            <a:picLocks noChangeAspect="1"/>
          </p:cNvPicPr>
          <p:nvPr/>
        </p:nvPicPr>
        <p:blipFill>
          <a:blip r:embed="rId2"/>
          <a:stretch>
            <a:fillRect/>
          </a:stretch>
        </p:blipFill>
        <p:spPr>
          <a:xfrm>
            <a:off x="1799918" y="1032387"/>
            <a:ext cx="4748366" cy="3569110"/>
          </a:xfrm>
          <a:prstGeom prst="rect">
            <a:avLst/>
          </a:prstGeom>
        </p:spPr>
      </p:pic>
      <p:pic>
        <p:nvPicPr>
          <p:cNvPr id="6" name="Picture 5">
            <a:extLst>
              <a:ext uri="{FF2B5EF4-FFF2-40B4-BE49-F238E27FC236}">
                <a16:creationId xmlns:a16="http://schemas.microsoft.com/office/drawing/2014/main" id="{8EACE664-5468-C326-FA5E-6A6A75BA53CD}"/>
              </a:ext>
            </a:extLst>
          </p:cNvPr>
          <p:cNvPicPr>
            <a:picLocks noChangeAspect="1"/>
          </p:cNvPicPr>
          <p:nvPr/>
        </p:nvPicPr>
        <p:blipFill>
          <a:blip r:embed="rId3"/>
          <a:stretch>
            <a:fillRect/>
          </a:stretch>
        </p:blipFill>
        <p:spPr>
          <a:xfrm>
            <a:off x="6669804" y="1032387"/>
            <a:ext cx="4509473" cy="3569110"/>
          </a:xfrm>
          <a:prstGeom prst="rect">
            <a:avLst/>
          </a:prstGeom>
        </p:spPr>
      </p:pic>
      <p:sp>
        <p:nvSpPr>
          <p:cNvPr id="7" name="TextBox 6">
            <a:extLst>
              <a:ext uri="{FF2B5EF4-FFF2-40B4-BE49-F238E27FC236}">
                <a16:creationId xmlns:a16="http://schemas.microsoft.com/office/drawing/2014/main" id="{4A229A21-7A29-2F3B-E6B0-51EA4AE338DE}"/>
              </a:ext>
            </a:extLst>
          </p:cNvPr>
          <p:cNvSpPr txBox="1"/>
          <p:nvPr/>
        </p:nvSpPr>
        <p:spPr>
          <a:xfrm>
            <a:off x="934064" y="5004618"/>
            <a:ext cx="103435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above graphs we can see that most of the buyers are of age group between 26-35 years female.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88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7FF06A-1A1D-828D-28D9-6D0B6B2D01B0}"/>
              </a:ext>
            </a:extLst>
          </p:cNvPr>
          <p:cNvSpPr txBox="1"/>
          <p:nvPr/>
        </p:nvSpPr>
        <p:spPr>
          <a:xfrm>
            <a:off x="1130710" y="936211"/>
            <a:ext cx="611566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State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8C90E6-6AC5-9DE2-B333-057453E47100}"/>
              </a:ext>
            </a:extLst>
          </p:cNvPr>
          <p:cNvPicPr>
            <a:picLocks noChangeAspect="1"/>
          </p:cNvPicPr>
          <p:nvPr/>
        </p:nvPicPr>
        <p:blipFill>
          <a:blip r:embed="rId2"/>
          <a:stretch>
            <a:fillRect/>
          </a:stretch>
        </p:blipFill>
        <p:spPr>
          <a:xfrm>
            <a:off x="949119" y="1397876"/>
            <a:ext cx="10230157" cy="4324350"/>
          </a:xfrm>
          <a:prstGeom prst="rect">
            <a:avLst/>
          </a:prstGeom>
        </p:spPr>
      </p:pic>
    </p:spTree>
    <p:extLst>
      <p:ext uri="{BB962C8B-B14F-4D97-AF65-F5344CB8AC3E}">
        <p14:creationId xmlns:p14="http://schemas.microsoft.com/office/powerpoint/2010/main" val="1458410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7BA108-702C-6A13-A9E3-795FA5D6EA69}"/>
              </a:ext>
            </a:extLst>
          </p:cNvPr>
          <p:cNvPicPr>
            <a:picLocks noChangeAspect="1"/>
          </p:cNvPicPr>
          <p:nvPr/>
        </p:nvPicPr>
        <p:blipFill>
          <a:blip r:embed="rId2"/>
          <a:stretch>
            <a:fillRect/>
          </a:stretch>
        </p:blipFill>
        <p:spPr>
          <a:xfrm>
            <a:off x="904567" y="860783"/>
            <a:ext cx="10382866" cy="4448175"/>
          </a:xfrm>
          <a:prstGeom prst="rect">
            <a:avLst/>
          </a:prstGeom>
        </p:spPr>
      </p:pic>
      <p:sp>
        <p:nvSpPr>
          <p:cNvPr id="4" name="TextBox 3">
            <a:extLst>
              <a:ext uri="{FF2B5EF4-FFF2-40B4-BE49-F238E27FC236}">
                <a16:creationId xmlns:a16="http://schemas.microsoft.com/office/drawing/2014/main" id="{FE2AB70A-59D6-AC73-AE43-600B6665B00C}"/>
              </a:ext>
            </a:extLst>
          </p:cNvPr>
          <p:cNvSpPr txBox="1"/>
          <p:nvPr/>
        </p:nvSpPr>
        <p:spPr>
          <a:xfrm>
            <a:off x="1238864" y="5506064"/>
            <a:ext cx="9566787" cy="646331"/>
          </a:xfrm>
          <a:prstGeom prst="rect">
            <a:avLst/>
          </a:prstGeom>
          <a:noFill/>
        </p:spPr>
        <p:txBody>
          <a:bodyPr wrap="square" rtlCol="0">
            <a:spAutoFit/>
          </a:bodyPr>
          <a:lstStyle/>
          <a:p>
            <a:r>
              <a:rPr lang="en-US" dirty="0"/>
              <a:t>From above graphs we can see that most of the orders &amp; total sales/amount are from Uttar Pradesh, Maharashtra and Karnataka respectively</a:t>
            </a:r>
            <a:endParaRPr lang="en-IN" dirty="0"/>
          </a:p>
        </p:txBody>
      </p:sp>
    </p:spTree>
    <p:extLst>
      <p:ext uri="{BB962C8B-B14F-4D97-AF65-F5344CB8AC3E}">
        <p14:creationId xmlns:p14="http://schemas.microsoft.com/office/powerpoint/2010/main" val="379843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02A154-9637-B28F-C444-E6729F4E808D}"/>
              </a:ext>
            </a:extLst>
          </p:cNvPr>
          <p:cNvSpPr txBox="1"/>
          <p:nvPr/>
        </p:nvSpPr>
        <p:spPr>
          <a:xfrm>
            <a:off x="963562" y="896882"/>
            <a:ext cx="611566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Marital Status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019BA7-ADC3-E3A3-0A28-AA9B7290DB98}"/>
              </a:ext>
            </a:extLst>
          </p:cNvPr>
          <p:cNvPicPr>
            <a:picLocks noChangeAspect="1"/>
          </p:cNvPicPr>
          <p:nvPr/>
        </p:nvPicPr>
        <p:blipFill>
          <a:blip r:embed="rId2"/>
          <a:stretch>
            <a:fillRect/>
          </a:stretch>
        </p:blipFill>
        <p:spPr>
          <a:xfrm>
            <a:off x="1101212" y="1358547"/>
            <a:ext cx="5476569" cy="3950872"/>
          </a:xfrm>
          <a:prstGeom prst="rect">
            <a:avLst/>
          </a:prstGeom>
        </p:spPr>
      </p:pic>
      <p:pic>
        <p:nvPicPr>
          <p:cNvPr id="7" name="Picture 6">
            <a:extLst>
              <a:ext uri="{FF2B5EF4-FFF2-40B4-BE49-F238E27FC236}">
                <a16:creationId xmlns:a16="http://schemas.microsoft.com/office/drawing/2014/main" id="{8DF1B918-7824-7CE0-9F8D-6286ABB13AE7}"/>
              </a:ext>
            </a:extLst>
          </p:cNvPr>
          <p:cNvPicPr>
            <a:picLocks noChangeAspect="1"/>
          </p:cNvPicPr>
          <p:nvPr/>
        </p:nvPicPr>
        <p:blipFill>
          <a:blip r:embed="rId3"/>
          <a:stretch>
            <a:fillRect/>
          </a:stretch>
        </p:blipFill>
        <p:spPr>
          <a:xfrm>
            <a:off x="6774425" y="1358547"/>
            <a:ext cx="4454013" cy="3950872"/>
          </a:xfrm>
          <a:prstGeom prst="rect">
            <a:avLst/>
          </a:prstGeom>
        </p:spPr>
      </p:pic>
      <p:sp>
        <p:nvSpPr>
          <p:cNvPr id="8" name="TextBox 7">
            <a:extLst>
              <a:ext uri="{FF2B5EF4-FFF2-40B4-BE49-F238E27FC236}">
                <a16:creationId xmlns:a16="http://schemas.microsoft.com/office/drawing/2014/main" id="{94835EF7-DC07-226C-E198-6F543577FD25}"/>
              </a:ext>
            </a:extLst>
          </p:cNvPr>
          <p:cNvSpPr txBox="1"/>
          <p:nvPr/>
        </p:nvSpPr>
        <p:spPr>
          <a:xfrm>
            <a:off x="1327355" y="5466735"/>
            <a:ext cx="9625780" cy="646331"/>
          </a:xfrm>
          <a:prstGeom prst="rect">
            <a:avLst/>
          </a:prstGeom>
          <a:noFill/>
        </p:spPr>
        <p:txBody>
          <a:bodyPr wrap="square" rtlCol="0">
            <a:spAutoFit/>
          </a:bodyPr>
          <a:lstStyle/>
          <a:p>
            <a:r>
              <a:rPr lang="en-US" dirty="0"/>
              <a:t>From above graphs we can see that most of the buyers are married (women) and they have high purchasing power</a:t>
            </a:r>
            <a:endParaRPr lang="en-IN" dirty="0"/>
          </a:p>
        </p:txBody>
      </p:sp>
    </p:spTree>
    <p:extLst>
      <p:ext uri="{BB962C8B-B14F-4D97-AF65-F5344CB8AC3E}">
        <p14:creationId xmlns:p14="http://schemas.microsoft.com/office/powerpoint/2010/main" val="222594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BD4EC-C7BF-9B49-B6D4-ACAA4C438F4C}"/>
              </a:ext>
            </a:extLst>
          </p:cNvPr>
          <p:cNvSpPr txBox="1"/>
          <p:nvPr/>
        </p:nvSpPr>
        <p:spPr>
          <a:xfrm>
            <a:off x="943897" y="906714"/>
            <a:ext cx="611566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Occupation</a:t>
            </a:r>
            <a:endParaRPr lang="en-IN"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59A178-78EA-441F-3084-DC21054E63E7}"/>
              </a:ext>
            </a:extLst>
          </p:cNvPr>
          <p:cNvPicPr>
            <a:picLocks noChangeAspect="1"/>
          </p:cNvPicPr>
          <p:nvPr/>
        </p:nvPicPr>
        <p:blipFill>
          <a:blip r:embed="rId2"/>
          <a:stretch>
            <a:fillRect/>
          </a:stretch>
        </p:blipFill>
        <p:spPr>
          <a:xfrm>
            <a:off x="875070" y="1455174"/>
            <a:ext cx="10500853" cy="4496112"/>
          </a:xfrm>
          <a:prstGeom prst="rect">
            <a:avLst/>
          </a:prstGeom>
        </p:spPr>
      </p:pic>
    </p:spTree>
    <p:extLst>
      <p:ext uri="{BB962C8B-B14F-4D97-AF65-F5344CB8AC3E}">
        <p14:creationId xmlns:p14="http://schemas.microsoft.com/office/powerpoint/2010/main" val="171457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0508ED-6BDA-CB76-9C97-A4662BE71B44}"/>
              </a:ext>
            </a:extLst>
          </p:cNvPr>
          <p:cNvPicPr>
            <a:picLocks noChangeAspect="1"/>
          </p:cNvPicPr>
          <p:nvPr/>
        </p:nvPicPr>
        <p:blipFill>
          <a:blip r:embed="rId2"/>
          <a:stretch>
            <a:fillRect/>
          </a:stretch>
        </p:blipFill>
        <p:spPr>
          <a:xfrm>
            <a:off x="1002890" y="924232"/>
            <a:ext cx="10304207" cy="4493341"/>
          </a:xfrm>
          <a:prstGeom prst="rect">
            <a:avLst/>
          </a:prstGeom>
        </p:spPr>
      </p:pic>
      <p:sp>
        <p:nvSpPr>
          <p:cNvPr id="4" name="TextBox 3">
            <a:extLst>
              <a:ext uri="{FF2B5EF4-FFF2-40B4-BE49-F238E27FC236}">
                <a16:creationId xmlns:a16="http://schemas.microsoft.com/office/drawing/2014/main" id="{AF12DEEF-4E9F-D1FD-336C-AE60D44EB92F}"/>
              </a:ext>
            </a:extLst>
          </p:cNvPr>
          <p:cNvSpPr txBox="1"/>
          <p:nvPr/>
        </p:nvSpPr>
        <p:spPr>
          <a:xfrm>
            <a:off x="1219200" y="5574890"/>
            <a:ext cx="9802761" cy="369332"/>
          </a:xfrm>
          <a:prstGeom prst="rect">
            <a:avLst/>
          </a:prstGeom>
          <a:noFill/>
        </p:spPr>
        <p:txBody>
          <a:bodyPr wrap="square" rtlCol="0">
            <a:spAutoFit/>
          </a:bodyPr>
          <a:lstStyle/>
          <a:p>
            <a:r>
              <a:rPr lang="en-US" dirty="0"/>
              <a:t>From above graphs we can see that most of the buyers are working in IT, Healthcare and Aviation sector.</a:t>
            </a:r>
            <a:endParaRPr lang="en-IN" dirty="0"/>
          </a:p>
        </p:txBody>
      </p:sp>
    </p:spTree>
    <p:extLst>
      <p:ext uri="{BB962C8B-B14F-4D97-AF65-F5344CB8AC3E}">
        <p14:creationId xmlns:p14="http://schemas.microsoft.com/office/powerpoint/2010/main" val="3542606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TotalTime>
  <Words>297</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Deshmukh</dc:creator>
  <cp:lastModifiedBy>Priyanshu Deshmukh</cp:lastModifiedBy>
  <cp:revision>1</cp:revision>
  <dcterms:created xsi:type="dcterms:W3CDTF">2023-05-30T02:45:57Z</dcterms:created>
  <dcterms:modified xsi:type="dcterms:W3CDTF">2023-05-30T03:53:43Z</dcterms:modified>
</cp:coreProperties>
</file>