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59" r:id="rId3"/>
    <p:sldId id="263"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A652B60-D92B-42B0-9977-343C5C4F40B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9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849BC-F6A0-492E-BEEE-BC0ACF020F49}"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52B60-D92B-42B0-9977-343C5C4F40B4}" type="slidenum">
              <a:rPr lang="en-IN" smtClean="0"/>
              <a:t>‹#›</a:t>
            </a:fld>
            <a:endParaRPr lang="en-IN"/>
          </a:p>
        </p:txBody>
      </p:sp>
    </p:spTree>
    <p:extLst>
      <p:ext uri="{BB962C8B-B14F-4D97-AF65-F5344CB8AC3E}">
        <p14:creationId xmlns:p14="http://schemas.microsoft.com/office/powerpoint/2010/main" val="322512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331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87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spTree>
    <p:extLst>
      <p:ext uri="{BB962C8B-B14F-4D97-AF65-F5344CB8AC3E}">
        <p14:creationId xmlns:p14="http://schemas.microsoft.com/office/powerpoint/2010/main" val="145643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682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637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71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24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spTree>
    <p:extLst>
      <p:ext uri="{BB962C8B-B14F-4D97-AF65-F5344CB8AC3E}">
        <p14:creationId xmlns:p14="http://schemas.microsoft.com/office/powerpoint/2010/main" val="246645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849BC-F6A0-492E-BEEE-BC0ACF020F49}"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652B60-D92B-42B0-9977-343C5C4F40B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565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849BC-F6A0-492E-BEEE-BC0ACF020F49}"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52B60-D92B-42B0-9977-343C5C4F40B4}" type="slidenum">
              <a:rPr lang="en-IN" smtClean="0"/>
              <a:t>‹#›</a:t>
            </a:fld>
            <a:endParaRPr lang="en-IN"/>
          </a:p>
        </p:txBody>
      </p:sp>
    </p:spTree>
    <p:extLst>
      <p:ext uri="{BB962C8B-B14F-4D97-AF65-F5344CB8AC3E}">
        <p14:creationId xmlns:p14="http://schemas.microsoft.com/office/powerpoint/2010/main" val="372416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849BC-F6A0-492E-BEEE-BC0ACF020F49}"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652B60-D92B-42B0-9977-343C5C4F40B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30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849BC-F6A0-492E-BEEE-BC0ACF020F49}" type="datetimeFigureOut">
              <a:rPr lang="en-IN" smtClean="0"/>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652B60-D92B-42B0-9977-343C5C4F40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91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849BC-F6A0-492E-BEEE-BC0ACF020F49}" type="datetimeFigureOut">
              <a:rPr lang="en-IN" smtClean="0"/>
              <a:t>29-05-2023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652B60-D92B-42B0-9977-343C5C4F40B4}" type="slidenum">
              <a:rPr lang="en-IN" smtClean="0"/>
              <a:t>‹#›</a:t>
            </a:fld>
            <a:endParaRPr lang="en-IN"/>
          </a:p>
        </p:txBody>
      </p:sp>
    </p:spTree>
    <p:extLst>
      <p:ext uri="{BB962C8B-B14F-4D97-AF65-F5344CB8AC3E}">
        <p14:creationId xmlns:p14="http://schemas.microsoft.com/office/powerpoint/2010/main" val="37371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849BC-F6A0-492E-BEEE-BC0ACF020F49}"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52B60-D92B-42B0-9977-343C5C4F40B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0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849BC-F6A0-492E-BEEE-BC0ACF020F49}"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652B60-D92B-42B0-9977-343C5C4F40B4}" type="slidenum">
              <a:rPr lang="en-IN" smtClean="0"/>
              <a:t>‹#›</a:t>
            </a:fld>
            <a:endParaRPr lang="en-IN"/>
          </a:p>
        </p:txBody>
      </p:sp>
    </p:spTree>
    <p:extLst>
      <p:ext uri="{BB962C8B-B14F-4D97-AF65-F5344CB8AC3E}">
        <p14:creationId xmlns:p14="http://schemas.microsoft.com/office/powerpoint/2010/main" val="277643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4849BC-F6A0-492E-BEEE-BC0ACF020F49}" type="datetimeFigureOut">
              <a:rPr lang="en-IN" smtClean="0"/>
              <a:t>29-05-2023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652B60-D92B-42B0-9977-343C5C4F40B4}" type="slidenum">
              <a:rPr lang="en-IN" smtClean="0"/>
              <a:t>‹#›</a:t>
            </a:fld>
            <a:endParaRPr lang="en-IN"/>
          </a:p>
        </p:txBody>
      </p:sp>
    </p:spTree>
    <p:extLst>
      <p:ext uri="{BB962C8B-B14F-4D97-AF65-F5344CB8AC3E}">
        <p14:creationId xmlns:p14="http://schemas.microsoft.com/office/powerpoint/2010/main" val="13664832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12A3AC-5A96-5197-8CD1-094F6DD581BC}"/>
              </a:ext>
            </a:extLst>
          </p:cNvPr>
          <p:cNvSpPr/>
          <p:nvPr/>
        </p:nvSpPr>
        <p:spPr>
          <a:xfrm>
            <a:off x="2089354" y="2705725"/>
            <a:ext cx="8013291" cy="1446550"/>
          </a:xfrm>
          <a:prstGeom prst="rect">
            <a:avLst/>
          </a:prstGeom>
          <a:noFill/>
        </p:spPr>
        <p:txBody>
          <a:bodyPr wrap="square" lIns="91440" tIns="45720" rIns="91440" bIns="45720">
            <a:spAutoFit/>
          </a:bodyPr>
          <a:lstStyle/>
          <a:p>
            <a:pPr algn="ctr"/>
            <a:r>
              <a:rPr lang="en-US" sz="4400" b="1" cap="none" spc="0" dirty="0">
                <a:ln w="0"/>
                <a:solidFill>
                  <a:schemeClr val="tx1"/>
                </a:solidFill>
                <a:effectLst>
                  <a:outerShdw blurRad="50800" dist="38100" dir="10800000" algn="r" rotWithShape="0">
                    <a:prstClr val="black">
                      <a:alpha val="40000"/>
                    </a:prstClr>
                  </a:outerShdw>
                </a:effectLst>
              </a:rPr>
              <a:t>Digital Music Store Analysis</a:t>
            </a:r>
          </a:p>
          <a:p>
            <a:pPr algn="ctr"/>
            <a:r>
              <a:rPr lang="en-US" sz="4400" b="1" dirty="0">
                <a:ln w="0"/>
                <a:effectLst>
                  <a:outerShdw blurRad="50800" dist="38100" dir="10800000" algn="r" rotWithShape="0">
                    <a:prstClr val="black">
                      <a:alpha val="40000"/>
                    </a:prstClr>
                  </a:outerShdw>
                </a:effectLst>
              </a:rPr>
              <a:t>Using SQL</a:t>
            </a:r>
            <a:endParaRPr lang="en-US" sz="4400" b="1" cap="none" spc="0" dirty="0">
              <a:ln w="0"/>
              <a:solidFill>
                <a:schemeClr val="tx1"/>
              </a:solidFill>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360068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6D3CC-F285-B2B0-3A98-989E5B5C05AA}"/>
              </a:ext>
            </a:extLst>
          </p:cNvPr>
          <p:cNvSpPr txBox="1"/>
          <p:nvPr/>
        </p:nvSpPr>
        <p:spPr>
          <a:xfrm>
            <a:off x="1111045" y="363794"/>
            <a:ext cx="9969909" cy="2166234"/>
          </a:xfrm>
          <a:prstGeom prst="rect">
            <a:avLst/>
          </a:prstGeom>
          <a:noFill/>
        </p:spPr>
        <p:txBody>
          <a:bodyPr wrap="square">
            <a:spAutoFit/>
          </a:bodyPr>
          <a:lstStyle/>
          <a:p>
            <a:pPr>
              <a:lnSpc>
                <a:spcPct val="300000"/>
              </a:lnSpc>
            </a:pPr>
            <a:r>
              <a:rPr lang="en-US" sz="2800" b="1" dirty="0">
                <a:latin typeface="Times New Roman" panose="02020603050405020304" pitchFamily="18" charset="0"/>
                <a:cs typeface="Times New Roman" panose="02020603050405020304" pitchFamily="18" charset="0"/>
              </a:rPr>
              <a:t>Objective:</a:t>
            </a:r>
          </a:p>
          <a:p>
            <a:pPr>
              <a:lnSpc>
                <a:spcPct val="150000"/>
              </a:lnSpc>
            </a:pPr>
            <a:r>
              <a:rPr lang="en-US" dirty="0">
                <a:latin typeface="Times New Roman" panose="02020603050405020304" pitchFamily="18" charset="0"/>
                <a:cs typeface="Times New Roman" panose="02020603050405020304" pitchFamily="18" charset="0"/>
              </a:rPr>
              <a:t>		This project is all about how to analyze the  music database. Examining the dataset with SQL and help the store understand its business growth by solving the queries.</a:t>
            </a:r>
            <a:endParaRPr lang="en-IN" dirty="0">
              <a:latin typeface="Times New Roman" panose="02020603050405020304" pitchFamily="18" charset="0"/>
              <a:cs typeface="Times New Roman" panose="02020603050405020304" pitchFamily="18" charset="0"/>
            </a:endParaRPr>
          </a:p>
        </p:txBody>
      </p:sp>
      <p:pic>
        <p:nvPicPr>
          <p:cNvPr id="1026" name="Picture 2" descr="Online Music Store Music Shop Vinyl Stock Vector (Royalty Free) 1419199034  | Shutterstock">
            <a:extLst>
              <a:ext uri="{FF2B5EF4-FFF2-40B4-BE49-F238E27FC236}">
                <a16:creationId xmlns:a16="http://schemas.microsoft.com/office/drawing/2014/main" id="{AA3EE78D-3C15-3B74-1F3C-58FD2E128F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51"/>
          <a:stretch/>
        </p:blipFill>
        <p:spPr bwMode="auto">
          <a:xfrm>
            <a:off x="7422125" y="3664295"/>
            <a:ext cx="3501513" cy="240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74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D553A-6A67-DA99-0BB2-2743FE0198BD}"/>
              </a:ext>
            </a:extLst>
          </p:cNvPr>
          <p:cNvSpPr txBox="1"/>
          <p:nvPr/>
        </p:nvSpPr>
        <p:spPr>
          <a:xfrm>
            <a:off x="904568" y="818224"/>
            <a:ext cx="611566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Objective:</a:t>
            </a:r>
            <a:endParaRPr lang="en-IN" dirty="0"/>
          </a:p>
        </p:txBody>
      </p:sp>
      <p:pic>
        <p:nvPicPr>
          <p:cNvPr id="5" name="Picture 4">
            <a:extLst>
              <a:ext uri="{FF2B5EF4-FFF2-40B4-BE49-F238E27FC236}">
                <a16:creationId xmlns:a16="http://schemas.microsoft.com/office/drawing/2014/main" id="{4B889CE8-587B-58F3-5948-7FE80F94C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68" y="1341443"/>
            <a:ext cx="10382864" cy="4821231"/>
          </a:xfrm>
          <a:prstGeom prst="rect">
            <a:avLst/>
          </a:prstGeom>
        </p:spPr>
      </p:pic>
    </p:spTree>
    <p:extLst>
      <p:ext uri="{BB962C8B-B14F-4D97-AF65-F5344CB8AC3E}">
        <p14:creationId xmlns:p14="http://schemas.microsoft.com/office/powerpoint/2010/main" val="244303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A48FD9-0239-2D8A-7E72-B1923E161707}"/>
              </a:ext>
            </a:extLst>
          </p:cNvPr>
          <p:cNvSpPr txBox="1"/>
          <p:nvPr/>
        </p:nvSpPr>
        <p:spPr>
          <a:xfrm>
            <a:off x="894735" y="619432"/>
            <a:ext cx="10441859" cy="4520725"/>
          </a:xfrm>
          <a:prstGeom prst="rect">
            <a:avLst/>
          </a:prstGeom>
          <a:noFill/>
        </p:spPr>
        <p:txBody>
          <a:bodyPr wrap="square">
            <a:spAutoFit/>
          </a:bodyPr>
          <a:lstStyle/>
          <a:p>
            <a:pPr>
              <a:lnSpc>
                <a:spcPct val="150000"/>
              </a:lnSpc>
            </a:pPr>
            <a:r>
              <a:rPr lang="en-US" sz="3200" b="1" dirty="0">
                <a:latin typeface="Times New Roman" panose="02020603050405020304" pitchFamily="18" charset="0"/>
                <a:ea typeface="Tahoma" panose="020B0604030504040204" pitchFamily="34" charset="0"/>
                <a:cs typeface="Times New Roman" panose="02020603050405020304" pitchFamily="18" charset="0"/>
              </a:rPr>
              <a:t>Sample Questions:</a:t>
            </a:r>
          </a:p>
          <a:p>
            <a:pPr marL="285750" indent="-285750">
              <a:lnSpc>
                <a:spcPct val="150000"/>
              </a:lnSpc>
              <a:buFont typeface="Courier New" panose="02070309020205020404" pitchFamily="49" charset="0"/>
              <a:buChar char="o"/>
            </a:pPr>
            <a:r>
              <a:rPr lang="en-US" dirty="0"/>
              <a:t>Who is the senior most employee based on job title? </a:t>
            </a:r>
          </a:p>
          <a:p>
            <a:pPr marL="285750" indent="-285750">
              <a:lnSpc>
                <a:spcPct val="150000"/>
              </a:lnSpc>
              <a:buFont typeface="Courier New" panose="02070309020205020404" pitchFamily="49" charset="0"/>
              <a:buChar char="o"/>
            </a:pPr>
            <a:r>
              <a:rPr lang="en-US" dirty="0"/>
              <a:t>Which countries have the most Invoices? </a:t>
            </a:r>
          </a:p>
          <a:p>
            <a:pPr marL="285750" indent="-285750">
              <a:lnSpc>
                <a:spcPct val="150000"/>
              </a:lnSpc>
              <a:buFont typeface="Courier New" panose="02070309020205020404" pitchFamily="49" charset="0"/>
              <a:buChar char="o"/>
            </a:pPr>
            <a:r>
              <a:rPr lang="en-US" dirty="0"/>
              <a:t>What are top 3 values of total invoice? </a:t>
            </a:r>
          </a:p>
          <a:p>
            <a:pPr marL="285750" indent="-285750">
              <a:lnSpc>
                <a:spcPct val="150000"/>
              </a:lnSpc>
              <a:buFont typeface="Courier New" panose="02070309020205020404" pitchFamily="49" charset="0"/>
              <a:buChar char="o"/>
            </a:pPr>
            <a:r>
              <a:rPr lang="en-US" dirty="0"/>
              <a:t>Which city has the best customers? We would like to throw a promotional Music Festival in the city we made the most money. Write a query that returns one city that has the highest sum of invoice totals. Return both the city name &amp; sum of all invoice totals </a:t>
            </a:r>
          </a:p>
          <a:p>
            <a:pPr marL="285750" indent="-285750">
              <a:lnSpc>
                <a:spcPct val="150000"/>
              </a:lnSpc>
              <a:buFont typeface="Courier New" panose="02070309020205020404" pitchFamily="49" charset="0"/>
              <a:buChar char="o"/>
            </a:pPr>
            <a:r>
              <a:rPr lang="en-US" dirty="0"/>
              <a:t> Who is the best customer? The customer who has spent the most money will be declared the best customer. Write a query that returns the person who has spent the most money</a:t>
            </a:r>
          </a:p>
          <a:p>
            <a:pPr marL="285750" indent="-285750">
              <a:lnSpc>
                <a:spcPct val="150000"/>
              </a:lnSpc>
              <a:buFont typeface="Courier New" panose="02070309020205020404" pitchFamily="49" charset="0"/>
              <a:buChar char="o"/>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1328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9BCC4A-8C79-3FC4-3C0E-5EB00D749672}"/>
              </a:ext>
            </a:extLst>
          </p:cNvPr>
          <p:cNvSpPr txBox="1"/>
          <p:nvPr/>
        </p:nvSpPr>
        <p:spPr>
          <a:xfrm>
            <a:off x="904567" y="612624"/>
            <a:ext cx="10412361" cy="3700372"/>
          </a:xfrm>
          <a:prstGeom prst="rect">
            <a:avLst/>
          </a:prstGeom>
          <a:noFill/>
        </p:spPr>
        <p:txBody>
          <a:bodyPr wrap="square">
            <a:spAutoFit/>
          </a:bodyPr>
          <a:lstStyle/>
          <a:p>
            <a:pPr>
              <a:lnSpc>
                <a:spcPct val="150000"/>
              </a:lnSpc>
            </a:pPr>
            <a:r>
              <a:rPr lang="en-US" sz="3200" b="1" dirty="0">
                <a:latin typeface="Times New Roman" panose="02020603050405020304" pitchFamily="18" charset="0"/>
                <a:ea typeface="Tahoma" panose="020B0604030504040204" pitchFamily="34" charset="0"/>
                <a:cs typeface="Times New Roman" panose="02020603050405020304" pitchFamily="18" charset="0"/>
              </a:rPr>
              <a:t>Sample Questions:</a:t>
            </a:r>
          </a:p>
          <a:p>
            <a:pPr marL="285750" indent="-285750">
              <a:lnSpc>
                <a:spcPct val="150000"/>
              </a:lnSpc>
              <a:buFont typeface="Courier New" panose="02070309020205020404" pitchFamily="49" charset="0"/>
              <a:buChar char="o"/>
            </a:pPr>
            <a:r>
              <a:rPr lang="en-US" dirty="0"/>
              <a:t>Write query to return the email, first name, last name, &amp; Genre of all Rock Music listeners. Return your list ordered alphabetically by email starting with A </a:t>
            </a:r>
          </a:p>
          <a:p>
            <a:pPr marL="285750" indent="-285750">
              <a:lnSpc>
                <a:spcPct val="150000"/>
              </a:lnSpc>
              <a:buFont typeface="Courier New" panose="02070309020205020404" pitchFamily="49" charset="0"/>
              <a:buChar char="o"/>
            </a:pPr>
            <a:r>
              <a:rPr lang="en-US" dirty="0"/>
              <a:t>Let's invite the artists who have written the most rock music in our dataset. Write a query that returns the Artist name and total track count of the top 10 rock bands </a:t>
            </a:r>
          </a:p>
          <a:p>
            <a:pPr marL="285750" indent="-285750">
              <a:lnSpc>
                <a:spcPct val="150000"/>
              </a:lnSpc>
              <a:buFont typeface="Courier New" panose="02070309020205020404" pitchFamily="49" charset="0"/>
              <a:buChar char="o"/>
            </a:pPr>
            <a:r>
              <a:rPr lang="en-US" dirty="0"/>
              <a:t>Return all the track names that have a song length longer than the average song length. Return the Name and Milliseconds for each track. Order by the song length with the longest songs listed first</a:t>
            </a:r>
          </a:p>
          <a:p>
            <a:pPr marL="285750" indent="-285750">
              <a:lnSpc>
                <a:spcPct val="150000"/>
              </a:lnSpc>
              <a:buFont typeface="Courier New" panose="02070309020205020404" pitchFamily="49" charset="0"/>
              <a:buChar char="o"/>
            </a:pPr>
            <a:endParaRPr lang="en-US" dirty="0"/>
          </a:p>
        </p:txBody>
      </p:sp>
    </p:spTree>
    <p:extLst>
      <p:ext uri="{BB962C8B-B14F-4D97-AF65-F5344CB8AC3E}">
        <p14:creationId xmlns:p14="http://schemas.microsoft.com/office/powerpoint/2010/main" val="171295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3D30A2-2C35-04AE-C8F1-9C92599BB8F3}"/>
              </a:ext>
            </a:extLst>
          </p:cNvPr>
          <p:cNvSpPr txBox="1"/>
          <p:nvPr/>
        </p:nvSpPr>
        <p:spPr>
          <a:xfrm>
            <a:off x="904567" y="612624"/>
            <a:ext cx="10382865" cy="4115870"/>
          </a:xfrm>
          <a:prstGeom prst="rect">
            <a:avLst/>
          </a:prstGeom>
          <a:noFill/>
        </p:spPr>
        <p:txBody>
          <a:bodyPr wrap="square">
            <a:spAutoFit/>
          </a:bodyPr>
          <a:lstStyle/>
          <a:p>
            <a:pPr>
              <a:lnSpc>
                <a:spcPct val="150000"/>
              </a:lnSpc>
            </a:pPr>
            <a:r>
              <a:rPr lang="en-US" sz="3200" b="1" dirty="0">
                <a:latin typeface="Times New Roman" panose="02020603050405020304" pitchFamily="18" charset="0"/>
                <a:ea typeface="Tahoma" panose="020B0604030504040204" pitchFamily="34" charset="0"/>
                <a:cs typeface="Times New Roman" panose="02020603050405020304" pitchFamily="18" charset="0"/>
              </a:rPr>
              <a:t>Sample Questions:</a:t>
            </a:r>
          </a:p>
          <a:p>
            <a:pPr marL="285750" indent="-285750">
              <a:lnSpc>
                <a:spcPct val="150000"/>
              </a:lnSpc>
              <a:buFont typeface="Courier New" panose="02070309020205020404" pitchFamily="49" charset="0"/>
              <a:buChar char="o"/>
            </a:pPr>
            <a:r>
              <a:rPr lang="en-US" dirty="0"/>
              <a:t>Find how much amount spent by each customer on artists? Write a query to return customer name, artist name and total spent </a:t>
            </a:r>
          </a:p>
          <a:p>
            <a:pPr marL="285750" indent="-285750">
              <a:lnSpc>
                <a:spcPct val="150000"/>
              </a:lnSpc>
              <a:buFont typeface="Courier New" panose="02070309020205020404" pitchFamily="49" charset="0"/>
              <a:buChar char="o"/>
            </a:pPr>
            <a:r>
              <a:rPr lang="en-US" dirty="0"/>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marL="285750" indent="-285750">
              <a:lnSpc>
                <a:spcPct val="150000"/>
              </a:lnSpc>
              <a:buFont typeface="Courier New" panose="02070309020205020404" pitchFamily="49" charset="0"/>
              <a:buChar char="o"/>
            </a:pPr>
            <a:r>
              <a:rPr lang="en-US" dirty="0"/>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p:txBody>
      </p:sp>
    </p:spTree>
    <p:extLst>
      <p:ext uri="{BB962C8B-B14F-4D97-AF65-F5344CB8AC3E}">
        <p14:creationId xmlns:p14="http://schemas.microsoft.com/office/powerpoint/2010/main" val="98281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TotalTime>
  <Words>399</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Courier New</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Deshmukh</dc:creator>
  <cp:lastModifiedBy>Priyanshu Deshmukh</cp:lastModifiedBy>
  <cp:revision>1</cp:revision>
  <dcterms:created xsi:type="dcterms:W3CDTF">2023-05-29T16:53:12Z</dcterms:created>
  <dcterms:modified xsi:type="dcterms:W3CDTF">2023-05-29T17:52:33Z</dcterms:modified>
</cp:coreProperties>
</file>