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67" r:id="rId3"/>
    <p:sldId id="257" r:id="rId4"/>
    <p:sldId id="258" r:id="rId5"/>
    <p:sldId id="266" r:id="rId6"/>
    <p:sldId id="259" r:id="rId7"/>
    <p:sldId id="260" r:id="rId8"/>
    <p:sldId id="261" r:id="rId9"/>
    <p:sldId id="274" r:id="rId10"/>
    <p:sldId id="268" r:id="rId11"/>
    <p:sldId id="269" r:id="rId12"/>
    <p:sldId id="270" r:id="rId13"/>
    <p:sldId id="264" r:id="rId14"/>
    <p:sldId id="265"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284"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493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71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12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0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609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96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059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450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36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97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15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21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68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84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268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0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678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5485019-9EAE-61ED-5C3F-20215552CD2D}"/>
              </a:ext>
            </a:extLst>
          </p:cNvPr>
          <p:cNvSpPr>
            <a:spLocks noGrp="1"/>
          </p:cNvSpPr>
          <p:nvPr>
            <p:ph type="ctrTitle"/>
          </p:nvPr>
        </p:nvSpPr>
        <p:spPr>
          <a:xfrm>
            <a:off x="807360" y="2505741"/>
            <a:ext cx="10545002" cy="806802"/>
          </a:xfrm>
        </p:spPr>
        <p:txBody>
          <a:bodyPr>
            <a:normAutofit/>
          </a:bodyPr>
          <a:lstStyle/>
          <a:p>
            <a:pPr algn="ctr"/>
            <a:r>
              <a:rPr lang="en-US" sz="3200" b="1" dirty="0"/>
              <a:t>GOLD PRICE PREDICTION</a:t>
            </a:r>
            <a:endParaRPr lang="en-IN" sz="3200" b="1" dirty="0"/>
          </a:p>
        </p:txBody>
      </p:sp>
      <p:sp>
        <p:nvSpPr>
          <p:cNvPr id="11" name="Subtitle 2">
            <a:extLst>
              <a:ext uri="{FF2B5EF4-FFF2-40B4-BE49-F238E27FC236}">
                <a16:creationId xmlns:a16="http://schemas.microsoft.com/office/drawing/2014/main" id="{6EBC1093-0D41-BF3F-AB0B-8B39890D80A2}"/>
              </a:ext>
            </a:extLst>
          </p:cNvPr>
          <p:cNvSpPr>
            <a:spLocks noGrp="1"/>
          </p:cNvSpPr>
          <p:nvPr>
            <p:ph type="subTitle" idx="1"/>
          </p:nvPr>
        </p:nvSpPr>
        <p:spPr>
          <a:xfrm>
            <a:off x="6244172" y="3942238"/>
            <a:ext cx="5436740" cy="2398069"/>
          </a:xfrm>
        </p:spPr>
        <p:txBody>
          <a:bodyPr>
            <a:normAutofit/>
          </a:bodyPr>
          <a:lstStyle/>
          <a:p>
            <a:endParaRPr lang="en-IN" b="1" dirty="0"/>
          </a:p>
          <a:p>
            <a:pPr>
              <a:lnSpc>
                <a:spcPct val="150000"/>
              </a:lnSpc>
            </a:pPr>
            <a:r>
              <a:rPr lang="en-IN" b="1" dirty="0"/>
              <a:t>PRIYADARSHINI.S (2021503036)</a:t>
            </a:r>
            <a:br>
              <a:rPr lang="en-IN" b="1" dirty="0"/>
            </a:br>
            <a:r>
              <a:rPr lang="en-IN" b="1" dirty="0"/>
              <a:t>DEPARTMENT OF COMPUTER TECHNOLOGY</a:t>
            </a:r>
          </a:p>
          <a:p>
            <a:pPr>
              <a:lnSpc>
                <a:spcPct val="100000"/>
              </a:lnSpc>
            </a:pPr>
            <a:r>
              <a:rPr lang="en-IN" b="1" dirty="0"/>
              <a:t>MADRAS INSTITUTE OF TECHNOLOGY</a:t>
            </a:r>
          </a:p>
          <a:p>
            <a:endParaRPr lang="en-IN" dirty="0"/>
          </a:p>
          <a:p>
            <a:endParaRPr lang="en-IN" dirty="0"/>
          </a:p>
        </p:txBody>
      </p:sp>
      <p:sp>
        <p:nvSpPr>
          <p:cNvPr id="12" name="TextBox 11">
            <a:extLst>
              <a:ext uri="{FF2B5EF4-FFF2-40B4-BE49-F238E27FC236}">
                <a16:creationId xmlns:a16="http://schemas.microsoft.com/office/drawing/2014/main" id="{A38A7ED9-9B27-9BB3-A1FF-207E7C1AA974}"/>
              </a:ext>
            </a:extLst>
          </p:cNvPr>
          <p:cNvSpPr txBox="1"/>
          <p:nvPr/>
        </p:nvSpPr>
        <p:spPr>
          <a:xfrm>
            <a:off x="2029983" y="517693"/>
            <a:ext cx="7191911" cy="523220"/>
          </a:xfrm>
          <a:prstGeom prst="rect">
            <a:avLst/>
          </a:prstGeom>
          <a:noFill/>
        </p:spPr>
        <p:txBody>
          <a:bodyPr wrap="square" rtlCol="0">
            <a:spAutoFit/>
          </a:bodyPr>
          <a:lstStyle/>
          <a:p>
            <a:pPr algn="ctr"/>
            <a:r>
              <a:rPr lang="en-IN" sz="2800" b="1" cap="all" dirty="0">
                <a:solidFill>
                  <a:schemeClr val="bg1"/>
                </a:solidFill>
                <a:latin typeface="+mj-lt"/>
                <a:ea typeface="+mj-ea"/>
                <a:cs typeface="+mj-cs"/>
              </a:rPr>
              <a:t>        NAAN</a:t>
            </a:r>
            <a:r>
              <a:rPr lang="en-IN" sz="2800" b="1" dirty="0">
                <a:solidFill>
                  <a:schemeClr val="bg1"/>
                </a:solidFill>
              </a:rPr>
              <a:t>  </a:t>
            </a:r>
            <a:r>
              <a:rPr lang="en-IN" sz="2800" b="1" cap="all" dirty="0">
                <a:solidFill>
                  <a:schemeClr val="bg1"/>
                </a:solidFill>
                <a:latin typeface="+mj-lt"/>
                <a:ea typeface="+mj-ea"/>
                <a:cs typeface="+mj-cs"/>
              </a:rPr>
              <a:t>MUDHALVAN</a:t>
            </a:r>
          </a:p>
        </p:txBody>
      </p:sp>
      <p:sp>
        <p:nvSpPr>
          <p:cNvPr id="13" name="TextBox 12">
            <a:extLst>
              <a:ext uri="{FF2B5EF4-FFF2-40B4-BE49-F238E27FC236}">
                <a16:creationId xmlns:a16="http://schemas.microsoft.com/office/drawing/2014/main" id="{7AF58A14-C6A7-7273-F338-56E7E152CDFE}"/>
              </a:ext>
            </a:extLst>
          </p:cNvPr>
          <p:cNvSpPr txBox="1"/>
          <p:nvPr/>
        </p:nvSpPr>
        <p:spPr>
          <a:xfrm>
            <a:off x="1526550" y="1597273"/>
            <a:ext cx="10789577" cy="523220"/>
          </a:xfrm>
          <a:prstGeom prst="rect">
            <a:avLst/>
          </a:prstGeom>
          <a:noFill/>
        </p:spPr>
        <p:txBody>
          <a:bodyPr wrap="square" rtlCol="0">
            <a:spAutoFit/>
          </a:bodyPr>
          <a:lstStyle/>
          <a:p>
            <a:pPr algn="ctr"/>
            <a:r>
              <a:rPr lang="en-IN" sz="2800" b="1" i="0" dirty="0">
                <a:solidFill>
                  <a:schemeClr val="bg1"/>
                </a:solidFill>
                <a:effectLst/>
                <a:latin typeface="+mj-lt"/>
              </a:rPr>
              <a:t>GENERATIVE AI FOR ENGINEERING (E2324)</a:t>
            </a:r>
            <a:endParaRPr lang="en-IN" sz="2800" b="1" dirty="0">
              <a:solidFill>
                <a:schemeClr val="bg1"/>
              </a:solidFill>
              <a:latin typeface="+mj-lt"/>
            </a:endParaRPr>
          </a:p>
        </p:txBody>
      </p:sp>
    </p:spTree>
    <p:extLst>
      <p:ext uri="{BB962C8B-B14F-4D97-AF65-F5344CB8AC3E}">
        <p14:creationId xmlns:p14="http://schemas.microsoft.com/office/powerpoint/2010/main" val="333819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4D9F-9A92-89AB-7DAD-DD7FF52C5975}"/>
              </a:ext>
            </a:extLst>
          </p:cNvPr>
          <p:cNvSpPr>
            <a:spLocks noGrp="1"/>
          </p:cNvSpPr>
          <p:nvPr>
            <p:ph type="title"/>
          </p:nvPr>
        </p:nvSpPr>
        <p:spPr/>
        <p:txBody>
          <a:bodyPr/>
          <a:lstStyle/>
          <a:p>
            <a:r>
              <a:rPr lang="en-US" b="1" dirty="0"/>
              <a:t>Split train and test data</a:t>
            </a:r>
            <a:endParaRPr lang="en-IN" b="1" dirty="0"/>
          </a:p>
        </p:txBody>
      </p:sp>
      <p:sp>
        <p:nvSpPr>
          <p:cNvPr id="3" name="Content Placeholder 2">
            <a:extLst>
              <a:ext uri="{FF2B5EF4-FFF2-40B4-BE49-F238E27FC236}">
                <a16:creationId xmlns:a16="http://schemas.microsoft.com/office/drawing/2014/main" id="{4524C31D-825B-7989-CBAA-9FBBB7CC52FE}"/>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Splitting the data into training and testing sets is a critical step in machine learning.</a:t>
            </a:r>
          </a:p>
          <a:p>
            <a:r>
              <a:rPr lang="en-US" sz="2000" dirty="0">
                <a:latin typeface="Arial" panose="020B0604020202020204" pitchFamily="34" charset="0"/>
                <a:cs typeface="Arial" panose="020B0604020202020204" pitchFamily="34" charset="0"/>
              </a:rPr>
              <a:t> It involves dividing the dataset into two parts: one for training the model and another for evaluating its performance. </a:t>
            </a:r>
          </a:p>
          <a:p>
            <a:r>
              <a:rPr lang="en-US" sz="2000" dirty="0">
                <a:latin typeface="Arial" panose="020B0604020202020204" pitchFamily="34" charset="0"/>
                <a:cs typeface="Arial" panose="020B0604020202020204" pitchFamily="34" charset="0"/>
              </a:rPr>
              <a:t>The split helps prevent the model from memorizing the training data (overfitting) and ensures that it can generalize well to new data. The </a:t>
            </a:r>
            <a:r>
              <a:rPr lang="en-US" sz="2000" dirty="0" err="1">
                <a:latin typeface="Arial" panose="020B0604020202020204" pitchFamily="34" charset="0"/>
                <a:cs typeface="Arial" panose="020B0604020202020204" pitchFamily="34" charset="0"/>
              </a:rPr>
              <a:t>train_test_split</a:t>
            </a:r>
            <a:r>
              <a:rPr lang="en-US" sz="2000" dirty="0">
                <a:latin typeface="Arial" panose="020B0604020202020204" pitchFamily="34" charset="0"/>
                <a:cs typeface="Arial" panose="020B0604020202020204" pitchFamily="34" charset="0"/>
              </a:rPr>
              <a:t> function from scikit-learn is commonly used for this purpose, specifying the proportion of data for testing (</a:t>
            </a:r>
            <a:r>
              <a:rPr lang="en-US" sz="2000" dirty="0" err="1">
                <a:latin typeface="Arial" panose="020B0604020202020204" pitchFamily="34" charset="0"/>
                <a:cs typeface="Arial" panose="020B0604020202020204" pitchFamily="34" charset="0"/>
              </a:rPr>
              <a:t>test_size</a:t>
            </a:r>
            <a:r>
              <a:rPr lang="en-US" sz="2000" dirty="0">
                <a:latin typeface="Arial" panose="020B0604020202020204" pitchFamily="34" charset="0"/>
                <a:cs typeface="Arial" panose="020B0604020202020204" pitchFamily="34" charset="0"/>
              </a:rPr>
              <a:t>) and a random state for reproducibility (</a:t>
            </a:r>
            <a:r>
              <a:rPr lang="en-US" sz="2000" dirty="0" err="1">
                <a:latin typeface="Arial" panose="020B0604020202020204" pitchFamily="34" charset="0"/>
                <a:cs typeface="Arial" panose="020B0604020202020204" pitchFamily="34" charset="0"/>
              </a:rPr>
              <a:t>random_state</a:t>
            </a:r>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65E2783-EEC7-5292-3834-229B0728ED7A}"/>
              </a:ext>
            </a:extLst>
          </p:cNvPr>
          <p:cNvPicPr>
            <a:picLocks noChangeAspect="1"/>
          </p:cNvPicPr>
          <p:nvPr/>
        </p:nvPicPr>
        <p:blipFill>
          <a:blip r:embed="rId2"/>
          <a:stretch>
            <a:fillRect/>
          </a:stretch>
        </p:blipFill>
        <p:spPr>
          <a:xfrm>
            <a:off x="4581808" y="5959285"/>
            <a:ext cx="1971950" cy="5811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685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9BA0-675A-C9D7-11FA-AC8249684396}"/>
              </a:ext>
            </a:extLst>
          </p:cNvPr>
          <p:cNvSpPr>
            <a:spLocks noGrp="1"/>
          </p:cNvSpPr>
          <p:nvPr>
            <p:ph type="title"/>
          </p:nvPr>
        </p:nvSpPr>
        <p:spPr>
          <a:xfrm>
            <a:off x="1154954" y="973667"/>
            <a:ext cx="9936379" cy="922865"/>
          </a:xfrm>
        </p:spPr>
        <p:txBody>
          <a:bodyPr/>
          <a:lstStyle/>
          <a:p>
            <a:r>
              <a:rPr lang="en-US" sz="3200" b="1" dirty="0">
                <a:cs typeface="Arial" panose="020B0604020202020204" pitchFamily="34" charset="0"/>
              </a:rPr>
              <a:t>Model  training using Random forest Regressor</a:t>
            </a:r>
            <a:endParaRPr lang="en-IN" sz="3200" b="1" dirty="0">
              <a:cs typeface="Arial" panose="020B0604020202020204" pitchFamily="34" charset="0"/>
            </a:endParaRPr>
          </a:p>
        </p:txBody>
      </p:sp>
      <p:sp>
        <p:nvSpPr>
          <p:cNvPr id="3" name="Content Placeholder 2">
            <a:extLst>
              <a:ext uri="{FF2B5EF4-FFF2-40B4-BE49-F238E27FC236}">
                <a16:creationId xmlns:a16="http://schemas.microsoft.com/office/drawing/2014/main" id="{F0C078D1-418C-54A2-3908-2B2F46E57BD5}"/>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 The Random Forest Regressor is utilized to train the machine learning model for predicting gold prices.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model is then trained using the fit method by providing the training features (</a:t>
            </a:r>
            <a:r>
              <a:rPr lang="en-US" sz="2000" dirty="0" err="1">
                <a:latin typeface="Arial" panose="020B0604020202020204" pitchFamily="34" charset="0"/>
                <a:cs typeface="Arial" panose="020B0604020202020204" pitchFamily="34" charset="0"/>
              </a:rPr>
              <a:t>X_train</a:t>
            </a:r>
            <a:r>
              <a:rPr lang="en-US" sz="2000" dirty="0">
                <a:latin typeface="Arial" panose="020B0604020202020204" pitchFamily="34" charset="0"/>
                <a:cs typeface="Arial" panose="020B0604020202020204" pitchFamily="34" charset="0"/>
              </a:rPr>
              <a:t>) and the corresponding target variable (</a:t>
            </a:r>
            <a:r>
              <a:rPr lang="en-US" sz="2000" dirty="0" err="1">
                <a:latin typeface="Arial" panose="020B0604020202020204" pitchFamily="34" charset="0"/>
                <a:cs typeface="Arial" panose="020B0604020202020204" pitchFamily="34" charset="0"/>
              </a:rPr>
              <a:t>Y_train</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 The Random Forest Regressor works by constructing multiple decision trees during training and outputting the average prediction of the individual trees. This ensemble approach helps improve the model's accuracy and generalization performance. After training, the model is ready to make predictions on new, unseen data.</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990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E870-A049-DD04-21AE-9AC69D2659C8}"/>
              </a:ext>
            </a:extLst>
          </p:cNvPr>
          <p:cNvSpPr>
            <a:spLocks noGrp="1"/>
          </p:cNvSpPr>
          <p:nvPr>
            <p:ph type="title"/>
          </p:nvPr>
        </p:nvSpPr>
        <p:spPr/>
        <p:txBody>
          <a:bodyPr/>
          <a:lstStyle/>
          <a:p>
            <a:r>
              <a:rPr lang="en-US" b="1" dirty="0"/>
              <a:t>Model Evaluation</a:t>
            </a:r>
            <a:endParaRPr lang="en-IN" b="1" dirty="0"/>
          </a:p>
        </p:txBody>
      </p:sp>
      <p:sp>
        <p:nvSpPr>
          <p:cNvPr id="3" name="Content Placeholder 2">
            <a:extLst>
              <a:ext uri="{FF2B5EF4-FFF2-40B4-BE49-F238E27FC236}">
                <a16:creationId xmlns:a16="http://schemas.microsoft.com/office/drawing/2014/main" id="{35288693-05E2-0242-2697-16938BB19DB9}"/>
              </a:ext>
            </a:extLst>
          </p:cNvPr>
          <p:cNvSpPr>
            <a:spLocks noGrp="1"/>
          </p:cNvSpPr>
          <p:nvPr>
            <p:ph idx="1"/>
          </p:nvPr>
        </p:nvSpPr>
        <p:spPr>
          <a:xfrm>
            <a:off x="1154954" y="2603500"/>
            <a:ext cx="8825659" cy="2882900"/>
          </a:xfrm>
        </p:spPr>
        <p:txBody>
          <a:bodyPr>
            <a:normAutofit/>
          </a:bodyPr>
          <a:lstStyle/>
          <a:p>
            <a:r>
              <a:rPr lang="en-US" sz="2000" dirty="0">
                <a:latin typeface="Arial" panose="020B0604020202020204" pitchFamily="34" charset="0"/>
                <a:cs typeface="Arial" panose="020B0604020202020204" pitchFamily="34" charset="0"/>
              </a:rPr>
              <a:t>Model evaluation involves calculating the R-squared error metric for both the training and testing sets. </a:t>
            </a:r>
          </a:p>
          <a:p>
            <a:r>
              <a:rPr lang="en-US" sz="2000" dirty="0">
                <a:latin typeface="Arial" panose="020B0604020202020204" pitchFamily="34" charset="0"/>
                <a:cs typeface="Arial" panose="020B0604020202020204" pitchFamily="34" charset="0"/>
              </a:rPr>
              <a:t>R-squared measures the proportion of the variance in the gold price that is predictable from the features.</a:t>
            </a:r>
          </a:p>
          <a:p>
            <a:r>
              <a:rPr lang="en-US" sz="2000" dirty="0">
                <a:latin typeface="Arial" panose="020B0604020202020204" pitchFamily="34" charset="0"/>
                <a:cs typeface="Arial" panose="020B0604020202020204" pitchFamily="34" charset="0"/>
              </a:rPr>
              <a:t> Higher R-squared values indicate better model performance. The r2_score function from scikit-learn is used to compute these scores, providing insight into the model's predictive accuracy and generalization ability.</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23D066C-C011-55AB-383D-F3E1AE301D28}"/>
              </a:ext>
            </a:extLst>
          </p:cNvPr>
          <p:cNvSpPr txBox="1"/>
          <p:nvPr/>
        </p:nvSpPr>
        <p:spPr>
          <a:xfrm>
            <a:off x="1253067" y="5613400"/>
            <a:ext cx="8373533" cy="369332"/>
          </a:xfrm>
          <a:prstGeom prst="rect">
            <a:avLst/>
          </a:prstGeom>
          <a:noFill/>
        </p:spPr>
        <p:txBody>
          <a:bodyPr wrap="square" rtlCol="0">
            <a:spAutoFit/>
          </a:bodyPr>
          <a:lstStyle/>
          <a:p>
            <a:r>
              <a:rPr lang="en-US" dirty="0"/>
              <a:t>Train data                                                      test data</a:t>
            </a:r>
            <a:endParaRPr lang="en-IN" dirty="0"/>
          </a:p>
        </p:txBody>
      </p:sp>
      <p:pic>
        <p:nvPicPr>
          <p:cNvPr id="7" name="Picture 6">
            <a:extLst>
              <a:ext uri="{FF2B5EF4-FFF2-40B4-BE49-F238E27FC236}">
                <a16:creationId xmlns:a16="http://schemas.microsoft.com/office/drawing/2014/main" id="{EC9D9B47-CA1D-5AE1-1318-2921DCE0E1C2}"/>
              </a:ext>
            </a:extLst>
          </p:cNvPr>
          <p:cNvPicPr>
            <a:picLocks noChangeAspect="1"/>
          </p:cNvPicPr>
          <p:nvPr/>
        </p:nvPicPr>
        <p:blipFill>
          <a:blip r:embed="rId2"/>
          <a:stretch>
            <a:fillRect/>
          </a:stretch>
        </p:blipFill>
        <p:spPr>
          <a:xfrm>
            <a:off x="1154954" y="6082573"/>
            <a:ext cx="2867425" cy="35247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5AC71A57-42D5-7ABC-4CE7-977C5EEC96B8}"/>
              </a:ext>
            </a:extLst>
          </p:cNvPr>
          <p:cNvPicPr>
            <a:picLocks noChangeAspect="1"/>
          </p:cNvPicPr>
          <p:nvPr/>
        </p:nvPicPr>
        <p:blipFill>
          <a:blip r:embed="rId3"/>
          <a:stretch>
            <a:fillRect/>
          </a:stretch>
        </p:blipFill>
        <p:spPr>
          <a:xfrm>
            <a:off x="5093062" y="6015889"/>
            <a:ext cx="3391373" cy="4191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484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724" y="679173"/>
            <a:ext cx="8911687" cy="1280890"/>
          </a:xfrm>
        </p:spPr>
        <p:txBody>
          <a:bodyPr/>
          <a:lstStyle/>
          <a:p>
            <a:r>
              <a:rPr lang="en-US" b="1" dirty="0"/>
              <a:t>RESULTS</a:t>
            </a:r>
            <a:endParaRPr lang="en-IN" b="1" dirty="0"/>
          </a:p>
        </p:txBody>
      </p:sp>
      <p:pic>
        <p:nvPicPr>
          <p:cNvPr id="4" name="Picture 3">
            <a:extLst>
              <a:ext uri="{FF2B5EF4-FFF2-40B4-BE49-F238E27FC236}">
                <a16:creationId xmlns:a16="http://schemas.microsoft.com/office/drawing/2014/main" id="{2127908C-23BB-F879-C0F9-A409CEB056AC}"/>
              </a:ext>
            </a:extLst>
          </p:cNvPr>
          <p:cNvPicPr>
            <a:picLocks noChangeAspect="1"/>
          </p:cNvPicPr>
          <p:nvPr/>
        </p:nvPicPr>
        <p:blipFill>
          <a:blip r:embed="rId2"/>
          <a:stretch>
            <a:fillRect/>
          </a:stretch>
        </p:blipFill>
        <p:spPr>
          <a:xfrm>
            <a:off x="2336800" y="2374900"/>
            <a:ext cx="6896099" cy="4140200"/>
          </a:xfrm>
          <a:prstGeom prst="rect">
            <a:avLst/>
          </a:prstGeom>
        </p:spPr>
      </p:pic>
    </p:spTree>
    <p:extLst>
      <p:ext uri="{BB962C8B-B14F-4D97-AF65-F5344CB8AC3E}">
        <p14:creationId xmlns:p14="http://schemas.microsoft.com/office/powerpoint/2010/main" val="213159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IN" b="1" dirty="0"/>
            </a:br>
            <a:endParaRPr lang="en-IN" b="1" dirty="0"/>
          </a:p>
        </p:txBody>
      </p:sp>
      <p:sp>
        <p:nvSpPr>
          <p:cNvPr id="3" name="Content Placeholder 2"/>
          <p:cNvSpPr>
            <a:spLocks noGrp="1"/>
          </p:cNvSpPr>
          <p:nvPr>
            <p:ph idx="1"/>
          </p:nvPr>
        </p:nvSpPr>
        <p:spPr>
          <a:xfrm>
            <a:off x="1154954" y="2603500"/>
            <a:ext cx="9957546" cy="3975100"/>
          </a:xfrm>
        </p:spPr>
        <p:txBody>
          <a:bodyPr>
            <a:normAutofit lnSpcReduction="10000"/>
          </a:bodyPr>
          <a:lstStyle/>
          <a:p>
            <a:r>
              <a:rPr lang="en-US" sz="2400" b="0" i="0" dirty="0">
                <a:solidFill>
                  <a:srgbClr val="0D0D0D"/>
                </a:solidFill>
                <a:effectLst/>
                <a:highlight>
                  <a:srgbClr val="FFFFFF"/>
                </a:highlight>
                <a:latin typeface="Söhne"/>
              </a:rPr>
              <a:t> It utilized a Random Forest Regressor to forecast gold prices based on historical data and relevant features. </a:t>
            </a:r>
          </a:p>
          <a:p>
            <a:r>
              <a:rPr lang="en-US" sz="2400" b="0" i="0" dirty="0">
                <a:solidFill>
                  <a:srgbClr val="0D0D0D"/>
                </a:solidFill>
                <a:effectLst/>
                <a:highlight>
                  <a:srgbClr val="FFFFFF"/>
                </a:highlight>
                <a:latin typeface="Söhne"/>
              </a:rPr>
              <a:t>The dataset was preprocessed, including converting date strings to datetime objects and exploring data characteristics using statistical measures and visualizations. </a:t>
            </a:r>
          </a:p>
          <a:p>
            <a:r>
              <a:rPr lang="en-US" sz="2400" b="0" i="0" dirty="0">
                <a:solidFill>
                  <a:srgbClr val="0D0D0D"/>
                </a:solidFill>
                <a:effectLst/>
                <a:highlight>
                  <a:srgbClr val="FFFFFF"/>
                </a:highlight>
                <a:latin typeface="Söhne"/>
              </a:rPr>
              <a:t>The model was trained and evaluated using the R-squared error metric, indicating its ability to predict gold prices. While the model's performance was satisfactory, further refinement and optimization could potentially improve its accuracy. Overall, this project demonstrates the application of machine learning in financial forecasting and provides valuable insights for stakeholders in the gold market.</a:t>
            </a:r>
            <a:endParaRPr lang="en-IN" sz="2400" dirty="0"/>
          </a:p>
        </p:txBody>
      </p:sp>
    </p:spTree>
    <p:extLst>
      <p:ext uri="{BB962C8B-B14F-4D97-AF65-F5344CB8AC3E}">
        <p14:creationId xmlns:p14="http://schemas.microsoft.com/office/powerpoint/2010/main" val="79804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03F2-287C-C783-1A1B-695A3C245710}"/>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7BED1553-DA92-FB9C-7617-1F3281E0FF53}"/>
              </a:ext>
            </a:extLst>
          </p:cNvPr>
          <p:cNvSpPr>
            <a:spLocks noGrp="1"/>
          </p:cNvSpPr>
          <p:nvPr>
            <p:ph idx="1"/>
          </p:nvPr>
        </p:nvSpPr>
        <p:spPr/>
        <p:txBody>
          <a:bodyPr/>
          <a:lstStyle/>
          <a:p>
            <a:pPr>
              <a:buFont typeface="Arial" panose="020B0604020202020204" pitchFamily="34" charset="0"/>
              <a:buChar char="•"/>
            </a:pPr>
            <a:r>
              <a:rPr lang="en-IN" sz="1800" dirty="0">
                <a:solidFill>
                  <a:schemeClr val="tx1"/>
                </a:solidFill>
                <a:hlinkClick r:id="rId2">
                  <a:extLst>
                    <a:ext uri="{A12FA001-AC4F-418D-AE19-62706E023703}">
                      <ahyp:hlinkClr xmlns:ahyp="http://schemas.microsoft.com/office/drawing/2018/hyperlinkcolor" val="tx"/>
                    </a:ext>
                  </a:extLst>
                </a:hlinkClick>
              </a:rPr>
              <a:t>https://www.tensorflow.org/</a:t>
            </a:r>
            <a:endParaRPr lang="en-IN" sz="1800" dirty="0">
              <a:solidFill>
                <a:schemeClr val="tx1"/>
              </a:solidFill>
            </a:endParaRPr>
          </a:p>
          <a:p>
            <a:pPr>
              <a:buFont typeface="Arial" panose="020B0604020202020204" pitchFamily="34" charset="0"/>
              <a:buChar char="•"/>
            </a:pPr>
            <a:r>
              <a:rPr lang="en-IN" sz="1800" dirty="0">
                <a:solidFill>
                  <a:schemeClr val="tx1"/>
                </a:solidFill>
                <a:hlinkClick r:id="rId3">
                  <a:extLst>
                    <a:ext uri="{A12FA001-AC4F-418D-AE19-62706E023703}">
                      <ahyp:hlinkClr xmlns:ahyp="http://schemas.microsoft.com/office/drawing/2018/hyperlinkcolor" val="tx"/>
                    </a:ext>
                  </a:extLst>
                </a:hlinkClick>
              </a:rPr>
              <a:t>pandas - Python Data Analysis Library (pydata.org)</a:t>
            </a:r>
            <a:endParaRPr lang="en-IN" sz="1800" dirty="0">
              <a:solidFill>
                <a:schemeClr val="tx1"/>
              </a:solidFill>
            </a:endParaRPr>
          </a:p>
          <a:p>
            <a:pPr marL="0" indent="0">
              <a:buNone/>
            </a:pPr>
            <a:endParaRPr lang="en-IN" sz="1800" dirty="0">
              <a:solidFill>
                <a:schemeClr val="tx1"/>
              </a:solidFill>
            </a:endParaRPr>
          </a:p>
        </p:txBody>
      </p:sp>
    </p:spTree>
    <p:extLst>
      <p:ext uri="{BB962C8B-B14F-4D97-AF65-F5344CB8AC3E}">
        <p14:creationId xmlns:p14="http://schemas.microsoft.com/office/powerpoint/2010/main" val="365160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F7E9-EC68-5D3D-5F55-53620FB38A2A}"/>
              </a:ext>
            </a:extLst>
          </p:cNvPr>
          <p:cNvSpPr>
            <a:spLocks noGrp="1"/>
          </p:cNvSpPr>
          <p:nvPr>
            <p:ph type="title"/>
          </p:nvPr>
        </p:nvSpPr>
        <p:spPr>
          <a:xfrm>
            <a:off x="3338318" y="3550298"/>
            <a:ext cx="8761413" cy="706964"/>
          </a:xfrm>
        </p:spPr>
        <p:txBody>
          <a:bodyPr/>
          <a:lstStyle/>
          <a:p>
            <a:r>
              <a:rPr lang="en-US" sz="7200" b="1" dirty="0">
                <a:solidFill>
                  <a:schemeClr val="tx1"/>
                </a:solidFill>
              </a:rPr>
              <a:t>THANK YOU</a:t>
            </a:r>
            <a:endParaRPr lang="en-IN" sz="7200" b="1" dirty="0">
              <a:solidFill>
                <a:schemeClr val="tx1"/>
              </a:solidFill>
            </a:endParaRPr>
          </a:p>
        </p:txBody>
      </p:sp>
    </p:spTree>
    <p:extLst>
      <p:ext uri="{BB962C8B-B14F-4D97-AF65-F5344CB8AC3E}">
        <p14:creationId xmlns:p14="http://schemas.microsoft.com/office/powerpoint/2010/main" val="225290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BB7A-D3E3-FD9C-082C-4AE51F7A5362}"/>
              </a:ext>
            </a:extLst>
          </p:cNvPr>
          <p:cNvSpPr>
            <a:spLocks noGrp="1"/>
          </p:cNvSpPr>
          <p:nvPr>
            <p:ph type="title"/>
          </p:nvPr>
        </p:nvSpPr>
        <p:spPr/>
        <p:txBody>
          <a:bodyPr/>
          <a:lstStyle/>
          <a:p>
            <a:r>
              <a:rPr lang="en-IN" sz="3600" b="1" dirty="0"/>
              <a:t>OUTLINE :</a:t>
            </a:r>
            <a:endParaRPr lang="en-IN" dirty="0"/>
          </a:p>
        </p:txBody>
      </p:sp>
      <p:sp>
        <p:nvSpPr>
          <p:cNvPr id="3" name="Content Placeholder 2">
            <a:extLst>
              <a:ext uri="{FF2B5EF4-FFF2-40B4-BE49-F238E27FC236}">
                <a16:creationId xmlns:a16="http://schemas.microsoft.com/office/drawing/2014/main" id="{997FD0F8-732D-9427-C4A8-34E125C76C59}"/>
              </a:ext>
            </a:extLst>
          </p:cNvPr>
          <p:cNvSpPr>
            <a:spLocks noGrp="1"/>
          </p:cNvSpPr>
          <p:nvPr>
            <p:ph idx="1"/>
          </p:nvPr>
        </p:nvSpPr>
        <p:spPr/>
        <p:txBody>
          <a:bodyPr>
            <a:noAutofit/>
          </a:bodyPr>
          <a:lstStyle/>
          <a:p>
            <a:pPr marL="285750" indent="-285750">
              <a:buFont typeface="Arial" panose="020B0604020202020204" pitchFamily="34" charset="0"/>
              <a:buChar char="•"/>
            </a:pPr>
            <a:r>
              <a:rPr lang="en-IN" sz="2000" b="1" dirty="0"/>
              <a:t>Introduction</a:t>
            </a:r>
          </a:p>
          <a:p>
            <a:pPr marL="285750" indent="-285750">
              <a:buFont typeface="Arial" panose="020B0604020202020204" pitchFamily="34" charset="0"/>
              <a:buChar char="•"/>
            </a:pPr>
            <a:r>
              <a:rPr lang="en-IN" sz="2000" b="1" dirty="0"/>
              <a:t>Problem Statement</a:t>
            </a:r>
          </a:p>
          <a:p>
            <a:pPr marL="285750" indent="-285750">
              <a:buFont typeface="Arial" panose="020B0604020202020204" pitchFamily="34" charset="0"/>
              <a:buChar char="•"/>
            </a:pPr>
            <a:r>
              <a:rPr lang="en-IN" sz="2000" b="1" dirty="0"/>
              <a:t>Objective</a:t>
            </a:r>
          </a:p>
          <a:p>
            <a:pPr marL="285750" indent="-285750">
              <a:buFont typeface="Arial" panose="020B0604020202020204" pitchFamily="34" charset="0"/>
              <a:buChar char="•"/>
            </a:pPr>
            <a:r>
              <a:rPr lang="en-IN" sz="2000" b="1" dirty="0"/>
              <a:t>Software Requirements</a:t>
            </a:r>
          </a:p>
          <a:p>
            <a:pPr marL="285750" indent="-285750">
              <a:buFont typeface="Arial" panose="020B0604020202020204" pitchFamily="34" charset="0"/>
              <a:buChar char="•"/>
            </a:pPr>
            <a:r>
              <a:rPr lang="en-IN" sz="2000" b="1" dirty="0"/>
              <a:t>Proposed Work</a:t>
            </a:r>
          </a:p>
          <a:p>
            <a:pPr marL="285750" indent="-285750">
              <a:buFont typeface="Arial" panose="020B0604020202020204" pitchFamily="34" charset="0"/>
              <a:buChar char="•"/>
            </a:pPr>
            <a:r>
              <a:rPr lang="en-IN" sz="2000" b="1" dirty="0"/>
              <a:t>Result</a:t>
            </a:r>
          </a:p>
          <a:p>
            <a:pPr marL="285750" indent="-285750">
              <a:buFont typeface="Arial" panose="020B0604020202020204" pitchFamily="34" charset="0"/>
              <a:buChar char="•"/>
            </a:pPr>
            <a:r>
              <a:rPr lang="en-IN" sz="2000" b="1" dirty="0"/>
              <a:t>Conclusion</a:t>
            </a:r>
          </a:p>
          <a:p>
            <a:pPr marL="285750" indent="-285750">
              <a:buFont typeface="Arial" panose="020B0604020202020204" pitchFamily="34" charset="0"/>
              <a:buChar char="•"/>
            </a:pPr>
            <a:r>
              <a:rPr lang="en-IN" sz="2000" b="1" dirty="0"/>
              <a:t>References</a:t>
            </a:r>
            <a:endParaRPr lang="en-IN" sz="2000" dirty="0"/>
          </a:p>
        </p:txBody>
      </p:sp>
    </p:spTree>
    <p:extLst>
      <p:ext uri="{BB962C8B-B14F-4D97-AF65-F5344CB8AC3E}">
        <p14:creationId xmlns:p14="http://schemas.microsoft.com/office/powerpoint/2010/main" val="21364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533" y="1141619"/>
            <a:ext cx="8761413" cy="706964"/>
          </a:xfrm>
        </p:spPr>
        <p:txBody>
          <a:bodyPr/>
          <a:lstStyle/>
          <a:p>
            <a:r>
              <a:rPr lang="en-US" b="1" dirty="0"/>
              <a:t>Introduction:</a:t>
            </a:r>
            <a:br>
              <a:rPr lang="en-IN" b="1" dirty="0"/>
            </a:br>
            <a:endParaRPr lang="en-IN" b="1" dirty="0"/>
          </a:p>
        </p:txBody>
      </p:sp>
      <p:sp>
        <p:nvSpPr>
          <p:cNvPr id="3" name="Content Placeholder 2"/>
          <p:cNvSpPr>
            <a:spLocks noGrp="1"/>
          </p:cNvSpPr>
          <p:nvPr>
            <p:ph idx="1"/>
          </p:nvPr>
        </p:nvSpPr>
        <p:spPr>
          <a:xfrm>
            <a:off x="1154954" y="2603500"/>
            <a:ext cx="9995128" cy="3416300"/>
          </a:xfrm>
        </p:spPr>
        <p:txBody>
          <a:bodyPr>
            <a:normAutofit/>
          </a:bodyPr>
          <a:lstStyle/>
          <a:p>
            <a:pPr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The   gold prediction dataset  contains historical gold price data along with other relevant features. </a:t>
            </a:r>
          </a:p>
          <a:p>
            <a:pPr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After loading and preprocessing the data, including converting the date column to datetime format, the correlation between features and the target variable (gold price) is calculated and visualized using a heatmap. The dataset is then split into training and testing sets, and a Random Forest Regressor model is trained on the training set. </a:t>
            </a:r>
          </a:p>
          <a:p>
            <a:pPr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The model's performance is evaluated using the R-squared error metric on both the training and testing sets. Finally, the actual and predicted gold prices are plotted to visualize the model's predictions.</a:t>
            </a:r>
          </a:p>
          <a:p>
            <a:pPr defTabSz="914400" eaLnBrk="0" fontAlgn="base" hangingPunct="0">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sz="2000" dirty="0"/>
          </a:p>
        </p:txBody>
      </p:sp>
      <p:sp>
        <p:nvSpPr>
          <p:cNvPr id="9" name="Rectangle 6">
            <a:extLst>
              <a:ext uri="{FF2B5EF4-FFF2-40B4-BE49-F238E27FC236}">
                <a16:creationId xmlns:a16="http://schemas.microsoft.com/office/drawing/2014/main" id="{B72CC4DA-751C-1B45-D385-9BC22EFDE027}"/>
              </a:ext>
            </a:extLst>
          </p:cNvPr>
          <p:cNvSpPr>
            <a:spLocks noChangeArrowheads="1"/>
          </p:cNvSpPr>
          <p:nvPr/>
        </p:nvSpPr>
        <p:spPr bwMode="auto">
          <a:xfrm>
            <a:off x="0" y="0"/>
            <a:ext cx="171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172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227" y="1048313"/>
            <a:ext cx="8761413" cy="706964"/>
          </a:xfrm>
        </p:spPr>
        <p:txBody>
          <a:bodyPr/>
          <a:lstStyle/>
          <a:p>
            <a:r>
              <a:rPr lang="en-US" b="1" dirty="0"/>
              <a:t>Problem Statement:</a:t>
            </a:r>
            <a:br>
              <a:rPr lang="en-IN" b="1" dirty="0"/>
            </a:br>
            <a:endParaRPr lang="en-IN" b="1" dirty="0"/>
          </a:p>
        </p:txBody>
      </p:sp>
      <p:sp>
        <p:nvSpPr>
          <p:cNvPr id="3" name="Content Placeholder 2"/>
          <p:cNvSpPr>
            <a:spLocks noGrp="1"/>
          </p:cNvSpPr>
          <p:nvPr>
            <p:ph idx="1"/>
          </p:nvPr>
        </p:nvSpPr>
        <p:spPr>
          <a:xfrm>
            <a:off x="1154954" y="2603500"/>
            <a:ext cx="10144417" cy="3416300"/>
          </a:xfrm>
        </p:spPr>
        <p:txBody>
          <a:bodyPr>
            <a:normAutofit/>
          </a:bodyPr>
          <a:lstStyle/>
          <a:p>
            <a:r>
              <a:rPr lang="en-US" sz="2000" b="0" i="0" dirty="0">
                <a:solidFill>
                  <a:srgbClr val="0D0D0D"/>
                </a:solidFill>
                <a:effectLst/>
                <a:highlight>
                  <a:srgbClr val="FFFFFF"/>
                </a:highlight>
                <a:latin typeface="Söhne"/>
              </a:rPr>
              <a:t>The problem is to develop a machine learning model that can predict the price of gold (GLD) based on historical data and other relevant features.</a:t>
            </a:r>
          </a:p>
          <a:p>
            <a:r>
              <a:rPr lang="en-US" sz="2000" b="0" i="0" dirty="0">
                <a:solidFill>
                  <a:srgbClr val="0D0D0D"/>
                </a:solidFill>
                <a:effectLst/>
                <a:highlight>
                  <a:srgbClr val="FFFFFF"/>
                </a:highlight>
                <a:latin typeface="Söhne"/>
              </a:rPr>
              <a:t> The goal is to create a model that accurately forecasts the future price of gold, which is crucial for investors, traders, and financial analysts to make informed decisions. </a:t>
            </a:r>
          </a:p>
          <a:p>
            <a:r>
              <a:rPr lang="en-US" sz="2000" b="0" i="0" dirty="0">
                <a:solidFill>
                  <a:srgbClr val="0D0D0D"/>
                </a:solidFill>
                <a:effectLst/>
                <a:highlight>
                  <a:srgbClr val="FFFFFF"/>
                </a:highlight>
                <a:latin typeface="Söhne"/>
              </a:rPr>
              <a:t>By analyzing past trends and patterns in the gold market, the model aims to provide valuable insights into potential future price movements. It seeks to leverage machine learning algorithms to build a predictive model that can assist stakeholders in the gold market in making strategic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06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CDCE-06CE-B412-5C82-F05451D5A3C0}"/>
              </a:ext>
            </a:extLst>
          </p:cNvPr>
          <p:cNvSpPr>
            <a:spLocks noGrp="1"/>
          </p:cNvSpPr>
          <p:nvPr>
            <p:ph type="title"/>
          </p:nvPr>
        </p:nvSpPr>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457DDA8D-2BCF-3E26-FA45-B7DED6976054}"/>
              </a:ext>
            </a:extLst>
          </p:cNvPr>
          <p:cNvSpPr>
            <a:spLocks noGrp="1"/>
          </p:cNvSpPr>
          <p:nvPr>
            <p:ph idx="1"/>
          </p:nvPr>
        </p:nvSpPr>
        <p:spPr>
          <a:xfrm>
            <a:off x="1154954" y="2603500"/>
            <a:ext cx="10312368" cy="3416300"/>
          </a:xfrm>
        </p:spPr>
        <p:txBody>
          <a:bodyPr>
            <a:normAutofit/>
          </a:bodyPr>
          <a:lstStyle/>
          <a:p>
            <a:br>
              <a:rPr lang="en-US" sz="2000" dirty="0"/>
            </a:br>
            <a:r>
              <a:rPr lang="en-US" sz="2000" b="0" i="0" dirty="0">
                <a:solidFill>
                  <a:srgbClr val="0D0D0D"/>
                </a:solidFill>
                <a:effectLst/>
                <a:highlight>
                  <a:srgbClr val="FFFFFF"/>
                </a:highlight>
                <a:latin typeface="Söhne"/>
              </a:rPr>
              <a:t>The objective of this project is to build a reliable machine learning model that can accurately predict the price of gold (GLD). </a:t>
            </a:r>
          </a:p>
          <a:p>
            <a:r>
              <a:rPr lang="en-US" sz="2000" b="0" i="0" dirty="0">
                <a:solidFill>
                  <a:srgbClr val="0D0D0D"/>
                </a:solidFill>
                <a:effectLst/>
                <a:highlight>
                  <a:srgbClr val="FFFFFF"/>
                </a:highlight>
                <a:latin typeface="Söhne"/>
              </a:rPr>
              <a:t>By analyzing historical data and relevant features, the model aims to forecast future gold prices, providing valuable insights for investors, traders, and financial analysts. </a:t>
            </a:r>
          </a:p>
          <a:p>
            <a:r>
              <a:rPr lang="en-US" sz="2000" b="0" i="0" dirty="0">
                <a:solidFill>
                  <a:srgbClr val="0D0D0D"/>
                </a:solidFill>
                <a:effectLst/>
                <a:highlight>
                  <a:srgbClr val="FFFFFF"/>
                </a:highlight>
                <a:latin typeface="Söhne"/>
              </a:rPr>
              <a:t>The goal is to create a tool that can help stakeholders in the gold market make informed decisions, improve their trading strategies, and potentially maximize their returns. Additionally, the project aims to demonstrate the application of machine learning in financial forecasting and enhance understanding of the factors influencing gold prices.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86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REQUIREMENTS: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lvl="0">
              <a:buFont typeface="Wingdings" panose="05000000000000000000" pitchFamily="2" charset="2"/>
              <a:buChar char="Ø"/>
            </a:pPr>
            <a:r>
              <a:rPr lang="en-US" sz="2800" dirty="0">
                <a:latin typeface="Arial" panose="020B0604020202020204" pitchFamily="34" charset="0"/>
                <a:cs typeface="Arial" panose="020B0604020202020204" pitchFamily="34" charset="0"/>
              </a:rPr>
              <a:t>Language Used: Python</a:t>
            </a:r>
            <a:endParaRPr lang="en-IN" sz="2800" dirty="0">
              <a:latin typeface="Arial" panose="020B0604020202020204" pitchFamily="34" charset="0"/>
              <a:cs typeface="Arial" panose="020B0604020202020204" pitchFamily="34" charset="0"/>
            </a:endParaRPr>
          </a:p>
          <a:p>
            <a:pPr lvl="0">
              <a:buFont typeface="Wingdings" panose="05000000000000000000" pitchFamily="2" charset="2"/>
              <a:buChar char="Ø"/>
            </a:pPr>
            <a:r>
              <a:rPr lang="en-US" sz="2800" dirty="0">
                <a:latin typeface="Arial" panose="020B0604020202020204" pitchFamily="34" charset="0"/>
                <a:cs typeface="Arial" panose="020B0604020202020204" pitchFamily="34" charset="0"/>
              </a:rPr>
              <a:t>Tool : </a:t>
            </a:r>
            <a:r>
              <a:rPr lang="en-US" sz="2800" dirty="0" err="1">
                <a:latin typeface="Arial" panose="020B0604020202020204" pitchFamily="34" charset="0"/>
                <a:cs typeface="Arial" panose="020B0604020202020204" pitchFamily="34" charset="0"/>
              </a:rPr>
              <a:t>Jupyter</a:t>
            </a:r>
            <a:r>
              <a:rPr lang="en-US" sz="2800" dirty="0">
                <a:latin typeface="Arial" panose="020B0604020202020204" pitchFamily="34" charset="0"/>
                <a:cs typeface="Arial" panose="020B0604020202020204" pitchFamily="34" charset="0"/>
              </a:rPr>
              <a:t> notebook</a:t>
            </a:r>
            <a:endParaRPr lang="en-IN"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Libraries used:</a:t>
            </a:r>
          </a:p>
          <a:p>
            <a:pPr algn="l">
              <a:buFont typeface="Arial" panose="020B0604020202020204" pitchFamily="34" charset="0"/>
              <a:buChar char="•"/>
            </a:pPr>
            <a:r>
              <a:rPr lang="en-IN" sz="2800" b="0" i="0" dirty="0" err="1">
                <a:solidFill>
                  <a:srgbClr val="0D0D0D"/>
                </a:solidFill>
                <a:effectLst/>
                <a:highlight>
                  <a:srgbClr val="FFFFFF"/>
                </a:highlight>
                <a:latin typeface="Arial" panose="020B0604020202020204" pitchFamily="34" charset="0"/>
                <a:cs typeface="Arial" panose="020B0604020202020204" pitchFamily="34" charset="0"/>
              </a:rPr>
              <a:t>Numpy</a:t>
            </a:r>
            <a:endParaRPr lang="en-IN" sz="2800"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800" b="0" i="0" dirty="0">
                <a:solidFill>
                  <a:srgbClr val="0D0D0D"/>
                </a:solidFill>
                <a:effectLst/>
                <a:highlight>
                  <a:srgbClr val="FFFFFF"/>
                </a:highlight>
                <a:latin typeface="Arial" panose="020B0604020202020204" pitchFamily="34" charset="0"/>
                <a:cs typeface="Arial" panose="020B0604020202020204" pitchFamily="34" charset="0"/>
              </a:rPr>
              <a:t>pandas</a:t>
            </a:r>
          </a:p>
          <a:p>
            <a:pPr algn="l">
              <a:buFont typeface="Arial" panose="020B0604020202020204" pitchFamily="34" charset="0"/>
              <a:buChar char="•"/>
            </a:pPr>
            <a:r>
              <a:rPr lang="en-IN" sz="2800" b="0" i="0" dirty="0">
                <a:solidFill>
                  <a:srgbClr val="0D0D0D"/>
                </a:solidFill>
                <a:effectLst/>
                <a:highlight>
                  <a:srgbClr val="FFFFFF"/>
                </a:highlight>
                <a:latin typeface="Arial" panose="020B0604020202020204" pitchFamily="34" charset="0"/>
                <a:cs typeface="Arial" panose="020B0604020202020204" pitchFamily="34" charset="0"/>
              </a:rPr>
              <a:t>matplotlib</a:t>
            </a:r>
          </a:p>
          <a:p>
            <a:pPr algn="l">
              <a:buFont typeface="Arial" panose="020B0604020202020204" pitchFamily="34" charset="0"/>
              <a:buChar char="•"/>
            </a:pPr>
            <a:r>
              <a:rPr lang="en-IN" sz="2800" b="0" i="0" dirty="0">
                <a:solidFill>
                  <a:srgbClr val="0D0D0D"/>
                </a:solidFill>
                <a:effectLst/>
                <a:highlight>
                  <a:srgbClr val="FFFFFF"/>
                </a:highlight>
                <a:latin typeface="Arial" panose="020B0604020202020204" pitchFamily="34" charset="0"/>
                <a:cs typeface="Arial" panose="020B0604020202020204" pitchFamily="34" charset="0"/>
              </a:rPr>
              <a:t>seaborn</a:t>
            </a:r>
          </a:p>
          <a:p>
            <a:pPr algn="l">
              <a:buFont typeface="Arial" panose="020B0604020202020204" pitchFamily="34" charset="0"/>
              <a:buChar char="•"/>
            </a:pPr>
            <a:r>
              <a:rPr lang="en-IN" sz="2800" b="0" i="0" dirty="0">
                <a:solidFill>
                  <a:srgbClr val="0D0D0D"/>
                </a:solidFill>
                <a:effectLst/>
                <a:highlight>
                  <a:srgbClr val="FFFFFF"/>
                </a:highlight>
                <a:latin typeface="Arial" panose="020B0604020202020204" pitchFamily="34" charset="0"/>
                <a:cs typeface="Arial" panose="020B0604020202020204" pitchFamily="34" charset="0"/>
              </a:rPr>
              <a:t>scikit-learn</a:t>
            </a:r>
          </a:p>
          <a:p>
            <a:pPr lvl="0">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82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a:t>
            </a:r>
            <a:br>
              <a:rPr lang="en-IN" b="1" dirty="0"/>
            </a:br>
            <a:endParaRPr lang="en-IN" b="1" dirty="0"/>
          </a:p>
        </p:txBody>
      </p:sp>
      <p:sp>
        <p:nvSpPr>
          <p:cNvPr id="3" name="Content Placeholder 2"/>
          <p:cNvSpPr>
            <a:spLocks noGrp="1"/>
          </p:cNvSpPr>
          <p:nvPr>
            <p:ph idx="1"/>
          </p:nvPr>
        </p:nvSpPr>
        <p:spPr/>
        <p:txBody>
          <a:bodyPr>
            <a:normAutofit/>
          </a:bodyPr>
          <a:lstStyle/>
          <a:p>
            <a:r>
              <a:rPr lang="en-US" sz="2800" dirty="0"/>
              <a:t>Data collection and loading</a:t>
            </a:r>
          </a:p>
          <a:p>
            <a:r>
              <a:rPr lang="en-US" sz="2800" dirty="0"/>
              <a:t>Split train and test data</a:t>
            </a:r>
          </a:p>
          <a:p>
            <a:r>
              <a:rPr lang="en-US" sz="2800" dirty="0"/>
              <a:t>Model training</a:t>
            </a:r>
          </a:p>
          <a:p>
            <a:r>
              <a:rPr lang="en-US" sz="2800" dirty="0"/>
              <a:t>Model evaluation</a:t>
            </a:r>
            <a:endParaRPr lang="en-IN" sz="2800" dirty="0"/>
          </a:p>
          <a:p>
            <a:r>
              <a:rPr lang="en-IN" sz="2800" dirty="0"/>
              <a:t>Visualize actual vs predicted values</a:t>
            </a:r>
          </a:p>
        </p:txBody>
      </p:sp>
    </p:spTree>
    <p:extLst>
      <p:ext uri="{BB962C8B-B14F-4D97-AF65-F5344CB8AC3E}">
        <p14:creationId xmlns:p14="http://schemas.microsoft.com/office/powerpoint/2010/main" val="304223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 and Loading</a:t>
            </a:r>
            <a:endParaRPr lang="en-IN" b="1" dirty="0"/>
          </a:p>
        </p:txBody>
      </p:sp>
      <p:sp>
        <p:nvSpPr>
          <p:cNvPr id="3" name="Content Placeholder 2"/>
          <p:cNvSpPr>
            <a:spLocks noGrp="1"/>
          </p:cNvSpPr>
          <p:nvPr>
            <p:ph idx="1"/>
          </p:nvPr>
        </p:nvSpPr>
        <p:spPr>
          <a:xfrm>
            <a:off x="1024396" y="2202550"/>
            <a:ext cx="9276567" cy="4249847"/>
          </a:xfrm>
        </p:spPr>
        <p:txBody>
          <a:bodyPr>
            <a:noAutofit/>
          </a:bodyPr>
          <a:lstStyle/>
          <a:p>
            <a:r>
              <a:rPr lang="en-US" sz="2000" dirty="0">
                <a:latin typeface="Arial" panose="020B0604020202020204" pitchFamily="34" charset="0"/>
                <a:cs typeface="Arial" panose="020B0604020202020204" pitchFamily="34" charset="0"/>
              </a:rPr>
              <a:t>The data collection and loading involves obtaining a dataset containing historical gold price data. </a:t>
            </a:r>
          </a:p>
          <a:p>
            <a:r>
              <a:rPr lang="en-US" sz="2000" dirty="0">
                <a:latin typeface="Arial" panose="020B0604020202020204" pitchFamily="34" charset="0"/>
                <a:cs typeface="Arial" panose="020B0604020202020204" pitchFamily="34" charset="0"/>
              </a:rPr>
              <a:t>This dataset is stored in a CSV file named "gld_price_data.csv." To begin, the pandas library is imported to facilitate data manipulation. </a:t>
            </a:r>
          </a:p>
          <a:p>
            <a:r>
              <a:rPr lang="en-US" sz="2000" dirty="0">
                <a:latin typeface="Arial" panose="020B0604020202020204" pitchFamily="34" charset="0"/>
                <a:cs typeface="Arial" panose="020B0604020202020204" pitchFamily="34" charset="0"/>
              </a:rPr>
              <a:t>The dataset is then loaded into a pandas </a:t>
            </a:r>
            <a:r>
              <a:rPr lang="en-US" sz="2000" dirty="0" err="1">
                <a:latin typeface="Arial" panose="020B0604020202020204" pitchFamily="34" charset="0"/>
                <a:cs typeface="Arial" panose="020B0604020202020204" pitchFamily="34" charset="0"/>
              </a:rPr>
              <a:t>DataFrame</a:t>
            </a:r>
            <a:r>
              <a:rPr lang="en-US" sz="2000" dirty="0">
                <a:latin typeface="Arial" panose="020B0604020202020204" pitchFamily="34" charset="0"/>
                <a:cs typeface="Arial" panose="020B0604020202020204" pitchFamily="34" charset="0"/>
              </a:rPr>
              <a:t> using the </a:t>
            </a:r>
            <a:r>
              <a:rPr lang="en-US" sz="2000" dirty="0" err="1">
                <a:latin typeface="Arial" panose="020B0604020202020204" pitchFamily="34" charset="0"/>
                <a:cs typeface="Arial" panose="020B0604020202020204" pitchFamily="34" charset="0"/>
              </a:rPr>
              <a:t>read_csv</a:t>
            </a:r>
            <a:r>
              <a:rPr lang="en-US" sz="2000" dirty="0">
                <a:latin typeface="Arial" panose="020B0604020202020204" pitchFamily="34" charset="0"/>
                <a:cs typeface="Arial" panose="020B0604020202020204" pitchFamily="34" charset="0"/>
              </a:rPr>
              <a:t> function, which reads the CSV file and stores its contents in a tabular format. This step allows for easy access and analysis of the data. Once loaded, the dataset is ready for exploration and preprocessing, which includes tasks such as checking for missing values, converting data types, and extracting relevant features for analysis.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28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4C0F-FC35-FD43-1AAE-E42F9E328211}"/>
              </a:ext>
            </a:extLst>
          </p:cNvPr>
          <p:cNvSpPr>
            <a:spLocks noGrp="1"/>
          </p:cNvSpPr>
          <p:nvPr>
            <p:ph type="title"/>
          </p:nvPr>
        </p:nvSpPr>
        <p:spPr/>
        <p:txBody>
          <a:bodyPr/>
          <a:lstStyle/>
          <a:p>
            <a:r>
              <a:rPr lang="en-US" dirty="0"/>
              <a:t>Data collection and loading</a:t>
            </a:r>
            <a:endParaRPr lang="en-IN" dirty="0"/>
          </a:p>
        </p:txBody>
      </p:sp>
      <p:pic>
        <p:nvPicPr>
          <p:cNvPr id="5" name="Content Placeholder 4">
            <a:extLst>
              <a:ext uri="{FF2B5EF4-FFF2-40B4-BE49-F238E27FC236}">
                <a16:creationId xmlns:a16="http://schemas.microsoft.com/office/drawing/2014/main" id="{8E37E4A3-85C1-9818-D4F9-4EB7CB005F13}"/>
              </a:ext>
            </a:extLst>
          </p:cNvPr>
          <p:cNvPicPr>
            <a:picLocks noGrp="1" noChangeAspect="1"/>
          </p:cNvPicPr>
          <p:nvPr>
            <p:ph idx="1"/>
          </p:nvPr>
        </p:nvPicPr>
        <p:blipFill>
          <a:blip r:embed="rId2"/>
          <a:stretch>
            <a:fillRect/>
          </a:stretch>
        </p:blipFill>
        <p:spPr>
          <a:xfrm>
            <a:off x="1280320" y="2724270"/>
            <a:ext cx="3865651" cy="3416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023CB04-8E89-A6DA-7EDB-58E661DF607B}"/>
              </a:ext>
            </a:extLst>
          </p:cNvPr>
          <p:cNvPicPr>
            <a:picLocks noChangeAspect="1"/>
          </p:cNvPicPr>
          <p:nvPr/>
        </p:nvPicPr>
        <p:blipFill>
          <a:blip r:embed="rId3"/>
          <a:stretch>
            <a:fillRect/>
          </a:stretch>
        </p:blipFill>
        <p:spPr>
          <a:xfrm>
            <a:off x="6264564" y="2724270"/>
            <a:ext cx="4104386" cy="3297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2974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180</TotalTime>
  <Words>962</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Söhne</vt:lpstr>
      <vt:lpstr>Wingdings</vt:lpstr>
      <vt:lpstr>Wingdings 3</vt:lpstr>
      <vt:lpstr>Ion Boardroom</vt:lpstr>
      <vt:lpstr>GOLD PRICE PREDICTION</vt:lpstr>
      <vt:lpstr>OUTLINE :</vt:lpstr>
      <vt:lpstr>Introduction: </vt:lpstr>
      <vt:lpstr>Problem Statement: </vt:lpstr>
      <vt:lpstr>Objectives</vt:lpstr>
      <vt:lpstr>SOFTWARE REQUIREMENTS: </vt:lpstr>
      <vt:lpstr>Proposed solution: </vt:lpstr>
      <vt:lpstr>Data Collection and Loading</vt:lpstr>
      <vt:lpstr>Data collection and loading</vt:lpstr>
      <vt:lpstr>Split train and test data</vt:lpstr>
      <vt:lpstr>Model  training using Random forest Regressor</vt:lpstr>
      <vt:lpstr>Model Evaluation</vt:lpstr>
      <vt:lpstr>RESULTS</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 images of clothing</dc:title>
  <dc:creator>ADMIN</dc:creator>
  <cp:lastModifiedBy>Priyadarshini S</cp:lastModifiedBy>
  <cp:revision>5</cp:revision>
  <dcterms:created xsi:type="dcterms:W3CDTF">2024-04-28T15:00:40Z</dcterms:created>
  <dcterms:modified xsi:type="dcterms:W3CDTF">2024-04-29T03:17:52Z</dcterms:modified>
</cp:coreProperties>
</file>