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6F4-94EF-4CF3-8669-32F9C5EA2FC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91DBD-1340-4037-A514-7C61481FD0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91DBD-1340-4037-A514-7C61481FD0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B83FDB-C32F-433F-B7FC-136B2AE99A5D}" type="datetimeFigureOut">
              <a:rPr lang="en-US" smtClean="0"/>
              <a:pPr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6F1BBC-CF15-4D1F-BD98-C862DDFB8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4.bin"/><Relationship Id="rId7" Type="http://schemas.openxmlformats.org/officeDocument/2006/relationships/oleObject" Target="../embeddings/Microsoft_Word_97_-_2004_Document6.doc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0" Type="http://schemas.openxmlformats.org/officeDocument/2006/relationships/oleObject" Target="../embeddings/Microsoft_Word_97_-_2004_Document7.doc"/><Relationship Id="rId11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20" Type="http://schemas.openxmlformats.org/officeDocument/2006/relationships/image" Target="../media/image20.emf"/><Relationship Id="rId21" Type="http://schemas.openxmlformats.org/officeDocument/2006/relationships/oleObject" Target="../embeddings/oleObject22.bin"/><Relationship Id="rId22" Type="http://schemas.openxmlformats.org/officeDocument/2006/relationships/oleObject" Target="../embeddings/Microsoft_Excel_97_-_2004_Worksheet14.xls"/><Relationship Id="rId23" Type="http://schemas.openxmlformats.org/officeDocument/2006/relationships/image" Target="../media/image21.emf"/><Relationship Id="rId24" Type="http://schemas.openxmlformats.org/officeDocument/2006/relationships/oleObject" Target="../embeddings/oleObject23.bin"/><Relationship Id="rId25" Type="http://schemas.openxmlformats.org/officeDocument/2006/relationships/oleObject" Target="../embeddings/Microsoft_Excel_97_-_2004_Worksheet15.xls"/><Relationship Id="rId26" Type="http://schemas.openxmlformats.org/officeDocument/2006/relationships/image" Target="../media/image22.emf"/><Relationship Id="rId10" Type="http://schemas.openxmlformats.org/officeDocument/2006/relationships/oleObject" Target="../embeddings/Microsoft_Excel_97_-_2004_Worksheet10.xls"/><Relationship Id="rId11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3" Type="http://schemas.openxmlformats.org/officeDocument/2006/relationships/oleObject" Target="../embeddings/Microsoft_Excel_97_-_2004_Worksheet11.xls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20.bin"/><Relationship Id="rId16" Type="http://schemas.openxmlformats.org/officeDocument/2006/relationships/oleObject" Target="../embeddings/Microsoft_Excel_97_-_2004_Worksheet12.xls"/><Relationship Id="rId17" Type="http://schemas.openxmlformats.org/officeDocument/2006/relationships/image" Target="../media/image19.emf"/><Relationship Id="rId18" Type="http://schemas.openxmlformats.org/officeDocument/2006/relationships/oleObject" Target="../embeddings/oleObject21.bin"/><Relationship Id="rId19" Type="http://schemas.openxmlformats.org/officeDocument/2006/relationships/oleObject" Target="../embeddings/Microsoft_Excel_97_-_2004_Worksheet13.xls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oleObject" Target="../embeddings/Microsoft_Excel_97_-_2004_Worksheet8.xls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Microsoft_Excel_97_-_2004_Worksheet9.xls"/><Relationship Id="rId8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Microsoft_Word_97_-_2004_Document3.doc"/><Relationship Id="rId6" Type="http://schemas.openxmlformats.org/officeDocument/2006/relationships/image" Target="../media/image3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Apriori</a:t>
            </a:r>
            <a:r>
              <a:rPr lang="en-US" dirty="0" smtClean="0"/>
              <a:t> Algorithm)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Association </a:t>
            </a:r>
            <a:r>
              <a:rPr lang="en-US"/>
              <a:t>Rule </a:t>
            </a:r>
            <a:r>
              <a:rPr lang="en-US" smtClean="0"/>
              <a:t>Mining</a:t>
            </a:r>
            <a:endParaRPr lang="en-US"/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Jika diberikan sekumpulan transaski T</a:t>
            </a:r>
            <a:r>
              <a:rPr lang="en-US"/>
              <a:t>, </a:t>
            </a:r>
            <a:r>
              <a:rPr lang="en-US" smtClean="0"/>
              <a:t>tujuan dari association </a:t>
            </a:r>
            <a:r>
              <a:rPr lang="en-US"/>
              <a:t>rule mining </a:t>
            </a:r>
            <a:r>
              <a:rPr lang="en-US" smtClean="0"/>
              <a:t>adalah menemukan semua aturan yang memiliki:</a:t>
            </a:r>
            <a:endParaRPr lang="en-US"/>
          </a:p>
          <a:p>
            <a:pPr lvl="1"/>
            <a:r>
              <a:rPr lang="en-US"/>
              <a:t>support </a:t>
            </a:r>
            <a:r>
              <a:rPr lang="en-US">
                <a:cs typeface="Arial" charset="0"/>
              </a:rPr>
              <a:t>≥ </a:t>
            </a:r>
            <a:r>
              <a:rPr lang="en-US" smtClean="0">
                <a:cs typeface="Arial" charset="0"/>
              </a:rPr>
              <a:t>batas </a:t>
            </a:r>
            <a:r>
              <a:rPr lang="en-US" i="1" smtClean="0">
                <a:cs typeface="Arial" charset="0"/>
              </a:rPr>
              <a:t>minsup</a:t>
            </a:r>
            <a:endParaRPr lang="en-US">
              <a:cs typeface="Arial" charset="0"/>
            </a:endParaRPr>
          </a:p>
          <a:p>
            <a:pPr lvl="1"/>
            <a:r>
              <a:rPr lang="en-US">
                <a:cs typeface="Arial" charset="0"/>
              </a:rPr>
              <a:t>confidence ≥ </a:t>
            </a:r>
            <a:r>
              <a:rPr lang="en-US" smtClean="0">
                <a:cs typeface="Arial" charset="0"/>
              </a:rPr>
              <a:t>batas </a:t>
            </a:r>
            <a:r>
              <a:rPr lang="en-US" i="1" smtClean="0">
                <a:cs typeface="Arial" charset="0"/>
              </a:rPr>
              <a:t>minconf</a:t>
            </a:r>
            <a:endParaRPr lang="en-US">
              <a:cs typeface="Arial" charset="0"/>
            </a:endParaRPr>
          </a:p>
          <a:p>
            <a:pPr lvl="1"/>
            <a:endParaRPr lang="en-US">
              <a:cs typeface="Arial" charset="0"/>
            </a:endParaRPr>
          </a:p>
          <a:p>
            <a:r>
              <a:rPr lang="en-US" smtClean="0">
                <a:cs typeface="Arial" charset="0"/>
              </a:rPr>
              <a:t>Pendekatan Brute-force :</a:t>
            </a:r>
            <a:endParaRPr lang="en-US">
              <a:cs typeface="Arial" charset="0"/>
            </a:endParaRPr>
          </a:p>
          <a:p>
            <a:pPr lvl="1"/>
            <a:r>
              <a:rPr lang="en-US" smtClean="0">
                <a:cs typeface="Arial" charset="0"/>
              </a:rPr>
              <a:t>Daftar semua association rules yang mungkin</a:t>
            </a:r>
            <a:endParaRPr lang="en-US">
              <a:cs typeface="Arial" charset="0"/>
            </a:endParaRPr>
          </a:p>
          <a:p>
            <a:pPr lvl="1"/>
            <a:r>
              <a:rPr lang="en-US" smtClean="0">
                <a:cs typeface="Arial" charset="0"/>
              </a:rPr>
              <a:t>Hitung support dan confidence untuk masing-masing</a:t>
            </a:r>
            <a:endParaRPr lang="en-US">
              <a:cs typeface="Arial" charset="0"/>
            </a:endParaRPr>
          </a:p>
          <a:p>
            <a:pPr lvl="1"/>
            <a:r>
              <a:rPr lang="en-US" smtClean="0">
                <a:cs typeface="Arial" charset="0"/>
              </a:rPr>
              <a:t>Pangkas (Prune) aturan yang tidak memenuhi batas </a:t>
            </a:r>
            <a:r>
              <a:rPr lang="en-US" i="1" smtClean="0">
                <a:cs typeface="Arial" charset="0"/>
              </a:rPr>
              <a:t>minsup</a:t>
            </a:r>
            <a:r>
              <a:rPr lang="en-US" smtClean="0">
                <a:cs typeface="Arial" charset="0"/>
              </a:rPr>
              <a:t> dan </a:t>
            </a:r>
            <a:r>
              <a:rPr lang="en-US" i="1" smtClean="0">
                <a:cs typeface="Arial" charset="0"/>
              </a:rPr>
              <a:t>minconf</a:t>
            </a:r>
            <a:endParaRPr lang="en-US"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>
                <a:cs typeface="Arial" charset="0"/>
                <a:sym typeface="Symbol" pitchFamily="18" charset="2"/>
              </a:rPr>
              <a:t> </a:t>
            </a:r>
            <a:r>
              <a:rPr lang="en-US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smtClean="0">
                <a:solidFill>
                  <a:srgbClr val="CC3300"/>
                </a:solidFill>
                <a:sym typeface="Symbol" pitchFamily="18" charset="2"/>
              </a:rPr>
              <a:t>Contoh dari Aturan:</a:t>
            </a:r>
            <a:r>
              <a:rPr lang="en-US" sz="2400" b="0">
                <a:solidFill>
                  <a:srgbClr val="CC3300"/>
                </a:solidFill>
                <a:sym typeface="Symbol" pitchFamily="18" charset="2"/>
              </a:rPr>
              <a:t/>
            </a:r>
            <a:br>
              <a:rPr 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sz="1000" b="0">
              <a:solidFill>
                <a:srgbClr val="CC3300"/>
              </a:solidFill>
              <a:sym typeface="Symbol" pitchFamily="18" charset="2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pitchFamily="18" charset="2"/>
              </a:rPr>
              <a:t> {Beer} (s=0.4, c=0.67)</a:t>
            </a:r>
            <a:br>
              <a:rPr lang="en-US" sz="2000" b="0">
                <a:sym typeface="Symbol" pitchFamily="18" charset="2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pitchFamily="18" charset="2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pitchFamily="18" charset="2"/>
              </a:rPr>
              <a:t> {Milk} (s=0.4, c=0.67)</a:t>
            </a:r>
          </a:p>
          <a:p>
            <a:r>
              <a:rPr lang="en-US" sz="2000" b="0">
                <a:sym typeface="Symbol" pitchFamily="18" charset="2"/>
              </a:rPr>
              <a:t>{Beer}  {Milk,Diaper} (s=0.4, c=0.67) </a:t>
            </a:r>
            <a:br>
              <a:rPr lang="en-US" sz="2000" b="0">
                <a:sym typeface="Symbol" pitchFamily="18" charset="2"/>
              </a:rPr>
            </a:br>
            <a:r>
              <a:rPr lang="en-US" sz="2000" b="0">
                <a:sym typeface="Symbol" pitchFamily="18" charset="2"/>
              </a:rPr>
              <a:t>{Diaper}  {Milk,Beer} (s=0.4, c=0.5) </a:t>
            </a:r>
          </a:p>
          <a:p>
            <a:r>
              <a:rPr lang="en-US" sz="2000" b="0">
                <a:sym typeface="Symbol" pitchFamily="18" charset="2"/>
              </a:rPr>
              <a:t>{Milk}  {Diaper,Beer}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CC3300"/>
                </a:solidFill>
                <a:sym typeface="Symbol" pitchFamily="18" charset="2"/>
              </a:rPr>
              <a:t>Pengamatan</a:t>
            </a:r>
            <a:r>
              <a:rPr lang="en-US" b="0" dirty="0" smtClean="0">
                <a:solidFill>
                  <a:srgbClr val="CC3300"/>
                </a:solidFill>
                <a:sym typeface="Symbol" pitchFamily="18" charset="2"/>
              </a:rPr>
              <a:t>:</a:t>
            </a:r>
            <a:endParaRPr lang="en-US" b="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 dirty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Semua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aturan</a:t>
            </a:r>
            <a:r>
              <a:rPr lang="en-US" b="0" dirty="0" smtClean="0">
                <a:sym typeface="Symbol" pitchFamily="18" charset="2"/>
              </a:rPr>
              <a:t> di </a:t>
            </a:r>
            <a:r>
              <a:rPr lang="en-US" b="0" dirty="0" err="1" smtClean="0">
                <a:sym typeface="Symbol" pitchFamily="18" charset="2"/>
              </a:rPr>
              <a:t>atas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merupakan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partisi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biner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dari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itemset</a:t>
            </a:r>
            <a:r>
              <a:rPr lang="en-US" b="0" dirty="0" smtClean="0">
                <a:sym typeface="Symbol" pitchFamily="18" charset="2"/>
              </a:rPr>
              <a:t> yang </a:t>
            </a:r>
            <a:r>
              <a:rPr lang="en-US" b="0" dirty="0" err="1" smtClean="0">
                <a:sym typeface="Symbol" pitchFamily="18" charset="2"/>
              </a:rPr>
              <a:t>sama</a:t>
            </a:r>
            <a:r>
              <a:rPr lang="en-US" b="0" dirty="0" smtClean="0">
                <a:sym typeface="Symbol" pitchFamily="18" charset="2"/>
              </a:rPr>
              <a:t>: </a:t>
            </a:r>
            <a:r>
              <a:rPr lang="en-US" b="0" dirty="0">
                <a:sym typeface="Symbol" pitchFamily="18" charset="2"/>
              </a:rPr>
              <a:t/>
            </a:r>
            <a:br>
              <a:rPr lang="en-US" b="0" dirty="0">
                <a:sym typeface="Symbol" pitchFamily="18" charset="2"/>
              </a:rPr>
            </a:br>
            <a:r>
              <a:rPr lang="en-US" b="0" dirty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 dirty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Aturan</a:t>
            </a:r>
            <a:r>
              <a:rPr lang="en-US" b="0" dirty="0" smtClean="0">
                <a:sym typeface="Symbol" pitchFamily="18" charset="2"/>
              </a:rPr>
              <a:t> yang </a:t>
            </a:r>
            <a:r>
              <a:rPr lang="en-US" b="0" dirty="0" err="1" smtClean="0">
                <a:sym typeface="Symbol" pitchFamily="18" charset="2"/>
              </a:rPr>
              <a:t>dibentuk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dari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itemset</a:t>
            </a:r>
            <a:r>
              <a:rPr lang="en-US" b="0" dirty="0" smtClean="0">
                <a:sym typeface="Symbol" pitchFamily="18" charset="2"/>
              </a:rPr>
              <a:t> yang </a:t>
            </a:r>
            <a:r>
              <a:rPr lang="en-US" b="0" dirty="0" err="1" smtClean="0">
                <a:sym typeface="Symbol" pitchFamily="18" charset="2"/>
              </a:rPr>
              <a:t>sama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memiliki</a:t>
            </a:r>
            <a:r>
              <a:rPr lang="en-US" b="0" dirty="0" smtClean="0">
                <a:sym typeface="Symbol" pitchFamily="18" charset="2"/>
              </a:rPr>
              <a:t> support yang </a:t>
            </a:r>
            <a:r>
              <a:rPr lang="en-US" b="0" dirty="0" err="1" smtClean="0">
                <a:sym typeface="Symbol" pitchFamily="18" charset="2"/>
              </a:rPr>
              <a:t>identik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tetapi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dapat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memiliki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b="0" dirty="0" err="1" smtClean="0">
                <a:sym typeface="Symbol" pitchFamily="18" charset="2"/>
              </a:rPr>
              <a:t>nilai</a:t>
            </a:r>
            <a:r>
              <a:rPr lang="en-US" b="0" dirty="0" smtClean="0">
                <a:sym typeface="Symbol" pitchFamily="18" charset="2"/>
              </a:rPr>
              <a:t> confidence yang </a:t>
            </a:r>
            <a:r>
              <a:rPr lang="en-US" b="0" dirty="0" err="1" smtClean="0">
                <a:sym typeface="Symbol" pitchFamily="18" charset="2"/>
              </a:rPr>
              <a:t>berbeda</a:t>
            </a:r>
            <a:endParaRPr lang="en-US" b="0" dirty="0">
              <a:sym typeface="Symbol" pitchFamily="18" charset="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 dirty="0">
                <a:sym typeface="Symbol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Mining Association Rules</a:t>
            </a:r>
            <a:endParaRPr lang="en-US"/>
          </a:p>
        </p:txBody>
      </p:sp>
      <p:sp>
        <p:nvSpPr>
          <p:cNvPr id="1212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Dua tahap pendekatan dalam proses mendapatkan aturan asosiasi, yaitu: </a:t>
            </a:r>
          </a:p>
          <a:p>
            <a:pPr lvl="1"/>
            <a:r>
              <a:rPr lang="en-US" smtClean="0"/>
              <a:t>Frequent Itemset Generation</a:t>
            </a:r>
          </a:p>
          <a:p>
            <a:pPr lvl="2"/>
            <a:r>
              <a:rPr lang="en-US" smtClean="0"/>
              <a:t>Membentuk semua itemset yang memiliki support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minsup</a:t>
            </a:r>
          </a:p>
          <a:p>
            <a:pPr lvl="1"/>
            <a:r>
              <a:rPr lang="en-US" smtClean="0"/>
              <a:t>Rule Generation</a:t>
            </a:r>
          </a:p>
          <a:p>
            <a:pPr lvl="2"/>
            <a:r>
              <a:rPr lang="en-US" smtClean="0"/>
              <a:t>Membentuk high confidence rules dari masing-masing frequent itemset, di mana setiap rule merupakan binary partitioning dari suatu frequent itemset</a:t>
            </a:r>
          </a:p>
          <a:p>
            <a:r>
              <a:rPr lang="en-US" smtClean="0"/>
              <a:t>Pembentukan frequent itemset masih merupakan proses komputasi yang mahal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9807480" imgH="7407000" progId="Visio.Drawing.11">
                  <p:embed/>
                </p:oleObj>
              </mc:Choice>
              <mc:Fallback>
                <p:oleObj name="VISIO" r:id="rId3" imgW="9807480" imgH="740700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smtClean="0"/>
              <a:t>Jika diberikan d item, maka akan terdapat 2</a:t>
            </a:r>
            <a:r>
              <a:rPr lang="en-US" sz="2000" baseline="30000" smtClean="0"/>
              <a:t>d</a:t>
            </a:r>
            <a:r>
              <a:rPr lang="en-US" sz="2000" smtClean="0"/>
              <a:t> kemungkinan kandidat itemset</a:t>
            </a:r>
            <a:endParaRPr lang="en-US" sz="20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Frequent Itemset Generation</a:t>
            </a:r>
            <a:endParaRPr lang="en-US"/>
          </a:p>
        </p:txBody>
      </p:sp>
      <p:sp>
        <p:nvSpPr>
          <p:cNvPr id="1214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Brute-force approach: </a:t>
            </a:r>
          </a:p>
          <a:p>
            <a:pPr lvl="1"/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kisi-kisi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candidate frequent </a:t>
            </a:r>
            <a:r>
              <a:rPr lang="en-US" sz="1800" dirty="0" err="1" smtClean="0"/>
              <a:t>itemset</a:t>
            </a:r>
            <a:endParaRPr lang="en-US" sz="1800" dirty="0" smtClean="0"/>
          </a:p>
          <a:p>
            <a:pPr lvl="1"/>
            <a:r>
              <a:rPr lang="en-US" sz="1800" dirty="0" err="1" smtClean="0"/>
              <a:t>Hitung</a:t>
            </a:r>
            <a:r>
              <a:rPr lang="en-US" sz="1800" dirty="0" smtClean="0"/>
              <a:t> support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candidate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mencarinya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database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err="1" smtClean="0"/>
              <a:t>Cocokkan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transaksi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kandidat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endParaRPr lang="en-US" sz="1800" dirty="0" smtClean="0"/>
          </a:p>
          <a:p>
            <a:pPr lvl="1"/>
            <a:r>
              <a:rPr lang="en-US" sz="1800" dirty="0" err="1" smtClean="0"/>
              <a:t>Kompleksitas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ekuivalen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 O(</a:t>
            </a:r>
            <a:r>
              <a:rPr lang="en-US" sz="1800" dirty="0" err="1" smtClean="0"/>
              <a:t>NMw</a:t>
            </a:r>
            <a:r>
              <a:rPr lang="en-US" sz="1800" dirty="0" smtClean="0"/>
              <a:t>) =&gt; Expensive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M = 2</a:t>
            </a:r>
            <a:r>
              <a:rPr lang="en-US" sz="1800" baseline="30000" dirty="0" smtClean="0"/>
              <a:t>d</a:t>
            </a:r>
            <a:r>
              <a:rPr lang="en-US" sz="1800" dirty="0" smtClean="0"/>
              <a:t> !!!</a:t>
            </a:r>
            <a:endParaRPr lang="en-US" sz="1800" dirty="0"/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1144588" y="28956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7738567" imgH="2840126" progId="Visio.Drawing.11">
                  <p:embed/>
                </p:oleObj>
              </mc:Choice>
              <mc:Fallback>
                <p:oleObj name="Visio" r:id="rId3" imgW="7738567" imgH="284012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8956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Strategi Pembentukan Frequent </a:t>
            </a:r>
            <a:r>
              <a:rPr lang="en-US" sz="3200" smtClean="0"/>
              <a:t>Itemset</a:t>
            </a:r>
            <a:endParaRPr lang="en-US" sz="3600"/>
          </a:p>
        </p:txBody>
      </p:sp>
      <p:sp>
        <p:nvSpPr>
          <p:cNvPr id="121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Kurangi jumlah kandidat (M)</a:t>
            </a:r>
          </a:p>
          <a:p>
            <a:pPr lvl="1"/>
            <a:r>
              <a:rPr lang="en-US" smtClean="0"/>
              <a:t>Complete search: M=2</a:t>
            </a:r>
            <a:r>
              <a:rPr lang="en-US" baseline="30000" smtClean="0"/>
              <a:t>d</a:t>
            </a:r>
          </a:p>
          <a:p>
            <a:pPr lvl="1"/>
            <a:r>
              <a:rPr lang="en-US" smtClean="0"/>
              <a:t>Gunakan teknik pemangkasan (pruning) untuk mengurangi M</a:t>
            </a:r>
          </a:p>
          <a:p>
            <a:pPr lvl="4"/>
            <a:endParaRPr lang="en-US" smtClean="0"/>
          </a:p>
          <a:p>
            <a:r>
              <a:rPr lang="en-US" smtClean="0"/>
              <a:t>Kurangi jumlah transaksi (N)</a:t>
            </a:r>
          </a:p>
          <a:p>
            <a:pPr lvl="1"/>
            <a:r>
              <a:rPr lang="en-US" smtClean="0"/>
              <a:t>Kurangi ukuran N saat ukuran dari itemset meningkat</a:t>
            </a:r>
          </a:p>
          <a:p>
            <a:pPr lvl="4"/>
            <a:endParaRPr lang="en-US" smtClean="0"/>
          </a:p>
          <a:p>
            <a:r>
              <a:rPr lang="en-US" smtClean="0"/>
              <a:t>Kurangi jumlah proses pencocokan (NM)</a:t>
            </a:r>
          </a:p>
          <a:p>
            <a:pPr lvl="1"/>
            <a:r>
              <a:rPr lang="en-US" smtClean="0"/>
              <a:t>Gunakan struktur data yang efisien untuk menyimpan kandidat ataupun transaksi</a:t>
            </a:r>
          </a:p>
          <a:p>
            <a:pPr lvl="1"/>
            <a:r>
              <a:rPr lang="en-US" smtClean="0"/>
              <a:t>Tidak diperlukan untuk mencocokkan setiap kandidat dengan tiap-tiap transaksi yang ada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Mengurangi Jumlah Kandidat</a:t>
            </a:r>
            <a:endParaRPr lang="en-US"/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Prinsip Apriori :</a:t>
            </a:r>
          </a:p>
          <a:p>
            <a:pPr lvl="1"/>
            <a:r>
              <a:rPr lang="en-US" smtClean="0"/>
              <a:t>Jika suatu itemset seringkali muncul, maka semua himpunan bagiannya semestinya juga sering muncul</a:t>
            </a:r>
          </a:p>
          <a:p>
            <a:pPr lvl="4"/>
            <a:endParaRPr lang="en-US" smtClean="0"/>
          </a:p>
          <a:p>
            <a:r>
              <a:rPr lang="en-US" smtClean="0"/>
              <a:t>Prinsip Apriori memiliki kecenderungan sifat ukuran support sebagai berikut: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Support dari suatu itemset tidak pernah melampaui support dari subsetnya</a:t>
            </a:r>
          </a:p>
          <a:p>
            <a:pPr lvl="1"/>
            <a:r>
              <a:rPr lang="en-US" smtClean="0"/>
              <a:t>Hal ini dikenal sebagai sifat </a:t>
            </a:r>
            <a:r>
              <a:rPr lang="en-US" i="1" smtClean="0"/>
              <a:t>anti-monotone</a:t>
            </a:r>
            <a:r>
              <a:rPr lang="en-US" smtClean="0"/>
              <a:t> dari support</a:t>
            </a:r>
            <a:endParaRPr lang="en-US"/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Visio" r:id="rId3" imgW="9866478" imgH="7377618" progId="Visio.Drawing.11">
                    <p:embed/>
                  </p:oleObj>
                </mc:Choice>
                <mc:Fallback>
                  <p:oleObj name="Visio" r:id="rId3" imgW="9866478" imgH="7377618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2800" smtClean="0"/>
              <a:t>Gambaran Prinsip Apriori</a:t>
            </a:r>
            <a:endParaRPr lang="en-US" sz="28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Visio" r:id="rId5" imgW="9866478" imgH="7377618" progId="Visio.Drawing.11">
                    <p:embed/>
                  </p:oleObj>
                </mc:Choice>
                <mc:Fallback>
                  <p:oleObj name="Visio" r:id="rId5" imgW="9866478" imgH="7377618" progId="Visio.Drawing.11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Gambaran Apriori </a:t>
            </a:r>
            <a:r>
              <a:rPr lang="en-US"/>
              <a:t>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4" imgW="2289960" imgH="2495520" progId="Word.Document.8">
                  <p:embed/>
                </p:oleObj>
              </mc:Choice>
              <mc:Fallback>
                <p:oleObj name="Document" r:id="rId4" imgW="2289960" imgH="24955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7" imgW="3328560" imgH="2008800" progId="Word.Document.8">
                  <p:embed/>
                </p:oleObj>
              </mc:Choice>
              <mc:Fallback>
                <p:oleObj name="Document" r:id="rId7" imgW="3328560" imgH="20088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10" imgW="3124080" imgH="840600" progId="Word.Document.8">
                  <p:embed/>
                </p:oleObj>
              </mc:Choice>
              <mc:Fallback>
                <p:oleObj name="Document" r:id="rId10" imgW="3124080" imgH="8406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4112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Pairs (2-itemsets)</a:t>
            </a:r>
          </a:p>
          <a:p>
            <a:endParaRPr lang="en-US" sz="1800" b="0">
              <a:latin typeface="Tahoma" pitchFamily="34" charset="0"/>
            </a:endParaRPr>
          </a:p>
          <a:p>
            <a:r>
              <a:rPr lang="en-US" sz="1800" b="0" smtClean="0">
                <a:latin typeface="Tahoma" pitchFamily="34" charset="0"/>
              </a:rPr>
              <a:t>(Tidak diperlukan </a:t>
            </a:r>
          </a:p>
          <a:p>
            <a:r>
              <a:rPr lang="en-US" sz="1800" b="0" smtClean="0">
                <a:latin typeface="Tahoma" pitchFamily="34" charset="0"/>
              </a:rPr>
              <a:t>membentuk kandidat </a:t>
            </a:r>
          </a:p>
          <a:p>
            <a:r>
              <a:rPr lang="en-US" sz="1800" b="0" smtClean="0">
                <a:latin typeface="Tahoma" pitchFamily="34" charset="0"/>
              </a:rPr>
              <a:t>yang melibatkan</a:t>
            </a:r>
            <a:r>
              <a:rPr lang="en-US" sz="1800" b="0">
                <a:latin typeface="Tahoma" pitchFamily="34" charset="0"/>
              </a:rPr>
              <a:t/>
            </a:r>
            <a:br>
              <a:rPr lang="en-US" sz="1800" b="0">
                <a:latin typeface="Tahoma" pitchFamily="34" charset="0"/>
              </a:rPr>
            </a:br>
            <a:r>
              <a:rPr lang="en-US" sz="1800" b="0" smtClean="0">
                <a:latin typeface="Tahoma" pitchFamily="34" charset="0"/>
              </a:rPr>
              <a:t>Coke ataupun Eggs</a:t>
            </a:r>
            <a:r>
              <a:rPr lang="en-US" sz="1800" b="0">
                <a:latin typeface="Tahoma" pitchFamily="34" charset="0"/>
              </a:rPr>
              <a:t>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Tahoma" pitchFamily="34" charset="0"/>
              </a:rPr>
              <a:t>Triplets (3-itemsets)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latin typeface="Tahoma" pitchFamily="34" charset="0"/>
              </a:rPr>
              <a:t>Minimum Support =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93037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Algoritma Apriori </a:t>
            </a:r>
            <a:r>
              <a:rPr lang="en-US" smtClean="0">
                <a:cs typeface="Tahoma" pitchFamily="34" charset="0"/>
              </a:rPr>
              <a:t>—</a:t>
            </a:r>
            <a:r>
              <a:rPr lang="en-US" smtClean="0"/>
              <a:t> Contoh</a:t>
            </a:r>
            <a:endParaRPr lang="en-US"/>
          </a:p>
        </p:txBody>
      </p:sp>
      <p:graphicFrame>
        <p:nvGraphicFramePr>
          <p:cNvPr id="1170435" name="Object 3"/>
          <p:cNvGraphicFramePr>
            <a:graphicFrameLocks noChangeAspect="1"/>
          </p:cNvGraphicFramePr>
          <p:nvPr/>
        </p:nvGraphicFramePr>
        <p:xfrm>
          <a:off x="303213" y="1795463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Worksheet" r:id="rId4" imgW="1661760" imgH="1734840" progId="Excel.Sheet.8">
                  <p:embed/>
                </p:oleObj>
              </mc:Choice>
              <mc:Fallback>
                <p:oleObj name="Worksheet" r:id="rId4" imgW="1661760" imgH="17348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795463"/>
                        <a:ext cx="1814512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6" name="Text Box 4"/>
          <p:cNvSpPr txBox="1">
            <a:spLocks noChangeArrowheads="1"/>
          </p:cNvSpPr>
          <p:nvPr/>
        </p:nvSpPr>
        <p:spPr bwMode="auto">
          <a:xfrm>
            <a:off x="255588" y="1389063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Database D</a:t>
            </a:r>
          </a:p>
        </p:txBody>
      </p:sp>
      <p:graphicFrame>
        <p:nvGraphicFramePr>
          <p:cNvPr id="1170437" name="Object 5"/>
          <p:cNvGraphicFramePr>
            <a:graphicFrameLocks noChangeAspect="1"/>
          </p:cNvGraphicFramePr>
          <p:nvPr/>
        </p:nvGraphicFramePr>
        <p:xfrm>
          <a:off x="3262313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Worksheet" r:id="rId7" imgW="1614240" imgH="2076120" progId="Excel.Sheet.8">
                  <p:embed/>
                </p:oleObj>
              </mc:Choice>
              <mc:Fallback>
                <p:oleObj name="Worksheet" r:id="rId7" imgW="1614240" imgH="20761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38" name="Object 6"/>
          <p:cNvGraphicFramePr>
            <a:graphicFrameLocks noChangeAspect="1"/>
          </p:cNvGraphicFramePr>
          <p:nvPr/>
        </p:nvGraphicFramePr>
        <p:xfrm>
          <a:off x="5784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Worksheet" r:id="rId10" imgW="1614240" imgH="1734840" progId="Excel.Sheet.8">
                  <p:embed/>
                </p:oleObj>
              </mc:Choice>
              <mc:Fallback>
                <p:oleObj name="Worksheet" r:id="rId10" imgW="1614240" imgH="173484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2181225" y="2273300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sp>
        <p:nvSpPr>
          <p:cNvPr id="1170440" name="Line 8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1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1</a:t>
            </a:r>
          </a:p>
        </p:txBody>
      </p:sp>
      <p:graphicFrame>
        <p:nvGraphicFramePr>
          <p:cNvPr id="1170443" name="Object 11"/>
          <p:cNvGraphicFramePr>
            <a:graphicFrameLocks noChangeAspect="1"/>
          </p:cNvGraphicFramePr>
          <p:nvPr/>
        </p:nvGraphicFramePr>
        <p:xfrm>
          <a:off x="6610350" y="3381375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Worksheet" r:id="rId13" imgW="987480" imgH="2417400" progId="Excel.Sheet.8">
                  <p:embed/>
                </p:oleObj>
              </mc:Choice>
              <mc:Fallback>
                <p:oleObj name="Worksheet" r:id="rId13" imgW="987480" imgH="2417400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381375"/>
                        <a:ext cx="112077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4" name="Object 12"/>
          <p:cNvGraphicFramePr>
            <a:graphicFrameLocks noChangeAspect="1"/>
          </p:cNvGraphicFramePr>
          <p:nvPr/>
        </p:nvGraphicFramePr>
        <p:xfrm>
          <a:off x="3200400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Worksheet" r:id="rId16" imgW="1576080" imgH="2417400" progId="Excel.Sheet.8">
                  <p:embed/>
                </p:oleObj>
              </mc:Choice>
              <mc:Fallback>
                <p:oleObj name="Worksheet" r:id="rId16" imgW="1576080" imgH="2417400" progId="Excel.Shee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0445" name="Object 13"/>
          <p:cNvGraphicFramePr>
            <a:graphicFrameLocks noChangeAspect="1"/>
          </p:cNvGraphicFramePr>
          <p:nvPr/>
        </p:nvGraphicFramePr>
        <p:xfrm>
          <a:off x="812800" y="3756025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Worksheet" r:id="rId19" imgW="1576080" imgH="1734840" progId="Excel.Sheet.8">
                  <p:embed/>
                </p:oleObj>
              </mc:Choice>
              <mc:Fallback>
                <p:oleObj name="Worksheet" r:id="rId19" imgW="1576080" imgH="1734840" progId="Excel.Shee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756025"/>
                        <a:ext cx="1717675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46" name="Text Box 14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7" name="Text Box 15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8" name="Text Box 16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2</a:t>
            </a:r>
          </a:p>
        </p:txBody>
      </p:sp>
      <p:sp>
        <p:nvSpPr>
          <p:cNvPr id="1170449" name="Line 17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0" name="Text Box 18"/>
          <p:cNvSpPr txBox="1">
            <a:spLocks noChangeArrowheads="1"/>
          </p:cNvSpPr>
          <p:nvPr/>
        </p:nvSpPr>
        <p:spPr bwMode="auto">
          <a:xfrm>
            <a:off x="5148263" y="3751263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sp>
        <p:nvSpPr>
          <p:cNvPr id="1170451" name="AutoShape 19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52" name="Line 20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3" name="Text Box 21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3</a:t>
            </a:r>
          </a:p>
        </p:txBody>
      </p:sp>
      <p:sp>
        <p:nvSpPr>
          <p:cNvPr id="1170454" name="Text Box 22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charset="0"/>
              </a:rPr>
              <a:t>L</a:t>
            </a:r>
            <a:r>
              <a:rPr lang="en-US" i="1" baseline="-25000">
                <a:latin typeface="Times New Roman" charset="0"/>
              </a:rPr>
              <a:t>3</a:t>
            </a:r>
          </a:p>
        </p:txBody>
      </p:sp>
      <p:graphicFrame>
        <p:nvGraphicFramePr>
          <p:cNvPr id="1170455" name="Object 23"/>
          <p:cNvGraphicFramePr>
            <a:graphicFrameLocks noChangeAspect="1"/>
          </p:cNvGraphicFramePr>
          <p:nvPr/>
        </p:nvGraphicFramePr>
        <p:xfrm>
          <a:off x="1166813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Worksheet" r:id="rId22" imgW="987480" imgH="711000" progId="Excel.Sheet.8">
                  <p:embed/>
                </p:oleObj>
              </mc:Choice>
              <mc:Fallback>
                <p:oleObj name="Worksheet" r:id="rId22" imgW="987480" imgH="711000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6" name="Text Box 24"/>
          <p:cNvSpPr txBox="1">
            <a:spLocks noChangeArrowheads="1"/>
          </p:cNvSpPr>
          <p:nvPr/>
        </p:nvSpPr>
        <p:spPr bwMode="auto">
          <a:xfrm>
            <a:off x="2732088" y="5881688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Scan D</a:t>
            </a:r>
          </a:p>
        </p:txBody>
      </p:sp>
      <p:graphicFrame>
        <p:nvGraphicFramePr>
          <p:cNvPr id="1170457" name="Object 25"/>
          <p:cNvGraphicFramePr>
            <a:graphicFrameLocks noChangeAspect="1"/>
          </p:cNvGraphicFramePr>
          <p:nvPr/>
        </p:nvGraphicFramePr>
        <p:xfrm>
          <a:off x="4568825" y="5835650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Worksheet" r:id="rId25" imgW="1576080" imgH="701640" progId="Excel.Sheet.8">
                  <p:embed/>
                </p:oleObj>
              </mc:Choice>
              <mc:Fallback>
                <p:oleObj name="Worksheet" r:id="rId25" imgW="1576080" imgH="701640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835650"/>
                        <a:ext cx="175418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58" name="AutoShape 26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0459" name="Line 27"/>
          <p:cNvSpPr>
            <a:spLocks noChangeShapeType="1"/>
          </p:cNvSpPr>
          <p:nvPr/>
        </p:nvSpPr>
        <p:spPr bwMode="auto">
          <a:xfrm>
            <a:off x="5181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0460" name="Line 28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Mahasiswa mampu mendeskripsikan arti aturan asosiasi, market basket analysis dan analisis afinitas</a:t>
            </a:r>
          </a:p>
          <a:p>
            <a:r>
              <a:rPr lang="en-US" smtClean="0"/>
              <a:t>Mahasiswa mampu mendeskripsikan kasus yang tepat untuk diterapkannya aturan asosiasi</a:t>
            </a:r>
          </a:p>
          <a:p>
            <a:r>
              <a:rPr lang="en-US" smtClean="0"/>
              <a:t>Mahasiswa mampu mendeskripsikan cara dan prosedur penggunaan aturan asosiasi</a:t>
            </a:r>
          </a:p>
          <a:p>
            <a:r>
              <a:rPr lang="en-US" smtClean="0"/>
              <a:t>Mahasiswa mampu mendemonstrasikan aturan asosiasi dalam kasus nyata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543800" cy="762000"/>
          </a:xfrm>
        </p:spPr>
        <p:txBody>
          <a:bodyPr/>
          <a:lstStyle/>
          <a:p>
            <a:r>
              <a:rPr lang="en-US" smtClean="0"/>
              <a:t>Algoritma Apriori</a:t>
            </a:r>
            <a:endParaRPr lang="en-US"/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Langkah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penggabungan</a:t>
            </a:r>
            <a:r>
              <a:rPr lang="en-US" sz="2400" smtClean="0"/>
              <a:t>: </a:t>
            </a:r>
            <a:r>
              <a:rPr lang="en-US" sz="2000" smtClean="0"/>
              <a:t>C</a:t>
            </a:r>
            <a:r>
              <a:rPr lang="en-US" sz="1600" baseline="-25000" smtClean="0"/>
              <a:t>k</a:t>
            </a:r>
            <a:r>
              <a:rPr lang="en-US" sz="1600" smtClean="0"/>
              <a:t> dibangun dengan menggabungkan </a:t>
            </a:r>
            <a:r>
              <a:rPr lang="en-US" sz="2000" smtClean="0"/>
              <a:t>L</a:t>
            </a:r>
            <a:r>
              <a:rPr lang="en-US" sz="1600" baseline="-25000" smtClean="0"/>
              <a:t>k-1</a:t>
            </a:r>
            <a:r>
              <a:rPr lang="en-US" sz="2000" smtClean="0"/>
              <a:t> dengan dirinya sendiri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Langkah pemangkasan</a:t>
            </a:r>
            <a:r>
              <a:rPr lang="en-US" sz="2400" smtClean="0"/>
              <a:t>:  Setiap </a:t>
            </a:r>
            <a:r>
              <a:rPr lang="en-US" sz="2000" smtClean="0"/>
              <a:t>(k-1)-itemset yang tidak sering muncul (not frequent) tidak dapat menjadi subset dari frequent k-itemset</a:t>
            </a:r>
          </a:p>
          <a:p>
            <a:r>
              <a:rPr lang="en-US" sz="2400" u="sng" smtClean="0"/>
              <a:t>Pseudo-code</a:t>
            </a:r>
            <a:r>
              <a:rPr lang="en-US" sz="2400" smtClean="0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 smtClean="0"/>
              <a:t>C</a:t>
            </a:r>
            <a:r>
              <a:rPr lang="en-US" sz="2000" i="1" baseline="-25000" smtClean="0"/>
              <a:t>k</a:t>
            </a:r>
            <a:r>
              <a:rPr lang="en-US" sz="2000" smtClean="0"/>
              <a:t>: Candidate itemset of size k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: frequent itemset of size k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400" smtClean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1</a:t>
            </a:r>
            <a:r>
              <a:rPr lang="en-US" sz="2000" smtClean="0"/>
              <a:t> = {frequent items};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smtClean="0">
                <a:solidFill>
                  <a:srgbClr val="F83F24"/>
                </a:solidFill>
              </a:rPr>
              <a:t>for</a:t>
            </a:r>
            <a:r>
              <a:rPr lang="en-US" sz="2000" b="1" smtClean="0"/>
              <a:t> </a:t>
            </a:r>
            <a:r>
              <a:rPr lang="en-US" sz="2000" smtClean="0"/>
              <a:t>(</a:t>
            </a:r>
            <a:r>
              <a:rPr lang="en-US" sz="2000" i="1" smtClean="0"/>
              <a:t>k</a:t>
            </a:r>
            <a:r>
              <a:rPr lang="en-US" sz="2000" smtClean="0"/>
              <a:t> = 1;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!=</a:t>
            </a:r>
            <a:r>
              <a:rPr lang="en-US" sz="2000" smtClean="0">
                <a:sym typeface="Symbol" pitchFamily="18" charset="2"/>
              </a:rPr>
              <a:t></a:t>
            </a:r>
            <a:r>
              <a:rPr lang="en-US" sz="2000" smtClean="0"/>
              <a:t>; </a:t>
            </a:r>
            <a:r>
              <a:rPr lang="en-US" sz="2000" i="1" smtClean="0"/>
              <a:t>k</a:t>
            </a:r>
            <a:r>
              <a:rPr lang="en-US" sz="2000" smtClean="0"/>
              <a:t>++) </a:t>
            </a:r>
            <a:r>
              <a:rPr lang="en-US" sz="2000" b="1" smtClean="0">
                <a:solidFill>
                  <a:srgbClr val="F83F24"/>
                </a:solidFill>
              </a:rPr>
              <a:t>do begin</a:t>
            </a:r>
            <a:endParaRPr lang="en-US" sz="20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   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= candidates generated from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rgbClr val="F83F24"/>
                </a:solidFill>
              </a:rPr>
              <a:t>for each</a:t>
            </a:r>
            <a:r>
              <a:rPr lang="en-US" sz="2000" smtClean="0"/>
              <a:t> transaction </a:t>
            </a:r>
            <a:r>
              <a:rPr lang="en-US" sz="2000" i="1" smtClean="0"/>
              <a:t>t</a:t>
            </a:r>
            <a:r>
              <a:rPr lang="en-US" sz="2000" smtClean="0"/>
              <a:t> in database do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       increment the count of all candidates in </a:t>
            </a:r>
            <a:r>
              <a:rPr lang="en-US" sz="1800" i="1" smtClean="0"/>
              <a:t>C</a:t>
            </a:r>
            <a:r>
              <a:rPr lang="en-US" sz="1800" i="1" baseline="-25000" smtClean="0"/>
              <a:t>k+1</a:t>
            </a:r>
            <a:r>
              <a:rPr lang="en-US" sz="1800" smtClean="0"/>
              <a:t>  that are contained in </a:t>
            </a:r>
            <a:r>
              <a:rPr lang="en-US" sz="1800" i="1" smtClean="0"/>
              <a:t>t</a:t>
            </a:r>
            <a:endParaRPr lang="en-US" sz="18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   </a:t>
            </a:r>
            <a:r>
              <a:rPr lang="en-US" sz="2000" i="1" smtClean="0"/>
              <a:t>L</a:t>
            </a:r>
            <a:r>
              <a:rPr lang="en-US" sz="2000" i="1" baseline="-25000" smtClean="0"/>
              <a:t>k+1</a:t>
            </a:r>
            <a:r>
              <a:rPr lang="en-US" sz="2000" smtClean="0"/>
              <a:t>  = candidates in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with min_support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/>
              <a:t>   </a:t>
            </a:r>
            <a:r>
              <a:rPr lang="en-US" sz="2000" b="1" smtClean="0">
                <a:solidFill>
                  <a:srgbClr val="F83F24"/>
                </a:solidFill>
              </a:rPr>
              <a:t> end</a:t>
            </a:r>
            <a:endParaRPr lang="en-US" sz="20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sz="2000" b="1" smtClean="0">
                <a:solidFill>
                  <a:srgbClr val="F83F24"/>
                </a:solidFill>
              </a:rPr>
              <a:t>return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</a:t>
            </a:r>
            <a:r>
              <a:rPr lang="en-US" sz="2000" i="1" baseline="-25000" smtClean="0"/>
              <a:t>k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  <a:endParaRPr lang="en-US" sz="200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Bagaimana Membentuk Kandidat?</a:t>
            </a:r>
            <a:endParaRPr lang="en-US"/>
          </a:p>
        </p:txBody>
      </p:sp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smtClean="0"/>
              <a:t>Andaikan item dalam </a:t>
            </a:r>
            <a:r>
              <a:rPr lang="en-US" sz="2400" i="1" smtClean="0"/>
              <a:t>L</a:t>
            </a:r>
            <a:r>
              <a:rPr lang="en-US" sz="2400" i="1" baseline="-25000" smtClean="0"/>
              <a:t>k-1</a:t>
            </a:r>
            <a:r>
              <a:rPr lang="en-US" sz="2400" smtClean="0"/>
              <a:t> terdaftar dalam suatu transaksi</a:t>
            </a:r>
            <a:endParaRPr lang="en-US" sz="2400"/>
          </a:p>
          <a:p>
            <a:pPr>
              <a:lnSpc>
                <a:spcPct val="120000"/>
              </a:lnSpc>
            </a:pPr>
            <a:r>
              <a:rPr lang="en-US" sz="2400" smtClean="0"/>
              <a:t>Langkah </a:t>
            </a:r>
            <a:r>
              <a:rPr lang="en-US" sz="2400"/>
              <a:t>1: self-joining </a:t>
            </a:r>
            <a:r>
              <a:rPr lang="en-US" sz="2400" i="1"/>
              <a:t>L</a:t>
            </a:r>
            <a:r>
              <a:rPr lang="en-US" sz="2400" i="1" baseline="-25000"/>
              <a:t>k-1</a:t>
            </a:r>
            <a:r>
              <a:rPr lang="en-US" sz="2400"/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insert into</a:t>
            </a:r>
            <a:r>
              <a:rPr lang="en-US" sz="2000" b="1"/>
              <a:t> </a:t>
            </a:r>
            <a:r>
              <a:rPr lang="en-US" sz="2000" b="1" i="1"/>
              <a:t>C</a:t>
            </a:r>
            <a:r>
              <a:rPr lang="en-US" sz="2000" b="1" i="1" baseline="-25000"/>
              <a:t>k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select </a:t>
            </a:r>
            <a:r>
              <a:rPr lang="en-US" sz="2000" b="1" i="1"/>
              <a:t>p.item</a:t>
            </a:r>
            <a:r>
              <a:rPr lang="en-US" sz="2000" b="1" i="1" baseline="-25000"/>
              <a:t>1</a:t>
            </a:r>
            <a:r>
              <a:rPr lang="en-US" sz="2000" b="1" i="1"/>
              <a:t>, p.item</a:t>
            </a:r>
            <a:r>
              <a:rPr lang="en-US" sz="2000" b="1" i="1" baseline="-25000"/>
              <a:t>2</a:t>
            </a:r>
            <a:r>
              <a:rPr lang="en-US" sz="2000" b="1" i="1"/>
              <a:t>, …, p.item</a:t>
            </a:r>
            <a:r>
              <a:rPr lang="en-US" sz="2000" b="1" i="1" baseline="-25000"/>
              <a:t>k-1</a:t>
            </a:r>
            <a:r>
              <a:rPr lang="en-US" sz="2000" b="1" i="1"/>
              <a:t>, q.item</a:t>
            </a:r>
            <a:r>
              <a:rPr lang="en-US" sz="2000" b="1" i="1" baseline="-25000"/>
              <a:t>k-1</a:t>
            </a:r>
            <a:endParaRPr lang="en-US" sz="2000" b="1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from </a:t>
            </a:r>
            <a:r>
              <a:rPr lang="en-US" sz="2000" b="1" i="1"/>
              <a:t>L</a:t>
            </a:r>
            <a:r>
              <a:rPr lang="en-US" sz="2000" b="1" i="1" baseline="-25000"/>
              <a:t>k-1</a:t>
            </a:r>
            <a:r>
              <a:rPr lang="en-US" sz="2000" b="1" i="1"/>
              <a:t> p, L</a:t>
            </a:r>
            <a:r>
              <a:rPr lang="en-US" sz="2000" b="1" i="1" baseline="-25000"/>
              <a:t>k-1 </a:t>
            </a:r>
            <a:r>
              <a:rPr lang="en-US" sz="2000" b="1" i="1"/>
              <a:t>q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where </a:t>
            </a:r>
            <a:r>
              <a:rPr lang="en-US" sz="2000" b="1" i="1"/>
              <a:t>p.item</a:t>
            </a:r>
            <a:r>
              <a:rPr lang="en-US" sz="2000" b="1" i="1" baseline="-25000"/>
              <a:t>1</a:t>
            </a:r>
            <a:r>
              <a:rPr lang="en-US" sz="2000" b="1" i="1"/>
              <a:t>=q.item</a:t>
            </a:r>
            <a:r>
              <a:rPr lang="en-US" sz="2000" b="1" i="1" baseline="-25000"/>
              <a:t>1</a:t>
            </a:r>
            <a:r>
              <a:rPr lang="en-US" sz="2000" b="1" i="1"/>
              <a:t>, …, p.item</a:t>
            </a:r>
            <a:r>
              <a:rPr lang="en-US" sz="2000" b="1" i="1" baseline="-25000"/>
              <a:t>k-2</a:t>
            </a:r>
            <a:r>
              <a:rPr lang="en-US" sz="2000" b="1" i="1"/>
              <a:t>=q.item</a:t>
            </a:r>
            <a:r>
              <a:rPr lang="en-US" sz="2000" b="1" i="1" baseline="-25000"/>
              <a:t>k-2</a:t>
            </a:r>
            <a:r>
              <a:rPr lang="en-US" sz="2000" b="1" i="1"/>
              <a:t>, p.item</a:t>
            </a:r>
            <a:r>
              <a:rPr lang="en-US" sz="2000" b="1" i="1" baseline="-25000"/>
              <a:t>k-1 </a:t>
            </a:r>
            <a:r>
              <a:rPr lang="en-US" sz="2000" b="1" i="1"/>
              <a:t>&lt; q.item</a:t>
            </a:r>
            <a:r>
              <a:rPr lang="en-US" sz="2000" b="1" i="1" baseline="-25000"/>
              <a:t>k-1</a:t>
            </a:r>
          </a:p>
          <a:p>
            <a:pPr>
              <a:lnSpc>
                <a:spcPct val="120000"/>
              </a:lnSpc>
            </a:pPr>
            <a:r>
              <a:rPr lang="en-US" sz="2400" smtClean="0"/>
              <a:t>Langkah </a:t>
            </a:r>
            <a:r>
              <a:rPr lang="en-US" sz="2400"/>
              <a:t>2: pruning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forall </a:t>
            </a:r>
            <a:r>
              <a:rPr lang="en-US" sz="2000" b="1" i="1"/>
              <a:t>itemsets c in C</a:t>
            </a:r>
            <a:r>
              <a:rPr lang="en-US" sz="2000" b="1" i="1" baseline="-25000"/>
              <a:t>k</a:t>
            </a:r>
            <a:r>
              <a:rPr lang="en-US" sz="2000" b="1" i="1"/>
              <a:t> </a:t>
            </a:r>
            <a:r>
              <a:rPr lang="en-US" sz="2000"/>
              <a:t>do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en-US" sz="2000"/>
              <a:t>forall </a:t>
            </a:r>
            <a:r>
              <a:rPr lang="en-US" sz="2000" b="1" i="1"/>
              <a:t>(k-1)-subsets s of c </a:t>
            </a:r>
            <a:r>
              <a:rPr lang="en-US" sz="2000"/>
              <a:t>do</a:t>
            </a:r>
          </a:p>
          <a:p>
            <a:pPr lvl="3">
              <a:lnSpc>
                <a:spcPct val="120000"/>
              </a:lnSpc>
              <a:buFont typeface="Wingdings" pitchFamily="2" charset="2"/>
              <a:buNone/>
            </a:pPr>
            <a:r>
              <a:rPr lang="en-US" sz="1800" b="1"/>
              <a:t>if </a:t>
            </a:r>
            <a:r>
              <a:rPr lang="en-US" sz="1800" i="1"/>
              <a:t>(s is not in L</a:t>
            </a:r>
            <a:r>
              <a:rPr lang="en-US" sz="1800" i="1" baseline="-25000"/>
              <a:t>k-1</a:t>
            </a:r>
            <a:r>
              <a:rPr lang="en-US" sz="1800" i="1"/>
              <a:t>) </a:t>
            </a:r>
            <a:r>
              <a:rPr lang="en-US" sz="1800" b="1"/>
              <a:t>then delete </a:t>
            </a:r>
            <a:r>
              <a:rPr lang="en-US" sz="1800" i="1"/>
              <a:t>c</a:t>
            </a:r>
            <a:r>
              <a:rPr lang="en-US" sz="1800" b="1"/>
              <a:t> from </a:t>
            </a:r>
            <a:r>
              <a:rPr lang="en-US" sz="1800" i="1"/>
              <a:t>C</a:t>
            </a:r>
            <a:r>
              <a:rPr lang="en-US" sz="1800" i="1" baseline="-25000"/>
              <a:t>k</a:t>
            </a:r>
            <a:endParaRPr lang="en-US" sz="1800" b="1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Contoh Pembentukan Kandidat</a:t>
            </a:r>
            <a:endParaRPr lang="en-US"/>
          </a:p>
        </p:txBody>
      </p:sp>
      <p:sp>
        <p:nvSpPr>
          <p:cNvPr id="124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400" i="1"/>
              <a:t>L</a:t>
            </a:r>
            <a:r>
              <a:rPr lang="en-US" sz="2400" i="1" baseline="-25000"/>
              <a:t>3</a:t>
            </a:r>
            <a:r>
              <a:rPr lang="en-US" sz="2400" i="1"/>
              <a:t>=</a:t>
            </a:r>
            <a:r>
              <a:rPr lang="en-US" sz="2400"/>
              <a:t>{</a:t>
            </a:r>
            <a:r>
              <a:rPr lang="en-US" sz="2400" i="1"/>
              <a:t>abc, abd, acd, ace, bcd</a:t>
            </a:r>
            <a:r>
              <a:rPr lang="en-US" sz="2400"/>
              <a:t>}</a:t>
            </a:r>
          </a:p>
          <a:p>
            <a:pPr>
              <a:lnSpc>
                <a:spcPct val="140000"/>
              </a:lnSpc>
            </a:pPr>
            <a:r>
              <a:rPr lang="en-US" sz="2400"/>
              <a:t>Self-joining: </a:t>
            </a:r>
            <a:r>
              <a:rPr lang="en-US" sz="2400" i="1"/>
              <a:t>L</a:t>
            </a:r>
            <a:r>
              <a:rPr lang="en-US" sz="2400" i="1" baseline="-25000"/>
              <a:t>3</a:t>
            </a:r>
            <a:r>
              <a:rPr lang="en-US" sz="2400" i="1"/>
              <a:t>*L</a:t>
            </a:r>
            <a:r>
              <a:rPr lang="en-US" sz="2400" i="1" baseline="-25000"/>
              <a:t>3</a:t>
            </a:r>
            <a:endParaRPr lang="en-US" sz="2400" i="1"/>
          </a:p>
          <a:p>
            <a:pPr lvl="1">
              <a:lnSpc>
                <a:spcPct val="140000"/>
              </a:lnSpc>
            </a:pPr>
            <a:r>
              <a:rPr lang="en-US" sz="2400" i="1"/>
              <a:t>abcd  </a:t>
            </a:r>
            <a:r>
              <a:rPr lang="en-US" sz="2400"/>
              <a:t>from </a:t>
            </a:r>
            <a:r>
              <a:rPr lang="en-US" sz="2400" i="1"/>
              <a:t>abc</a:t>
            </a:r>
            <a:r>
              <a:rPr lang="en-US" sz="2400"/>
              <a:t> and </a:t>
            </a:r>
            <a:r>
              <a:rPr lang="en-US" sz="2400" i="1"/>
              <a:t>abd</a:t>
            </a:r>
          </a:p>
          <a:p>
            <a:pPr lvl="1">
              <a:lnSpc>
                <a:spcPct val="140000"/>
              </a:lnSpc>
            </a:pPr>
            <a:r>
              <a:rPr lang="en-US" sz="2400" i="1"/>
              <a:t>acde</a:t>
            </a:r>
            <a:r>
              <a:rPr lang="en-US" sz="2400"/>
              <a:t>  from </a:t>
            </a:r>
            <a:r>
              <a:rPr lang="en-US" sz="2400" i="1"/>
              <a:t>acd</a:t>
            </a:r>
            <a:r>
              <a:rPr lang="en-US" sz="2400"/>
              <a:t> and </a:t>
            </a:r>
            <a:r>
              <a:rPr lang="en-US" sz="2400" i="1"/>
              <a:t>ace</a:t>
            </a:r>
          </a:p>
          <a:p>
            <a:pPr>
              <a:lnSpc>
                <a:spcPct val="140000"/>
              </a:lnSpc>
            </a:pPr>
            <a:r>
              <a:rPr lang="en-US" sz="2400"/>
              <a:t>Pruning:</a:t>
            </a:r>
          </a:p>
          <a:p>
            <a:pPr lvl="1">
              <a:lnSpc>
                <a:spcPct val="140000"/>
              </a:lnSpc>
            </a:pPr>
            <a:r>
              <a:rPr lang="en-US" sz="2400" i="1"/>
              <a:t>acde</a:t>
            </a:r>
            <a:r>
              <a:rPr lang="en-US" sz="2400"/>
              <a:t> is removed because </a:t>
            </a:r>
            <a:r>
              <a:rPr lang="en-US" sz="2400" i="1"/>
              <a:t>ade</a:t>
            </a:r>
            <a:r>
              <a:rPr lang="en-US" sz="2400"/>
              <a:t> is not in </a:t>
            </a:r>
            <a:r>
              <a:rPr lang="en-US" sz="2400" i="1"/>
              <a:t>L</a:t>
            </a:r>
            <a:r>
              <a:rPr lang="en-US" sz="2400" i="1" baseline="-25000"/>
              <a:t>3</a:t>
            </a:r>
          </a:p>
          <a:p>
            <a:pPr>
              <a:lnSpc>
                <a:spcPct val="140000"/>
              </a:lnSpc>
            </a:pPr>
            <a:r>
              <a:rPr lang="en-US" sz="2400" i="1"/>
              <a:t>C</a:t>
            </a:r>
            <a:r>
              <a:rPr lang="en-US" sz="2400" i="1" baseline="-25000"/>
              <a:t>4</a:t>
            </a:r>
            <a:r>
              <a:rPr lang="en-US" sz="2400"/>
              <a:t>={</a:t>
            </a:r>
            <a:r>
              <a:rPr lang="en-US" sz="2400" i="1"/>
              <a:t>abcd</a:t>
            </a:r>
            <a:r>
              <a:rPr lang="en-US" sz="2400"/>
              <a:t>}</a:t>
            </a:r>
            <a:endParaRPr lang="en-US" sz="2400" i="1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Aturan asosiasi (</a:t>
            </a:r>
            <a:r>
              <a:rPr lang="en-US" b="1" i="1" smtClean="0"/>
              <a:t>association rules</a:t>
            </a:r>
            <a:r>
              <a:rPr lang="en-US" smtClean="0"/>
              <a:t>) sering juga disebut analisis afinitas (</a:t>
            </a:r>
            <a:r>
              <a:rPr lang="en-US" b="1" i="1" smtClean="0"/>
              <a:t>affinity analysis</a:t>
            </a:r>
            <a:r>
              <a:rPr lang="en-US" smtClean="0"/>
              <a:t>) – analisis pertalian</a:t>
            </a:r>
          </a:p>
          <a:p>
            <a:r>
              <a:rPr lang="en-US" smtClean="0"/>
              <a:t>Studi mengenai ‘apa bersama apa’ atau “sesuatu memiliki pertalian dengan sesuatu”</a:t>
            </a:r>
          </a:p>
          <a:p>
            <a:r>
              <a:rPr lang="en-US" smtClean="0"/>
              <a:t>Misal pada transaksi di supermarket:</a:t>
            </a:r>
          </a:p>
          <a:p>
            <a:pPr lvl="1"/>
            <a:r>
              <a:rPr lang="en-US" smtClean="0"/>
              <a:t>Jika seseorang membeli susu bayi biasanya seseorang juga membeli diapers, dapat dikatakan susu bayi besama diapers atau susu bayi memiliki pertalian dengan diapers</a:t>
            </a:r>
          </a:p>
          <a:p>
            <a:r>
              <a:rPr lang="en-US" smtClean="0"/>
              <a:t>Karena studi ini diawali pada database transaksi pelanggan, maka studi ini juga disebut “</a:t>
            </a:r>
            <a:r>
              <a:rPr lang="en-US" b="1" i="1" smtClean="0"/>
              <a:t>market basket analysis</a:t>
            </a:r>
            <a:r>
              <a:rPr lang="en-US" smtClean="0"/>
              <a:t>”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Aturan Asosiasi dalam Penjualan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Tersedianya</a:t>
            </a:r>
            <a:r>
              <a:rPr lang="en-US" dirty="0" smtClean="0"/>
              <a:t> database market basket /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pusat-pusat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(</a:t>
            </a:r>
            <a:r>
              <a:rPr lang="en-US" dirty="0" err="1" smtClean="0"/>
              <a:t>apapun</a:t>
            </a:r>
            <a:r>
              <a:rPr lang="en-US" dirty="0" smtClean="0"/>
              <a:t>)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teknik-teknik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asosiasi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item-item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Market basket database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record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amat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Tiap</a:t>
            </a:r>
            <a:r>
              <a:rPr lang="en-US" dirty="0" smtClean="0"/>
              <a:t> record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item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Pengambil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Aturan Asosiasi dalam Penjualan (cont)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Manfaat bagi manajer:</a:t>
            </a:r>
          </a:p>
          <a:p>
            <a:pPr lvl="1"/>
            <a:r>
              <a:rPr lang="en-US" smtClean="0"/>
              <a:t>Dapat ditentukannya penempatan barang-barang dalam layout dengan lebih tepat.  Misal: susu diletakkan berdekatan dengan diapers</a:t>
            </a:r>
          </a:p>
          <a:p>
            <a:pPr lvl="1"/>
            <a:r>
              <a:rPr lang="en-US" smtClean="0"/>
              <a:t>Promosi produk</a:t>
            </a:r>
          </a:p>
          <a:p>
            <a:pPr lvl="1"/>
            <a:r>
              <a:rPr lang="en-US" smtClean="0"/>
              <a:t>Segmentasi pembeli</a:t>
            </a:r>
          </a:p>
          <a:p>
            <a:pPr lvl="1"/>
            <a:r>
              <a:rPr lang="en-US" smtClean="0"/>
              <a:t>Pembuatan katalog</a:t>
            </a:r>
          </a:p>
          <a:p>
            <a:pPr lvl="1"/>
            <a:r>
              <a:rPr lang="en-US" smtClean="0"/>
              <a:t>Melihat pola kecenderungan pola belanja pelanggan</a:t>
            </a:r>
          </a:p>
          <a:p>
            <a:r>
              <a:rPr lang="en-US" smtClean="0"/>
              <a:t>Aturan asosiasi juga dapat diterapkan dalam bentuk sistem rekomendasi, misal:</a:t>
            </a:r>
          </a:p>
          <a:p>
            <a:pPr lvl="1"/>
            <a:r>
              <a:rPr lang="en-US" smtClean="0"/>
              <a:t>Sistem rekomendasi pembelian buku atau dvd online (</a:t>
            </a:r>
            <a:r>
              <a:rPr lang="en-US" smtClean="0">
                <a:hlinkClick r:id="rId2"/>
              </a:rPr>
              <a:t>www.amazon.com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Sistem rekomendasi pencarian artikel dalam search engine</a:t>
            </a:r>
          </a:p>
          <a:p>
            <a:pPr lvl="1"/>
            <a:r>
              <a:rPr lang="en-US" smtClean="0"/>
              <a:t>Sistem rekomendasi peminjaman atau pengadaan buku pada perpustakaan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Aturan Asosiasi dalam Penjualan (cont)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Hal terpenting yang dilakukan oleh aturan asosiasi adalah:</a:t>
            </a:r>
          </a:p>
          <a:p>
            <a:pPr lvl="1"/>
            <a:r>
              <a:rPr lang="en-US" smtClean="0"/>
              <a:t>Penyajian informasi transaksi ke dalam bentuk “if-then”atau “jika maka”</a:t>
            </a:r>
          </a:p>
          <a:p>
            <a:pPr lvl="1"/>
            <a:r>
              <a:rPr lang="en-US" smtClean="0"/>
              <a:t>Aturan ini dihitung dari sifat probalistik yang dimiliki oleh data yang ada.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Mining</a:t>
            </a:r>
            <a:endParaRPr lang="en-US"/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Jika diberikan sekumpulan data transaksi, tentukan suatu aturan yang akan memprediksi kemunculan suatu item berdasar kemunculan item yang lain dalam transaksi tersebut</a:t>
            </a:r>
            <a:endParaRPr lang="en-US" sz="2400"/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685800" y="3336925"/>
            <a:ext cx="419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609600" y="36576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3433292" imgH="1998228" progId="Word.Document.8">
                  <p:embed/>
                </p:oleObj>
              </mc:Choice>
              <mc:Fallback>
                <p:oleObj name="Document" r:id="rId4" imgW="3433292" imgH="199822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4343400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smtClean="0"/>
              <a:t>Contoh dari Association </a:t>
            </a:r>
            <a:r>
              <a:rPr lang="en-US" sz="2000"/>
              <a:t>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pitchFamily="18" charset="2"/>
              </a:rPr>
              <a:t> {Beer},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{Milk, Bread}  {Eggs,Coke},</a:t>
            </a:r>
            <a:br>
              <a:rPr lang="en-US" sz="1800" b="0">
                <a:sym typeface="Symbol" pitchFamily="18" charset="2"/>
              </a:rPr>
            </a:br>
            <a:r>
              <a:rPr 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smtClean="0"/>
              <a:t>Pengertian dari pernyataan tersebut adalah </a:t>
            </a:r>
            <a:r>
              <a:rPr lang="en-US" sz="2000" b="0" i="1" smtClean="0"/>
              <a:t>co-occurrence</a:t>
            </a:r>
            <a:r>
              <a:rPr lang="en-US" sz="2000" b="0"/>
              <a:t>, </a:t>
            </a:r>
            <a:r>
              <a:rPr lang="en-US" sz="2000" b="0" smtClean="0"/>
              <a:t>bukan sebab akibat (kausalitas)!</a:t>
            </a:r>
            <a:endParaRPr lang="en-US" sz="2000" b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Definisi: </a:t>
            </a:r>
            <a:r>
              <a:rPr lang="en-US"/>
              <a:t>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  <a:ln/>
        </p:spPr>
        <p:txBody>
          <a:bodyPr>
            <a:normAutofit fontScale="92500"/>
          </a:bodyPr>
          <a:lstStyle/>
          <a:p>
            <a:pPr marL="342900" indent="-342900"/>
            <a:r>
              <a:rPr lang="en-US" sz="2000" b="1"/>
              <a:t>Itemset</a:t>
            </a:r>
          </a:p>
          <a:p>
            <a:pPr marL="742950" lvl="1" indent="-285750"/>
            <a:r>
              <a:rPr lang="en-US" sz="1800" smtClean="0"/>
              <a:t>Sekumpulan satu atau lebih item</a:t>
            </a:r>
            <a:endParaRPr lang="en-US" sz="1800"/>
          </a:p>
          <a:p>
            <a:pPr marL="1143000" lvl="2" indent="-228600"/>
            <a:r>
              <a:rPr lang="en-US" sz="1600" smtClean="0"/>
              <a:t>Misal: </a:t>
            </a:r>
            <a:r>
              <a:rPr lang="en-US" sz="1600"/>
              <a:t>{Milk, Bread, Diaper}</a:t>
            </a:r>
          </a:p>
          <a:p>
            <a:pPr marL="742950" lvl="1" indent="-285750"/>
            <a:r>
              <a:rPr lang="en-US" sz="1800"/>
              <a:t>k-itemset</a:t>
            </a:r>
          </a:p>
          <a:p>
            <a:pPr marL="1143000" lvl="2" indent="-228600"/>
            <a:r>
              <a:rPr lang="en-US" sz="1600" smtClean="0"/>
              <a:t>Suatu itemset yang terdiri dari k item</a:t>
            </a:r>
            <a:endParaRPr lang="en-US" sz="1600" b="1"/>
          </a:p>
          <a:p>
            <a:pPr marL="342900" indent="-342900"/>
            <a:r>
              <a:rPr lang="en-US" sz="2000" b="1"/>
              <a:t>Support count (</a:t>
            </a:r>
            <a:r>
              <a:rPr lang="en-US" sz="2000" b="1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sz="1800" smtClean="0"/>
              <a:t>Frekuensi kemunculan suatu itemset</a:t>
            </a:r>
            <a:endParaRPr lang="en-US" sz="1800"/>
          </a:p>
          <a:p>
            <a:pPr marL="742950" lvl="1" indent="-285750"/>
            <a:r>
              <a:rPr lang="en-US" sz="1800" smtClean="0"/>
              <a:t>Misal:   </a:t>
            </a:r>
            <a:r>
              <a:rPr lang="en-US" sz="1800">
                <a:sym typeface="Symbol" pitchFamily="18" charset="2"/>
              </a:rPr>
              <a:t>({Milk, Bread,Diaper}) = 2 </a:t>
            </a:r>
            <a:endParaRPr lang="en-US" sz="1800"/>
          </a:p>
          <a:p>
            <a:pPr marL="342900" indent="-342900"/>
            <a:r>
              <a:rPr lang="en-US" sz="2000" b="1"/>
              <a:t>Support</a:t>
            </a:r>
          </a:p>
          <a:p>
            <a:pPr marL="742950" lvl="1" indent="-285750"/>
            <a:r>
              <a:rPr lang="en-US" sz="1800" smtClean="0"/>
              <a:t>Pecahan transaksi yang terdiri dari suatu itemset</a:t>
            </a:r>
            <a:endParaRPr lang="en-US" sz="1800"/>
          </a:p>
          <a:p>
            <a:pPr marL="742950" lvl="1" indent="-285750"/>
            <a:r>
              <a:rPr lang="en-US" sz="1800" smtClean="0"/>
              <a:t>Misal: s</a:t>
            </a:r>
            <a:r>
              <a:rPr lang="en-US" sz="1800"/>
              <a:t>({Milk, Bread, Diaper}) = 2/5</a:t>
            </a:r>
          </a:p>
          <a:p>
            <a:pPr marL="342900" indent="-342900"/>
            <a:r>
              <a:rPr lang="en-US" sz="2000" b="1"/>
              <a:t>Frequent Itemset</a:t>
            </a:r>
          </a:p>
          <a:p>
            <a:pPr marL="742950" lvl="1" indent="-285750"/>
            <a:r>
              <a:rPr lang="en-US" sz="1800" smtClean="0"/>
              <a:t>Suatu itemset yang memiliki nilai support lebih tinggi atau sama dengan batas minimum support (</a:t>
            </a:r>
            <a:r>
              <a:rPr lang="en-US" sz="1800" i="1" smtClean="0"/>
              <a:t>minsup</a:t>
            </a:r>
            <a:r>
              <a:rPr lang="en-US" sz="1800" smtClean="0"/>
              <a:t>)</a:t>
            </a:r>
            <a:endParaRPr lang="en-US" sz="1800"/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Definisi: Association Rule</a:t>
            </a:r>
            <a:endParaRPr lang="en-US"/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257800" y="1524000"/>
          <a:ext cx="33591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3591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5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 smtClean="0">
                  <a:solidFill>
                    <a:srgbClr val="FF0000"/>
                  </a:solidFill>
                  <a:latin typeface="Times New Roman" charset="0"/>
                </a:rPr>
                <a:t>Misal: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7" imgW="1460160" imgH="203040" progId="Equation.3">
                    <p:embed/>
                  </p:oleObj>
                </mc:Choice>
                <mc:Fallback>
                  <p:oleObj name="Equation" r:id="rId7" imgW="146016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9" imgW="4317840" imgH="787320" progId="Equation.3">
                    <p:embed/>
                  </p:oleObj>
                </mc:Choice>
                <mc:Fallback>
                  <p:oleObj name="Equation" r:id="rId9" imgW="4317840" imgH="7873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11" imgW="4470120" imgH="787320" progId="Equation.3">
                    <p:embed/>
                  </p:oleObj>
                </mc:Choice>
                <mc:Fallback>
                  <p:oleObj name="Equation" r:id="rId11" imgW="4470120" imgH="78732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447800"/>
            <a:ext cx="42672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smtClean="0"/>
              <a:t>Persamaan dalam bentuk X </a:t>
            </a:r>
            <a:r>
              <a:rPr lang="en-US" sz="1800" b="0">
                <a:sym typeface="Symbol" pitchFamily="18" charset="2"/>
              </a:rPr>
              <a:t> Y, </a:t>
            </a:r>
            <a:r>
              <a:rPr lang="en-US" sz="1800" b="0" smtClean="0">
                <a:sym typeface="Symbol" pitchFamily="18" charset="2"/>
              </a:rPr>
              <a:t>di mana X dan Y merupakan itemset</a:t>
            </a:r>
            <a:endParaRPr lang="en-US" sz="1800" b="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smtClean="0"/>
              <a:t>Misal:</a:t>
            </a:r>
            <a:r>
              <a:rPr lang="en-US" sz="1800" b="0"/>
              <a:t/>
            </a:r>
            <a:br>
              <a:rPr lang="en-US" sz="1800" b="0"/>
            </a:br>
            <a:r>
              <a:rPr lang="en-US" sz="1800" b="0"/>
              <a:t>   {Milk, Diaper} </a:t>
            </a:r>
            <a:r>
              <a:rPr lang="en-US" sz="1800" b="0">
                <a:sym typeface="Symbol" pitchFamily="18" charset="2"/>
              </a:rPr>
              <a:t> {Beer}</a:t>
            </a:r>
            <a:r>
              <a:rPr lang="en-US" sz="1800" b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Rule Evaluation Metrics</a:t>
            </a:r>
            <a:endParaRPr lang="en-US" sz="2000">
              <a:sym typeface="Symbol" pitchFamily="18" charset="2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smtClean="0"/>
              <a:t>Pecahan transaksi yang terdiri dari kedua item X dan Y</a:t>
            </a:r>
            <a:endParaRPr lang="en-US" sz="1600" b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1600" b="0" smtClean="0"/>
              <a:t>Ukuran seberapa sering item dalam y muncul darlam transaksi yang terdiri dari X</a:t>
            </a:r>
            <a:endParaRPr lang="en-US" sz="1600" b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997</TotalTime>
  <Words>1195</Words>
  <Application>Microsoft Macintosh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Verve</vt:lpstr>
      <vt:lpstr>Document</vt:lpstr>
      <vt:lpstr>Equation</vt:lpstr>
      <vt:lpstr>VISIO</vt:lpstr>
      <vt:lpstr>Visio</vt:lpstr>
      <vt:lpstr>Worksheet</vt:lpstr>
      <vt:lpstr>Association Rule (Apriori Algorithm)</vt:lpstr>
      <vt:lpstr>Tujuan</vt:lpstr>
      <vt:lpstr>Pendahuluan</vt:lpstr>
      <vt:lpstr>Aturan Asosiasi dalam Penjualan</vt:lpstr>
      <vt:lpstr>Aturan Asosiasi dalam Penjualan (cont)</vt:lpstr>
      <vt:lpstr>Aturan Asosiasi dalam Penjualan (cont)</vt:lpstr>
      <vt:lpstr>Association Rule Mining</vt:lpstr>
      <vt:lpstr>Definisi: Frequent Itemset</vt:lpstr>
      <vt:lpstr>Definisi: Association Rule</vt:lpstr>
      <vt:lpstr>Tugas Association Rule Mining</vt:lpstr>
      <vt:lpstr>Mining Association Rules</vt:lpstr>
      <vt:lpstr>Mining Association Rules</vt:lpstr>
      <vt:lpstr>Frequent Itemset Generation</vt:lpstr>
      <vt:lpstr>Frequent Itemset Generation</vt:lpstr>
      <vt:lpstr>Strategi Pembentukan Frequent Itemset</vt:lpstr>
      <vt:lpstr>Mengurangi Jumlah Kandidat</vt:lpstr>
      <vt:lpstr>Gambaran Prinsip Apriori</vt:lpstr>
      <vt:lpstr>Gambaran Apriori Principle</vt:lpstr>
      <vt:lpstr>Algoritma Apriori — Contoh</vt:lpstr>
      <vt:lpstr>Algoritma Apriori</vt:lpstr>
      <vt:lpstr>Bagaimana Membentuk Kandidat?</vt:lpstr>
      <vt:lpstr>Contoh Pembentukan Kandidat</vt:lpstr>
    </vt:vector>
  </TitlesOfParts>
  <Company>Central Library of Brawijaya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(Aturan Asosiasi)</dc:title>
  <dc:creator>Agus Wahyu Widodo, ST</dc:creator>
  <cp:lastModifiedBy>Tanzil</cp:lastModifiedBy>
  <cp:revision>55</cp:revision>
  <dcterms:created xsi:type="dcterms:W3CDTF">2007-11-26T01:02:05Z</dcterms:created>
  <dcterms:modified xsi:type="dcterms:W3CDTF">2017-05-03T01:04:58Z</dcterms:modified>
</cp:coreProperties>
</file>