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53" r:id="rId1"/>
  </p:sldMasterIdLst>
  <p:notesMasterIdLst>
    <p:notesMasterId r:id="rId12"/>
  </p:notesMasterIdLst>
  <p:sldIdLst>
    <p:sldId id="256" r:id="rId2"/>
    <p:sldId id="291" r:id="rId3"/>
    <p:sldId id="258" r:id="rId4"/>
    <p:sldId id="266" r:id="rId5"/>
    <p:sldId id="323" r:id="rId6"/>
    <p:sldId id="326" r:id="rId7"/>
    <p:sldId id="327" r:id="rId8"/>
    <p:sldId id="328" r:id="rId9"/>
    <p:sldId id="329" r:id="rId10"/>
    <p:sldId id="290" r:id="rId1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E843FE-75CF-2D49-B824-822C5B4832DE}">
          <p14:sldIdLst>
            <p14:sldId id="256"/>
            <p14:sldId id="291"/>
            <p14:sldId id="258"/>
            <p14:sldId id="266"/>
            <p14:sldId id="323"/>
            <p14:sldId id="326"/>
            <p14:sldId id="327"/>
            <p14:sldId id="328"/>
            <p14:sldId id="32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  <a:srgbClr val="427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7"/>
    <p:restoredTop sz="94830"/>
  </p:normalViewPr>
  <p:slideViewPr>
    <p:cSldViewPr snapToGrid="0" snapToObjects="1">
      <p:cViewPr varScale="1">
        <p:scale>
          <a:sx n="119" d="100"/>
          <a:sy n="119" d="100"/>
        </p:scale>
        <p:origin x="208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224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72606-23DB-44FD-8701-3C7793F18CFB}" type="doc">
      <dgm:prSet loTypeId="urn:microsoft.com/office/officeart/2005/8/layout/process4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B7EC6B0-863A-4932-A5AF-FFF7FF19BCE9}">
      <dgm:prSet/>
      <dgm:spPr/>
      <dgm:t>
        <a:bodyPr/>
        <a:lstStyle/>
        <a:p>
          <a:r>
            <a:rPr lang="en-US" dirty="0"/>
            <a:t>Is there any evidence that support a full rollout of the email strategy to all customers decide? </a:t>
          </a:r>
        </a:p>
      </dgm:t>
    </dgm:pt>
    <dgm:pt modelId="{D703764A-EE30-497E-869D-1878FF3A54DB}" type="parTrans" cxnId="{FD71B8B7-1EBF-4456-891D-0B8526373DDC}">
      <dgm:prSet/>
      <dgm:spPr/>
      <dgm:t>
        <a:bodyPr/>
        <a:lstStyle/>
        <a:p>
          <a:endParaRPr lang="en-US"/>
        </a:p>
      </dgm:t>
    </dgm:pt>
    <dgm:pt modelId="{B98D9CB1-F224-4CD2-928A-CB30F6EA4C34}" type="sibTrans" cxnId="{FD71B8B7-1EBF-4456-891D-0B8526373DDC}">
      <dgm:prSet/>
      <dgm:spPr/>
      <dgm:t>
        <a:bodyPr/>
        <a:lstStyle/>
        <a:p>
          <a:endParaRPr lang="en-US"/>
        </a:p>
      </dgm:t>
    </dgm:pt>
    <dgm:pt modelId="{FF01BA4A-2350-4430-AB41-FC37704E7F77}">
      <dgm:prSet custT="1"/>
      <dgm:spPr/>
      <dgm:t>
        <a:bodyPr/>
        <a:lstStyle/>
        <a:p>
          <a:r>
            <a:rPr lang="en-US" sz="2100" b="1" i="1" dirty="0"/>
            <a:t>Yes</a:t>
          </a:r>
          <a:r>
            <a:rPr lang="en-US" sz="2100" b="0" i="1" dirty="0"/>
            <a:t>,  the evidence is the result of the </a:t>
          </a:r>
          <a:r>
            <a:rPr lang="en-US" sz="2100" b="1" i="1" dirty="0"/>
            <a:t>test of means analysis</a:t>
          </a:r>
          <a:r>
            <a:rPr lang="en-US" sz="2100" b="0" i="1" dirty="0"/>
            <a:t> that indicates </a:t>
          </a:r>
        </a:p>
        <a:p>
          <a:r>
            <a:rPr lang="en-US" sz="2100" b="0" i="1" dirty="0"/>
            <a:t>there is a probability of 0.00000…0004 that the increment on the result is occurred by chance. </a:t>
          </a:r>
          <a:br>
            <a:rPr lang="en-US" sz="2100" b="0" i="1" dirty="0"/>
          </a:br>
          <a:r>
            <a:rPr lang="en-US" sz="2100" b="0" i="1" dirty="0"/>
            <a:t>The strategy email is working</a:t>
          </a:r>
        </a:p>
        <a:p>
          <a:r>
            <a:rPr lang="en-US" sz="1800" b="0" i="1" dirty="0">
              <a:solidFill>
                <a:schemeClr val="accent6">
                  <a:lumMod val="75000"/>
                </a:schemeClr>
              </a:solidFill>
            </a:rPr>
            <a:t>(p-value: 4.416208227786792e-58)</a:t>
          </a:r>
          <a:endParaRPr lang="en-US" sz="1800" b="0" dirty="0">
            <a:solidFill>
              <a:schemeClr val="accent6">
                <a:lumMod val="75000"/>
              </a:schemeClr>
            </a:solidFill>
          </a:endParaRPr>
        </a:p>
      </dgm:t>
    </dgm:pt>
    <dgm:pt modelId="{49CBD6D4-F9CB-45FC-BCC5-135F17706B10}" type="parTrans" cxnId="{A1EC4EF7-12C0-4845-AB67-12DAB1B592A1}">
      <dgm:prSet/>
      <dgm:spPr/>
      <dgm:t>
        <a:bodyPr/>
        <a:lstStyle/>
        <a:p>
          <a:endParaRPr lang="en-US"/>
        </a:p>
      </dgm:t>
    </dgm:pt>
    <dgm:pt modelId="{44454687-BF78-4F7E-97D0-B4E2878E09DF}" type="sibTrans" cxnId="{A1EC4EF7-12C0-4845-AB67-12DAB1B592A1}">
      <dgm:prSet/>
      <dgm:spPr/>
      <dgm:t>
        <a:bodyPr/>
        <a:lstStyle/>
        <a:p>
          <a:endParaRPr lang="en-US"/>
        </a:p>
      </dgm:t>
    </dgm:pt>
    <dgm:pt modelId="{89BBC849-D9A2-F447-B8BD-691542CA9CB0}" type="pres">
      <dgm:prSet presAssocID="{64072606-23DB-44FD-8701-3C7793F18CFB}" presName="Name0" presStyleCnt="0">
        <dgm:presLayoutVars>
          <dgm:dir/>
          <dgm:animLvl val="lvl"/>
          <dgm:resizeHandles val="exact"/>
        </dgm:presLayoutVars>
      </dgm:prSet>
      <dgm:spPr/>
    </dgm:pt>
    <dgm:pt modelId="{EAD6D628-D792-DE48-8E7D-895934DD2D0B}" type="pres">
      <dgm:prSet presAssocID="{FF01BA4A-2350-4430-AB41-FC37704E7F77}" presName="boxAndChildren" presStyleCnt="0"/>
      <dgm:spPr/>
    </dgm:pt>
    <dgm:pt modelId="{13133174-D4D3-684B-986A-87E163EC2536}" type="pres">
      <dgm:prSet presAssocID="{FF01BA4A-2350-4430-AB41-FC37704E7F77}" presName="parentTextBox" presStyleLbl="node1" presStyleIdx="0" presStyleCnt="2"/>
      <dgm:spPr/>
    </dgm:pt>
    <dgm:pt modelId="{C4AEE98F-6A4F-504A-BF8F-69744844913E}" type="pres">
      <dgm:prSet presAssocID="{B98D9CB1-F224-4CD2-928A-CB30F6EA4C34}" presName="sp" presStyleCnt="0"/>
      <dgm:spPr/>
    </dgm:pt>
    <dgm:pt modelId="{D4872E0D-F07C-4C4B-B6A9-BE34AA374A40}" type="pres">
      <dgm:prSet presAssocID="{DB7EC6B0-863A-4932-A5AF-FFF7FF19BCE9}" presName="arrowAndChildren" presStyleCnt="0"/>
      <dgm:spPr/>
    </dgm:pt>
    <dgm:pt modelId="{DFAF88DE-1102-904F-B079-66BEA0FAEA81}" type="pres">
      <dgm:prSet presAssocID="{DB7EC6B0-863A-4932-A5AF-FFF7FF19BCE9}" presName="parentTextArrow" presStyleLbl="node1" presStyleIdx="1" presStyleCnt="2"/>
      <dgm:spPr/>
    </dgm:pt>
  </dgm:ptLst>
  <dgm:cxnLst>
    <dgm:cxn modelId="{041E800C-556F-8F44-A040-3E3D0307A7AB}" type="presOf" srcId="{FF01BA4A-2350-4430-AB41-FC37704E7F77}" destId="{13133174-D4D3-684B-986A-87E163EC2536}" srcOrd="0" destOrd="0" presId="urn:microsoft.com/office/officeart/2005/8/layout/process4"/>
    <dgm:cxn modelId="{E4F08780-0F4C-7C49-BCF9-220964E91B0B}" type="presOf" srcId="{64072606-23DB-44FD-8701-3C7793F18CFB}" destId="{89BBC849-D9A2-F447-B8BD-691542CA9CB0}" srcOrd="0" destOrd="0" presId="urn:microsoft.com/office/officeart/2005/8/layout/process4"/>
    <dgm:cxn modelId="{FD71B8B7-1EBF-4456-891D-0B8526373DDC}" srcId="{64072606-23DB-44FD-8701-3C7793F18CFB}" destId="{DB7EC6B0-863A-4932-A5AF-FFF7FF19BCE9}" srcOrd="0" destOrd="0" parTransId="{D703764A-EE30-497E-869D-1878FF3A54DB}" sibTransId="{B98D9CB1-F224-4CD2-928A-CB30F6EA4C34}"/>
    <dgm:cxn modelId="{300331ED-54AD-644A-9B3D-4550C472E289}" type="presOf" srcId="{DB7EC6B0-863A-4932-A5AF-FFF7FF19BCE9}" destId="{DFAF88DE-1102-904F-B079-66BEA0FAEA81}" srcOrd="0" destOrd="0" presId="urn:microsoft.com/office/officeart/2005/8/layout/process4"/>
    <dgm:cxn modelId="{A1EC4EF7-12C0-4845-AB67-12DAB1B592A1}" srcId="{64072606-23DB-44FD-8701-3C7793F18CFB}" destId="{FF01BA4A-2350-4430-AB41-FC37704E7F77}" srcOrd="1" destOrd="0" parTransId="{49CBD6D4-F9CB-45FC-BCC5-135F17706B10}" sibTransId="{44454687-BF78-4F7E-97D0-B4E2878E09DF}"/>
    <dgm:cxn modelId="{8916FAD7-3A19-8A4E-81C3-48AA733F3664}" type="presParOf" srcId="{89BBC849-D9A2-F447-B8BD-691542CA9CB0}" destId="{EAD6D628-D792-DE48-8E7D-895934DD2D0B}" srcOrd="0" destOrd="0" presId="urn:microsoft.com/office/officeart/2005/8/layout/process4"/>
    <dgm:cxn modelId="{C3BDA4C6-8F2F-CC49-A0C6-0CC999CD1AC9}" type="presParOf" srcId="{EAD6D628-D792-DE48-8E7D-895934DD2D0B}" destId="{13133174-D4D3-684B-986A-87E163EC2536}" srcOrd="0" destOrd="0" presId="urn:microsoft.com/office/officeart/2005/8/layout/process4"/>
    <dgm:cxn modelId="{F686694E-75DF-224C-BBC6-76A821C2E368}" type="presParOf" srcId="{89BBC849-D9A2-F447-B8BD-691542CA9CB0}" destId="{C4AEE98F-6A4F-504A-BF8F-69744844913E}" srcOrd="1" destOrd="0" presId="urn:microsoft.com/office/officeart/2005/8/layout/process4"/>
    <dgm:cxn modelId="{7D952D7F-47FD-8447-BB14-7A7CC1F8BB94}" type="presParOf" srcId="{89BBC849-D9A2-F447-B8BD-691542CA9CB0}" destId="{D4872E0D-F07C-4C4B-B6A9-BE34AA374A40}" srcOrd="2" destOrd="0" presId="urn:microsoft.com/office/officeart/2005/8/layout/process4"/>
    <dgm:cxn modelId="{D681FDB1-34B4-3547-9C08-35492FD0E290}" type="presParOf" srcId="{D4872E0D-F07C-4C4B-B6A9-BE34AA374A40}" destId="{DFAF88DE-1102-904F-B079-66BEA0FAEA8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33174-D4D3-684B-986A-87E163EC2536}">
      <dsp:nvSpPr>
        <dsp:cNvPr id="0" name=""/>
        <dsp:cNvSpPr/>
      </dsp:nvSpPr>
      <dsp:spPr>
        <a:xfrm>
          <a:off x="0" y="2974067"/>
          <a:ext cx="5607050" cy="1951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/>
            <a:t>Yes</a:t>
          </a:r>
          <a:r>
            <a:rPr lang="en-US" sz="2100" b="0" i="1" kern="1200" dirty="0"/>
            <a:t>,  the evidence is the result of the </a:t>
          </a:r>
          <a:r>
            <a:rPr lang="en-US" sz="2100" b="1" i="1" kern="1200" dirty="0"/>
            <a:t>test of means analysis</a:t>
          </a:r>
          <a:r>
            <a:rPr lang="en-US" sz="2100" b="0" i="1" kern="1200" dirty="0"/>
            <a:t> that indicates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1" kern="1200" dirty="0"/>
            <a:t>there is a probability of 0.00000…0004 that the increment on the result is occurred by chance. </a:t>
          </a:r>
          <a:br>
            <a:rPr lang="en-US" sz="2100" b="0" i="1" kern="1200" dirty="0"/>
          </a:br>
          <a:r>
            <a:rPr lang="en-US" sz="2100" b="0" i="1" kern="1200" dirty="0"/>
            <a:t>The strategy email is working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chemeClr val="accent6">
                  <a:lumMod val="75000"/>
                </a:schemeClr>
              </a:solidFill>
            </a:rPr>
            <a:t>(p-value: 4.416208227786792e-58)</a:t>
          </a:r>
          <a:endParaRPr lang="en-US" sz="1800" b="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2974067"/>
        <a:ext cx="5607050" cy="1951310"/>
      </dsp:txXfrm>
    </dsp:sp>
    <dsp:sp modelId="{DFAF88DE-1102-904F-B079-66BEA0FAEA81}">
      <dsp:nvSpPr>
        <dsp:cNvPr id="0" name=""/>
        <dsp:cNvSpPr/>
      </dsp:nvSpPr>
      <dsp:spPr>
        <a:xfrm rot="10800000">
          <a:off x="0" y="2221"/>
          <a:ext cx="5607050" cy="300111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Is there any evidence that support a full rollout of the email strategy to all customers decide? </a:t>
          </a:r>
        </a:p>
      </dsp:txBody>
      <dsp:txXfrm rot="10800000">
        <a:off x="0" y="2221"/>
        <a:ext cx="5607050" cy="195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7B59-4645-C54B-8DF0-15B3DFA298BB}" type="datetimeFigureOut">
              <a:rPr lang="en-US" smtClean="0"/>
              <a:t>9/21/21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F04-8709-2A46-ACB5-99ACA6D3D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3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3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6F04-8709-2A46-ACB5-99ACA6D3D3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8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8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4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3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8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2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7940-DD92-A14F-9D98-8163D8BAD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A/B test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CFD8C-DF16-E442-998F-E1B635AE8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Wendy Navarrete</a:t>
            </a:r>
            <a:br>
              <a:rPr lang="en-US" dirty="0"/>
            </a:br>
            <a:r>
              <a:rPr lang="en-US" sz="1800" dirty="0"/>
              <a:t>September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5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6EF2-B87D-AA4E-ACCB-67E8D37A8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69D02D-787B-5544-BBD4-5F2FAA3CA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Wendy Navarrete</a:t>
            </a:r>
          </a:p>
          <a:p>
            <a:r>
              <a:rPr lang="en-US" dirty="0"/>
              <a:t>navarrete.wen@gmail.com</a:t>
            </a:r>
          </a:p>
        </p:txBody>
      </p:sp>
    </p:spTree>
    <p:extLst>
      <p:ext uri="{BB962C8B-B14F-4D97-AF65-F5344CB8AC3E}">
        <p14:creationId xmlns:p14="http://schemas.microsoft.com/office/powerpoint/2010/main" val="2004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8998-1AC5-E94D-91A7-D8ED8C4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4D78-3BFF-334A-B59B-C8A22903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Information of Data</a:t>
            </a:r>
          </a:p>
          <a:p>
            <a:r>
              <a:rPr lang="en-US" sz="2000" dirty="0"/>
              <a:t>email Strategy</a:t>
            </a:r>
          </a:p>
          <a:p>
            <a:pPr lvl="1"/>
            <a:r>
              <a:rPr lang="en-US" sz="1800" dirty="0"/>
              <a:t>email Strategy Results</a:t>
            </a:r>
          </a:p>
          <a:p>
            <a:pPr lvl="1"/>
            <a:r>
              <a:rPr lang="en-US" sz="1800" dirty="0"/>
              <a:t>email and customer’s behavior</a:t>
            </a:r>
          </a:p>
          <a:p>
            <a:pPr lvl="1"/>
            <a:r>
              <a:rPr lang="en-US" sz="1800" dirty="0"/>
              <a:t>email strategy impact on the other functional teams</a:t>
            </a:r>
          </a:p>
          <a:p>
            <a:r>
              <a:rPr lang="en-US" sz="2000" dirty="0"/>
              <a:t>Findings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565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6EA1-9D4F-6844-AB93-0AD2EE1A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E09C-4AF1-1644-8C1B-9C348E9C6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This document contains the A/B test analysis of a email campaign.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person, indoor, computer&#10;&#10;Description automatically generated">
            <a:extLst>
              <a:ext uri="{FF2B5EF4-FFF2-40B4-BE49-F238E27FC236}">
                <a16:creationId xmlns:a16="http://schemas.microsoft.com/office/drawing/2014/main" id="{9A4A20ED-02CF-7048-BF75-1DBCCD2BB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1339121"/>
            <a:ext cx="6227064" cy="4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3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9E6B-9BF3-CB4D-82FB-5E00388B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information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06EC-8591-D34E-807F-3FE4B142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Total number of customers: 100,000</a:t>
            </a:r>
          </a:p>
          <a:p>
            <a:pPr fontAlgn="base"/>
            <a:r>
              <a:rPr lang="en-US" sz="2000" dirty="0"/>
              <a:t>Percentage of customers who received the email: 50.01%</a:t>
            </a:r>
          </a:p>
          <a:p>
            <a:pPr fontAlgn="base"/>
            <a:r>
              <a:rPr lang="en-US" sz="2000" dirty="0"/>
              <a:t>Number of customers who did not receive the email: 49.98%</a:t>
            </a:r>
          </a:p>
          <a:p>
            <a:pPr fontAlgn="base"/>
            <a:r>
              <a:rPr lang="en-US" sz="2000" dirty="0"/>
              <a:t>3 markets:  Los Angeles, San Francisco and Sacramento</a:t>
            </a:r>
          </a:p>
          <a:p>
            <a:pPr fontAlgn="base"/>
            <a:r>
              <a:rPr lang="en-US" sz="2000" dirty="0"/>
              <a:t>Date Range:  Mar/1/2021 – Mar/31/2021</a:t>
            </a:r>
          </a:p>
          <a:p>
            <a:pPr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56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CCEA0-8004-2549-A31C-199596A3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67226"/>
            <a:ext cx="8991600" cy="172354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/>
              <a:t>Email CAMPAIGN</a:t>
            </a:r>
          </a:p>
        </p:txBody>
      </p:sp>
    </p:spTree>
    <p:extLst>
      <p:ext uri="{BB962C8B-B14F-4D97-AF65-F5344CB8AC3E}">
        <p14:creationId xmlns:p14="http://schemas.microsoft.com/office/powerpoint/2010/main" val="393910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2C7A-7065-E94B-A698-3137355D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42602"/>
            <a:ext cx="4486656" cy="164592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email experiment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90110-052C-4B4D-A811-3A57B83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372301"/>
            <a:ext cx="4629175" cy="3933906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customers per market:</a:t>
            </a:r>
          </a:p>
          <a:p>
            <a:pPr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 Angeles: 59,895</a:t>
            </a:r>
          </a:p>
          <a:p>
            <a:pPr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 Francisco: 30,015</a:t>
            </a:r>
          </a:p>
          <a:p>
            <a:pPr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Sacramento: 10,090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61,4,84 customers did make a decision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and test groups was distributed 50% and 50% in every market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FB9E8-24BD-4435-88BA-64B681D9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A64F587-0001-9142-88E5-70BBBAED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539" y="635038"/>
            <a:ext cx="4108789" cy="2906967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A4F179B-27E7-1A42-B226-D65BDC70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68" y="3823630"/>
            <a:ext cx="5586697" cy="19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121D-7764-8D45-9D44-B42A8C12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 anchorCtr="1">
            <a:normAutofit fontScale="9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experiment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C12D3-5381-7148-B613-C2AF9BD8DC30}"/>
              </a:ext>
            </a:extLst>
          </p:cNvPr>
          <p:cNvSpPr txBox="1"/>
          <p:nvPr/>
        </p:nvSpPr>
        <p:spPr>
          <a:xfrm>
            <a:off x="803244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overall result shows that there is an increment on the number of customers who made a decision of 4.94% if they receive an email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145A3BA-EDCC-D943-BDDD-5C2B16D6A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31655"/>
              </p:ext>
            </p:extLst>
          </p:nvPr>
        </p:nvGraphicFramePr>
        <p:xfrm>
          <a:off x="4823366" y="2135276"/>
          <a:ext cx="6227067" cy="259539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4713">
                  <a:extLst>
                    <a:ext uri="{9D8B030D-6E8A-4147-A177-3AD203B41FA5}">
                      <a16:colId xmlns:a16="http://schemas.microsoft.com/office/drawing/2014/main" val="488336496"/>
                    </a:ext>
                  </a:extLst>
                </a:gridCol>
                <a:gridCol w="1027573">
                  <a:extLst>
                    <a:ext uri="{9D8B030D-6E8A-4147-A177-3AD203B41FA5}">
                      <a16:colId xmlns:a16="http://schemas.microsoft.com/office/drawing/2014/main" val="2968806802"/>
                    </a:ext>
                  </a:extLst>
                </a:gridCol>
                <a:gridCol w="1178265">
                  <a:extLst>
                    <a:ext uri="{9D8B030D-6E8A-4147-A177-3AD203B41FA5}">
                      <a16:colId xmlns:a16="http://schemas.microsoft.com/office/drawing/2014/main" val="1124653105"/>
                    </a:ext>
                  </a:extLst>
                </a:gridCol>
                <a:gridCol w="1206806">
                  <a:extLst>
                    <a:ext uri="{9D8B030D-6E8A-4147-A177-3AD203B41FA5}">
                      <a16:colId xmlns:a16="http://schemas.microsoft.com/office/drawing/2014/main" val="2687778907"/>
                    </a:ext>
                  </a:extLst>
                </a:gridCol>
                <a:gridCol w="1769710">
                  <a:extLst>
                    <a:ext uri="{9D8B030D-6E8A-4147-A177-3AD203B41FA5}">
                      <a16:colId xmlns:a16="http://schemas.microsoft.com/office/drawing/2014/main" val="1168766222"/>
                    </a:ext>
                  </a:extLst>
                </a:gridCol>
              </a:tblGrid>
              <a:tr h="850433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Make Decision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 Not Make Decision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Percentage </a:t>
                      </a:r>
                    </a:p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of customers did shop home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ctr"/>
                </a:tc>
                <a:extLst>
                  <a:ext uri="{0D108BD9-81ED-4DB2-BD59-A6C34878D82A}">
                    <a16:rowId xmlns:a16="http://schemas.microsoft.com/office/drawing/2014/main" val="1506384068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Control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29,498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20,488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49,986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59.01%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extLst>
                  <a:ext uri="{0D108BD9-81ED-4DB2-BD59-A6C34878D82A}">
                    <a16:rowId xmlns:a16="http://schemas.microsoft.com/office/drawing/2014/main" val="1247760323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31,986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18,028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50,014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63.95%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extLst>
                  <a:ext uri="{0D108BD9-81ED-4DB2-BD59-A6C34878D82A}">
                    <a16:rowId xmlns:a16="http://schemas.microsoft.com/office/drawing/2014/main" val="2319977225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Increment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4.94%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143" marR="10143" marT="10143" marB="0" anchor="b"/>
                </a:tc>
                <a:extLst>
                  <a:ext uri="{0D108BD9-81ED-4DB2-BD59-A6C34878D82A}">
                    <a16:rowId xmlns:a16="http://schemas.microsoft.com/office/drawing/2014/main" val="115781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3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A99-4FC9-6944-9A20-B3F9868F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69" y="793561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Results per Market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4A6EE4-9C6D-D94E-89CF-5CD5E8B8A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31416"/>
              </p:ext>
            </p:extLst>
          </p:nvPr>
        </p:nvGraphicFramePr>
        <p:xfrm>
          <a:off x="5294373" y="486897"/>
          <a:ext cx="6257547" cy="4956182"/>
        </p:xfrm>
        <a:graphic>
          <a:graphicData uri="http://schemas.openxmlformats.org/drawingml/2006/table">
            <a:tbl>
              <a:tblPr firstRow="1" bandRow="1"/>
              <a:tblGrid>
                <a:gridCol w="681670">
                  <a:extLst>
                    <a:ext uri="{9D8B030D-6E8A-4147-A177-3AD203B41FA5}">
                      <a16:colId xmlns:a16="http://schemas.microsoft.com/office/drawing/2014/main" val="1071313699"/>
                    </a:ext>
                  </a:extLst>
                </a:gridCol>
                <a:gridCol w="1074439">
                  <a:extLst>
                    <a:ext uri="{9D8B030D-6E8A-4147-A177-3AD203B41FA5}">
                      <a16:colId xmlns:a16="http://schemas.microsoft.com/office/drawing/2014/main" val="1273547866"/>
                    </a:ext>
                  </a:extLst>
                </a:gridCol>
                <a:gridCol w="1454186">
                  <a:extLst>
                    <a:ext uri="{9D8B030D-6E8A-4147-A177-3AD203B41FA5}">
                      <a16:colId xmlns:a16="http://schemas.microsoft.com/office/drawing/2014/main" val="685622462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2261003628"/>
                    </a:ext>
                  </a:extLst>
                </a:gridCol>
                <a:gridCol w="1891553">
                  <a:extLst>
                    <a:ext uri="{9D8B030D-6E8A-4147-A177-3AD203B41FA5}">
                      <a16:colId xmlns:a16="http://schemas.microsoft.com/office/drawing/2014/main" val="1522116495"/>
                    </a:ext>
                  </a:extLst>
                </a:gridCol>
              </a:tblGrid>
              <a:tr h="47415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customers did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8785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20,129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9,766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29,895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67.33%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79772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22,462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7,538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30,000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74.87%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674428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50621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491493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66903"/>
                  </a:ext>
                </a:extLst>
              </a:tr>
              <a:tr h="47415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customers did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9829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7,556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7,450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15,006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50.35%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812898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7,716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7,293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15,009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51.41%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919609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10581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789447"/>
                  </a:ext>
                </a:extLst>
              </a:tr>
              <a:tr h="2852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67246"/>
                  </a:ext>
                </a:extLst>
              </a:tr>
              <a:tr h="47415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Not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customers did make a decision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ctr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36840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1,813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3,272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5,085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35.65%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62042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1,808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3,197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5,005 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36.12%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03222"/>
                  </a:ext>
                </a:extLst>
              </a:tr>
              <a:tr h="26584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5" marR="7525" marT="7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096174"/>
                  </a:ext>
                </a:extLst>
              </a:tr>
            </a:tbl>
          </a:graphicData>
        </a:graphic>
      </p:graphicFrame>
      <p:pic>
        <p:nvPicPr>
          <p:cNvPr id="16" name="Picture 15" descr="Chart, waterfall chart&#10;&#10;Description automatically generated">
            <a:extLst>
              <a:ext uri="{FF2B5EF4-FFF2-40B4-BE49-F238E27FC236}">
                <a16:creationId xmlns:a16="http://schemas.microsoft.com/office/drawing/2014/main" id="{0A15E24C-5DE0-4E49-AB9D-668017D6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13" y="5929976"/>
            <a:ext cx="963735" cy="703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EF410B-79BB-9445-80C9-9EECD692DC35}"/>
              </a:ext>
            </a:extLst>
          </p:cNvPr>
          <p:cNvSpPr txBox="1"/>
          <p:nvPr/>
        </p:nvSpPr>
        <p:spPr>
          <a:xfrm>
            <a:off x="691102" y="3122392"/>
            <a:ext cx="311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make decision rate has an increment in all markets when customers received an email</a:t>
            </a:r>
          </a:p>
        </p:txBody>
      </p:sp>
    </p:spTree>
    <p:extLst>
      <p:ext uri="{BB962C8B-B14F-4D97-AF65-F5344CB8AC3E}">
        <p14:creationId xmlns:p14="http://schemas.microsoft.com/office/powerpoint/2010/main" val="30551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FC9634-3DDF-470B-8F18-5B104CF97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7E501-B521-4B06-96AB-DC473865D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116F0-73BE-D84D-A263-B3003383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3" y="2345386"/>
            <a:ext cx="3898388" cy="21672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control and test groups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difference</a:t>
            </a:r>
          </a:p>
        </p:txBody>
      </p:sp>
      <p:graphicFrame>
        <p:nvGraphicFramePr>
          <p:cNvPr id="15" name="Text Placeholder 3">
            <a:extLst>
              <a:ext uri="{FF2B5EF4-FFF2-40B4-BE49-F238E27FC236}">
                <a16:creationId xmlns:a16="http://schemas.microsoft.com/office/drawing/2014/main" id="{7BC25415-A092-47F3-BBBB-F9D92D2E0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9481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0664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418</Words>
  <Application>Microsoft Macintosh PowerPoint</Application>
  <PresentationFormat>Widescreen</PresentationFormat>
  <Paragraphs>109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A/B test  analysis</vt:lpstr>
      <vt:lpstr>CONTENT</vt:lpstr>
      <vt:lpstr>Introduction</vt:lpstr>
      <vt:lpstr>information of data</vt:lpstr>
      <vt:lpstr>Email CAMPAIGN</vt:lpstr>
      <vt:lpstr>email experiment numbers</vt:lpstr>
      <vt:lpstr>email experiment results</vt:lpstr>
      <vt:lpstr>Results per Market</vt:lpstr>
      <vt:lpstr>control and test groups difference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books recommender system</dc:title>
  <dc:creator>Wen Navarrete</dc:creator>
  <cp:lastModifiedBy>Wen Navarrete</cp:lastModifiedBy>
  <cp:revision>95</cp:revision>
  <dcterms:created xsi:type="dcterms:W3CDTF">2019-11-29T05:42:43Z</dcterms:created>
  <dcterms:modified xsi:type="dcterms:W3CDTF">2021-09-21T23:03:38Z</dcterms:modified>
</cp:coreProperties>
</file>