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matic SC"/>
      <p:regular r:id="rId13"/>
      <p:bold r:id="rId14"/>
    </p:embeddedFont>
    <p:embeddedFont>
      <p:font typeface="Source Code Pr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maticSC-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regular.fntdata"/><Relationship Id="rId14" Type="http://schemas.openxmlformats.org/officeDocument/2006/relationships/font" Target="fonts/AmaticSC-bold.fntdata"/><Relationship Id="rId17" Type="http://schemas.openxmlformats.org/officeDocument/2006/relationships/font" Target="fonts/SourceCodePro-italic.fntdata"/><Relationship Id="rId16"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SourceCodePr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7d387c79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7d387c79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7d387c79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7d387c79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7d387c79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7d387c79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7d387c79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7d387c79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7d387c79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7d387c79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7d387c79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7d387c79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sashankpillai/spotify-top-200-charts-20202021/co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SPotify analysis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By: Prianka Kibria</a:t>
            </a:r>
            <a:endParaRPr/>
          </a:p>
        </p:txBody>
      </p:sp>
      <p:pic>
        <p:nvPicPr>
          <p:cNvPr id="58" name="Google Shape;58;p13"/>
          <p:cNvPicPr preferRelativeResize="0"/>
          <p:nvPr/>
        </p:nvPicPr>
        <p:blipFill>
          <a:blip r:embed="rId3">
            <a:alphaModFix/>
          </a:blip>
          <a:stretch>
            <a:fillRect/>
          </a:stretch>
        </p:blipFill>
        <p:spPr>
          <a:xfrm>
            <a:off x="1814250" y="2179550"/>
            <a:ext cx="5122201" cy="1240175"/>
          </a:xfrm>
          <a:prstGeom prst="rect">
            <a:avLst/>
          </a:prstGeom>
          <a:noFill/>
          <a:ln>
            <a:noFill/>
          </a:ln>
        </p:spPr>
      </p:pic>
      <p:pic>
        <p:nvPicPr>
          <p:cNvPr id="59" name="Google Shape;59;p13"/>
          <p:cNvPicPr preferRelativeResize="0"/>
          <p:nvPr/>
        </p:nvPicPr>
        <p:blipFill>
          <a:blip r:embed="rId4">
            <a:alphaModFix/>
          </a:blip>
          <a:stretch>
            <a:fillRect/>
          </a:stretch>
        </p:blipFill>
        <p:spPr>
          <a:xfrm>
            <a:off x="0" y="0"/>
            <a:ext cx="2066175" cy="3419725"/>
          </a:xfrm>
          <a:prstGeom prst="rect">
            <a:avLst/>
          </a:prstGeom>
          <a:noFill/>
          <a:ln>
            <a:noFill/>
          </a:ln>
        </p:spPr>
      </p:pic>
      <p:pic>
        <p:nvPicPr>
          <p:cNvPr id="60" name="Google Shape;60;p13"/>
          <p:cNvPicPr preferRelativeResize="0"/>
          <p:nvPr/>
        </p:nvPicPr>
        <p:blipFill>
          <a:blip r:embed="rId5">
            <a:alphaModFix/>
          </a:blip>
          <a:stretch>
            <a:fillRect/>
          </a:stretch>
        </p:blipFill>
        <p:spPr>
          <a:xfrm>
            <a:off x="1984575" y="0"/>
            <a:ext cx="5265624" cy="1311100"/>
          </a:xfrm>
          <a:prstGeom prst="rect">
            <a:avLst/>
          </a:prstGeom>
          <a:noFill/>
          <a:ln>
            <a:noFill/>
          </a:ln>
        </p:spPr>
      </p:pic>
      <p:pic>
        <p:nvPicPr>
          <p:cNvPr id="61" name="Google Shape;61;p13"/>
          <p:cNvPicPr preferRelativeResize="0"/>
          <p:nvPr/>
        </p:nvPicPr>
        <p:blipFill>
          <a:blip r:embed="rId6">
            <a:alphaModFix/>
          </a:blip>
          <a:stretch>
            <a:fillRect/>
          </a:stretch>
        </p:blipFill>
        <p:spPr>
          <a:xfrm>
            <a:off x="6936450" y="27488"/>
            <a:ext cx="2229976" cy="341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600">
                <a:solidFill>
                  <a:srgbClr val="202729"/>
                </a:solidFill>
              </a:rPr>
              <a:t>Getting to know the data:</a:t>
            </a:r>
            <a:endParaRPr b="0" sz="3600">
              <a:solidFill>
                <a:srgbClr val="202729"/>
              </a:solidFill>
            </a:endParaRPr>
          </a:p>
          <a:p>
            <a:pPr indent="0" lvl="0" marL="0" rtl="0" algn="l">
              <a:spcBef>
                <a:spcPts val="0"/>
              </a:spcBef>
              <a:spcAft>
                <a:spcPts val="0"/>
              </a:spcAft>
              <a:buNone/>
            </a:pPr>
            <a:r>
              <a:t/>
            </a:r>
            <a:endParaRPr/>
          </a:p>
        </p:txBody>
      </p:sp>
      <p:sp>
        <p:nvSpPr>
          <p:cNvPr id="67" name="Google Shape;67;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2400">
                <a:solidFill>
                  <a:srgbClr val="616161"/>
                </a:solidFill>
              </a:rPr>
              <a:t>The data has been extracted from Kaggle. This particular data is the Top 200 Weekly Global charts on Spotify. It contains songs that have been played most frequently and have been able to reach the top 200. Please note for this particular analysis I will only be focusing on the top 10 songs.</a:t>
            </a:r>
            <a:endParaRPr sz="2400">
              <a:solidFill>
                <a:srgbClr val="616161"/>
              </a:solidFill>
            </a:endParaRPr>
          </a:p>
          <a:p>
            <a:pPr indent="0" lvl="0" marL="0" rtl="0" algn="l">
              <a:spcBef>
                <a:spcPts val="1600"/>
              </a:spcBef>
              <a:spcAft>
                <a:spcPts val="0"/>
              </a:spcAft>
              <a:buNone/>
            </a:pPr>
            <a:r>
              <a:rPr lang="en" sz="1200">
                <a:solidFill>
                  <a:srgbClr val="616161"/>
                </a:solidFill>
              </a:rPr>
              <a:t>Dataset Reference: </a:t>
            </a:r>
            <a:r>
              <a:rPr lang="en" sz="1200" u="sng">
                <a:solidFill>
                  <a:srgbClr val="FF5252"/>
                </a:solidFill>
                <a:hlinkClick r:id="rId3">
                  <a:extLst>
                    <a:ext uri="{A12FA001-AC4F-418D-AE19-62706E023703}">
                      <ahyp:hlinkClr val="tx"/>
                    </a:ext>
                  </a:extLst>
                </a:hlinkClick>
              </a:rPr>
              <a:t>https://www.kaggle.com/datasets/sashankpillai/spotify-top-200-charts-20202021/code</a:t>
            </a:r>
            <a:r>
              <a:rPr lang="en" sz="1200">
                <a:solidFill>
                  <a:srgbClr val="616161"/>
                </a:solidFill>
              </a:rPr>
              <a:t> </a:t>
            </a:r>
            <a:endParaRPr sz="1200">
              <a:solidFill>
                <a:srgbClr val="616161"/>
              </a:solidFill>
            </a:endParaRPr>
          </a:p>
          <a:p>
            <a:pPr indent="0" lvl="0" marL="0" rtl="0" algn="l">
              <a:spcBef>
                <a:spcPts val="16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Spotify Streams</a:t>
            </a:r>
            <a:endParaRPr/>
          </a:p>
        </p:txBody>
      </p:sp>
      <p:sp>
        <p:nvSpPr>
          <p:cNvPr id="73" name="Google Shape;73;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Now that we are currently in a digital era music recording and sharing companies no longer rely on the purchasing of CD’s, albums and concerts. We can all have that in the palm of our hands now through our devices. Especially with Spotify where you have access not only to high end popular main stream artists music, but also up and coming ones. One of the best approaches in being able to run a successful streaming service is to get to know the customers. Using this approach can be a great tactic in boosting your customer experience, enhance aglorithims, target audiences and use it for future business approaches. I find this beneficial since it adopts a data driven tactic in comprehending the music taste of the listeners and possibly create ever lasting customers as well as bring in new uses.</a:t>
            </a:r>
            <a:endParaRPr/>
          </a:p>
          <a:p>
            <a:pPr indent="0" lvl="0" marL="0" rtl="0" algn="l">
              <a:spcBef>
                <a:spcPts val="1200"/>
              </a:spcBef>
              <a:spcAft>
                <a:spcPts val="1200"/>
              </a:spcAft>
              <a:buNone/>
            </a:pPr>
            <a:r>
              <a:rPr lang="en"/>
              <a:t>Today I will be using Kaggles Top 200 Weekly Global charts to analyze on key components that can contribute to Spotify and perhaps increase their business acumen over all and provide recommendations to business stakeholders on what can be done to contribute to such.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Contributing factors Towards Streaming</a:t>
            </a:r>
            <a:endParaRPr/>
          </a:p>
        </p:txBody>
      </p:sp>
      <p:sp>
        <p:nvSpPr>
          <p:cNvPr id="79" name="Google Shape;79;p16"/>
          <p:cNvSpPr txBox="1"/>
          <p:nvPr>
            <p:ph idx="1" type="body"/>
          </p:nvPr>
        </p:nvSpPr>
        <p:spPr>
          <a:xfrm>
            <a:off x="311700" y="1228675"/>
            <a:ext cx="8832300" cy="391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311700" y="1158350"/>
            <a:ext cx="3028700" cy="2124975"/>
          </a:xfrm>
          <a:prstGeom prst="rect">
            <a:avLst/>
          </a:prstGeom>
          <a:noFill/>
          <a:ln>
            <a:noFill/>
          </a:ln>
        </p:spPr>
      </p:pic>
      <p:pic>
        <p:nvPicPr>
          <p:cNvPr id="81" name="Google Shape;81;p16"/>
          <p:cNvPicPr preferRelativeResize="0"/>
          <p:nvPr/>
        </p:nvPicPr>
        <p:blipFill>
          <a:blip r:embed="rId4">
            <a:alphaModFix/>
          </a:blip>
          <a:stretch>
            <a:fillRect/>
          </a:stretch>
        </p:blipFill>
        <p:spPr>
          <a:xfrm>
            <a:off x="3340400" y="1228675"/>
            <a:ext cx="2927025" cy="2416325"/>
          </a:xfrm>
          <a:prstGeom prst="rect">
            <a:avLst/>
          </a:prstGeom>
          <a:noFill/>
          <a:ln>
            <a:noFill/>
          </a:ln>
        </p:spPr>
      </p:pic>
      <p:pic>
        <p:nvPicPr>
          <p:cNvPr id="82" name="Google Shape;82;p16"/>
          <p:cNvPicPr preferRelativeResize="0"/>
          <p:nvPr/>
        </p:nvPicPr>
        <p:blipFill>
          <a:blip r:embed="rId5">
            <a:alphaModFix/>
          </a:blip>
          <a:stretch>
            <a:fillRect/>
          </a:stretch>
        </p:blipFill>
        <p:spPr>
          <a:xfrm>
            <a:off x="6194800" y="1290247"/>
            <a:ext cx="2781125" cy="3509500"/>
          </a:xfrm>
          <a:prstGeom prst="rect">
            <a:avLst/>
          </a:prstGeom>
          <a:noFill/>
          <a:ln>
            <a:noFill/>
          </a:ln>
        </p:spPr>
      </p:pic>
      <p:pic>
        <p:nvPicPr>
          <p:cNvPr id="83" name="Google Shape;83;p16"/>
          <p:cNvPicPr preferRelativeResize="0"/>
          <p:nvPr/>
        </p:nvPicPr>
        <p:blipFill>
          <a:blip r:embed="rId6">
            <a:alphaModFix/>
          </a:blip>
          <a:stretch>
            <a:fillRect/>
          </a:stretch>
        </p:blipFill>
        <p:spPr>
          <a:xfrm>
            <a:off x="457375" y="3347825"/>
            <a:ext cx="2557000" cy="1794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Interpreting my results:</a:t>
            </a:r>
            <a:endParaRPr/>
          </a:p>
        </p:txBody>
      </p:sp>
      <p:sp>
        <p:nvSpPr>
          <p:cNvPr id="89" name="Google Shape;89;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My final model evaluation had the following scores:</a:t>
            </a:r>
            <a:endParaRPr/>
          </a:p>
          <a:p>
            <a:pPr indent="0" lvl="0" marL="0" rtl="0" algn="l">
              <a:spcBef>
                <a:spcPts val="1200"/>
              </a:spcBef>
              <a:spcAft>
                <a:spcPts val="0"/>
              </a:spcAft>
              <a:buNone/>
            </a:pPr>
            <a:r>
              <a:rPr lang="en"/>
              <a:t>Training accuracy: 97%</a:t>
            </a:r>
            <a:endParaRPr/>
          </a:p>
          <a:p>
            <a:pPr indent="0" lvl="0" marL="0" rtl="0" algn="l">
              <a:spcBef>
                <a:spcPts val="1200"/>
              </a:spcBef>
              <a:spcAft>
                <a:spcPts val="0"/>
              </a:spcAft>
              <a:buNone/>
            </a:pPr>
            <a:r>
              <a:rPr lang="en"/>
              <a:t>Testing accuracy: 87%</a:t>
            </a:r>
            <a:endParaRPr/>
          </a:p>
          <a:p>
            <a:pPr indent="-334327" lvl="0" marL="457200" rtl="0" algn="l">
              <a:spcBef>
                <a:spcPts val="1200"/>
              </a:spcBef>
              <a:spcAft>
                <a:spcPts val="0"/>
              </a:spcAft>
              <a:buSzPct val="100000"/>
              <a:buChar char="-"/>
            </a:pPr>
            <a:r>
              <a:rPr lang="en"/>
              <a:t>My training results indicate that there may be a small limitation of over-fitting data on my model. This can possibly mean that the data may be generated from its data being repeated and the data might have to be changed or updated.</a:t>
            </a:r>
            <a:endParaRPr/>
          </a:p>
          <a:p>
            <a:pPr indent="-334327" lvl="0" marL="457200" rtl="0" algn="l">
              <a:spcBef>
                <a:spcPts val="0"/>
              </a:spcBef>
              <a:spcAft>
                <a:spcPts val="0"/>
              </a:spcAft>
              <a:buSzPct val="100000"/>
              <a:buChar char="-"/>
            </a:pPr>
            <a:r>
              <a:rPr lang="en"/>
              <a:t>My testing results using the rule of thumb of over 60% performed well based on the data that was used towards streams. Indicating that the current data, works well but can be improved with other contributing factors.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sp>
        <p:nvSpPr>
          <p:cNvPr id="95" name="Google Shape;95;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Streams are interdependent on characteristics such as who the artist is as well as musical characteristics such as danceability, genre, and energy.</a:t>
            </a:r>
            <a:endParaRPr/>
          </a:p>
          <a:p>
            <a:pPr indent="-342900" lvl="0" marL="457200" rtl="0" algn="l">
              <a:spcBef>
                <a:spcPts val="0"/>
              </a:spcBef>
              <a:spcAft>
                <a:spcPts val="0"/>
              </a:spcAft>
              <a:buSzPts val="1800"/>
              <a:buChar char="-"/>
            </a:pPr>
            <a:r>
              <a:rPr lang="en"/>
              <a:t>Using</a:t>
            </a:r>
            <a:r>
              <a:rPr lang="en"/>
              <a:t> these findings we can make a much more personable </a:t>
            </a:r>
            <a:r>
              <a:rPr lang="en"/>
              <a:t>experience</a:t>
            </a:r>
            <a:r>
              <a:rPr lang="en"/>
              <a:t> for the users.</a:t>
            </a:r>
            <a:endParaRPr/>
          </a:p>
          <a:p>
            <a:pPr indent="-342900" lvl="0" marL="457200" rtl="0" algn="l">
              <a:spcBef>
                <a:spcPts val="0"/>
              </a:spcBef>
              <a:spcAft>
                <a:spcPts val="0"/>
              </a:spcAft>
              <a:buSzPts val="1800"/>
              <a:buChar char="-"/>
            </a:pPr>
            <a:r>
              <a:rPr lang="en"/>
              <a:t>Based on the likeability and contributing factors we can target audiences with partnerships in ads.</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01" name="Google Shape;101;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Characteristics and personalization can be used to optimize and increase streaming</a:t>
            </a:r>
            <a:endParaRPr/>
          </a:p>
          <a:p>
            <a:pPr indent="-342900" lvl="0" marL="457200" rtl="0" algn="l">
              <a:spcBef>
                <a:spcPts val="0"/>
              </a:spcBef>
              <a:spcAft>
                <a:spcPts val="0"/>
              </a:spcAft>
              <a:buSzPts val="1800"/>
              <a:buChar char="-"/>
            </a:pPr>
            <a:r>
              <a:rPr lang="en"/>
              <a:t>Based on this data it can also provide insight on improvements that can be made on the platform</a:t>
            </a:r>
            <a:endParaRPr/>
          </a:p>
          <a:p>
            <a:pPr indent="-342900" lvl="0" marL="457200" rtl="0" algn="l">
              <a:spcBef>
                <a:spcPts val="0"/>
              </a:spcBef>
              <a:spcAft>
                <a:spcPts val="0"/>
              </a:spcAft>
              <a:buSzPts val="1800"/>
              <a:buChar char="-"/>
            </a:pPr>
            <a:r>
              <a:rPr lang="en"/>
              <a:t>Promoting artists, genres, with the characteristics mentioned can also improve engagement of using Spotify</a:t>
            </a:r>
            <a:endParaRPr/>
          </a:p>
          <a:p>
            <a:pPr indent="-342900" lvl="0" marL="457200" rtl="0" algn="l">
              <a:spcBef>
                <a:spcPts val="0"/>
              </a:spcBef>
              <a:spcAft>
                <a:spcPts val="0"/>
              </a:spcAft>
              <a:buSzPts val="1800"/>
              <a:buChar char="-"/>
            </a:pPr>
            <a:r>
              <a:rPr lang="en"/>
              <a:t>Continuously update the weekly charts to provide suggestions to users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