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04b958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04b958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504b958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504b958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55d6a7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b55d6a7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04b958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04b958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504b958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504b958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04b958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04b958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504b958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504b958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04b958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504b958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drive.google.com/file/d/1UH3wSBKJe6EO46TrgeZHL3Amh4F5Q5Xf/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drive.google.com/file/d/1BUAPF9t2eXcrM6h-osv8DItJ1_Kl-gMv/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drive.google.com/file/d/14MZGbGsgSHi26BfFPt6QNeipkVOJTGGx/view" TargetMode="External"/><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hyperlink" Target="http://drive.google.com/file/d/1TCzUocGedLrqOoahWnAQTTekDBTYy4ET/view" TargetMode="External"/><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drive.google.com/file/d/1EmcH3ki0cjkblAp21AHJwV6JupHmWLq8/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kaggle.com/datasets/sashankpillai/spotify-top-200-charts-20202021/code" TargetMode="External"/><Relationship Id="rId4" Type="http://schemas.openxmlformats.org/officeDocument/2006/relationships/hyperlink" Target="http://drive.google.com/file/d/1YolcRVWUUNaDA2W64pbjw2Xfj-3W2aeo/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drive.google.com/file/d/1DUh1q52lchw4WgYgdw3jmgeJucKXAIHs/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drive.google.com/file/d/1lgBP08P1inR96gPh7e0NFJCf3tDoawzG/view" TargetMode="External"/><Relationship Id="rId4" Type="http://schemas.openxmlformats.org/officeDocument/2006/relationships/image" Target="../media/image2.png"/><Relationship Id="rId5" Type="http://schemas.openxmlformats.org/officeDocument/2006/relationships/hyperlink" Target="http://drive.google.com/file/d/1AufhUiMIUmKJcuyjXLZp6thuc-26W2MF/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drive.google.com/file/d/1Vi9e9jhaG_fDIfG3PdGkFUi0ixZyYOra/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hyperlink" Target="http://drive.google.com/file/d/1Ia_e81sZqHJcLtcsYdJPZknCIMfVghZc/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drive.google.com/file/d/12Jr03x67F0Lc3KTKHTau_GM0OvH4CuQ7/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hyperlink" Target="http://drive.google.com/file/d/1LgpEUkungYXejT8hPSSaFOmUPM7iXiVP/view" TargetMode="External"/><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drive.google.com/file/d/1mhYI1DPnXSD_bttd-s5555rUZWPSK3e-/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7813" l="0" r="0" t="7813"/>
          <a:stretch/>
        </p:blipFill>
        <p:spPr>
          <a:xfrm>
            <a:off x="0" y="0"/>
            <a:ext cx="9144000" cy="5143501"/>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Spotify Analysis</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Prianka Kibria </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Danceability:</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8" name="Google Shape;188;p34"/>
          <p:cNvSpPr txBox="1"/>
          <p:nvPr/>
        </p:nvSpPr>
        <p:spPr>
          <a:xfrm>
            <a:off x="445725" y="3558700"/>
            <a:ext cx="3714300" cy="105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'Danceability'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set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title = </a:t>
            </a:r>
            <a:r>
              <a:rPr lang="en" sz="1050">
                <a:solidFill>
                  <a:srgbClr val="CE9178"/>
                </a:solidFill>
                <a:highlight>
                  <a:srgbClr val="1E1E1E"/>
                </a:highlight>
                <a:latin typeface="Courier New"/>
                <a:ea typeface="Courier New"/>
                <a:cs typeface="Courier New"/>
                <a:sym typeface="Courier New"/>
              </a:rPr>
              <a:t>'Top 10: Danceability'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9" name="Google Shape;189;p34"/>
          <p:cNvSpPr txBox="1"/>
          <p:nvPr/>
        </p:nvSpPr>
        <p:spPr>
          <a:xfrm>
            <a:off x="4386475" y="1337175"/>
            <a:ext cx="405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danceability of No. 3 is the highest and No. 2 is the lowest.</a:t>
            </a:r>
            <a:endParaRPr>
              <a:latin typeface="Proxima Nova"/>
              <a:ea typeface="Proxima Nova"/>
              <a:cs typeface="Proxima Nova"/>
              <a:sym typeface="Proxima Nova"/>
            </a:endParaRPr>
          </a:p>
        </p:txBody>
      </p:sp>
      <p:pic>
        <p:nvPicPr>
          <p:cNvPr id="190" name="Google Shape;190;p34"/>
          <p:cNvPicPr preferRelativeResize="0"/>
          <p:nvPr/>
        </p:nvPicPr>
        <p:blipFill>
          <a:blip r:embed="rId3">
            <a:alphaModFix/>
          </a:blip>
          <a:stretch>
            <a:fillRect/>
          </a:stretch>
        </p:blipFill>
        <p:spPr>
          <a:xfrm>
            <a:off x="-51900" y="934688"/>
            <a:ext cx="3543300" cy="2486025"/>
          </a:xfrm>
          <a:prstGeom prst="rect">
            <a:avLst/>
          </a:prstGeom>
          <a:noFill/>
          <a:ln>
            <a:noFill/>
          </a:ln>
        </p:spPr>
      </p:pic>
      <p:pic>
        <p:nvPicPr>
          <p:cNvPr id="191" name="Google Shape;191;p34" title="9.mp3">
            <a:hlinkClick r:id="rId4"/>
          </p:cNvPr>
          <p:cNvPicPr preferRelativeResize="0"/>
          <p:nvPr/>
        </p:nvPicPr>
        <p:blipFill>
          <a:blip r:embed="rId5">
            <a:alphaModFix/>
          </a:blip>
          <a:stretch>
            <a:fillRect/>
          </a:stretch>
        </p:blipFill>
        <p:spPr>
          <a:xfrm>
            <a:off x="152400" y="4769200"/>
            <a:ext cx="221900" cy="22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8" name="Google Shape;198;p35"/>
          <p:cNvSpPr txBox="1"/>
          <p:nvPr/>
        </p:nvSpPr>
        <p:spPr>
          <a:xfrm>
            <a:off x="4039800" y="1280575"/>
            <a:ext cx="4379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As noted earlier energy levels have a positive distribution, and we can see here that there is a nice distribution of energy levels and its impacts on streams. A lot of the streams have a higher distribution than the other characteristics mentioned earlier.</a:t>
            </a:r>
            <a:endParaRPr>
              <a:latin typeface="Proxima Nova"/>
              <a:ea typeface="Proxima Nova"/>
              <a:cs typeface="Proxima Nova"/>
              <a:sym typeface="Proxima Nova"/>
            </a:endParaRPr>
          </a:p>
        </p:txBody>
      </p:sp>
      <p:sp>
        <p:nvSpPr>
          <p:cNvPr id="199" name="Google Shape;199;p35"/>
          <p:cNvSpPr txBox="1"/>
          <p:nvPr/>
        </p:nvSpPr>
        <p:spPr>
          <a:xfrm>
            <a:off x="474025" y="3608225"/>
            <a:ext cx="3763800" cy="105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'Energy'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set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title = </a:t>
            </a:r>
            <a:r>
              <a:rPr lang="en" sz="1050">
                <a:solidFill>
                  <a:srgbClr val="CE9178"/>
                </a:solidFill>
                <a:highlight>
                  <a:srgbClr val="1E1E1E"/>
                </a:highlight>
                <a:latin typeface="Courier New"/>
                <a:ea typeface="Courier New"/>
                <a:cs typeface="Courier New"/>
                <a:sym typeface="Courier New"/>
              </a:rPr>
              <a:t>'Top 10: Energy'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0" name="Google Shape;200;p35"/>
          <p:cNvPicPr preferRelativeResize="0"/>
          <p:nvPr/>
        </p:nvPicPr>
        <p:blipFill>
          <a:blip r:embed="rId3">
            <a:alphaModFix/>
          </a:blip>
          <a:stretch>
            <a:fillRect/>
          </a:stretch>
        </p:blipFill>
        <p:spPr>
          <a:xfrm>
            <a:off x="0" y="945425"/>
            <a:ext cx="3543300" cy="2486025"/>
          </a:xfrm>
          <a:prstGeom prst="rect">
            <a:avLst/>
          </a:prstGeom>
          <a:noFill/>
          <a:ln>
            <a:noFill/>
          </a:ln>
        </p:spPr>
      </p:pic>
      <p:pic>
        <p:nvPicPr>
          <p:cNvPr id="201" name="Google Shape;201;p35" title="10.mp3">
            <a:hlinkClick r:id="rId4"/>
          </p:cNvPr>
          <p:cNvPicPr preferRelativeResize="0"/>
          <p:nvPr/>
        </p:nvPicPr>
        <p:blipFill>
          <a:blip r:embed="rId5">
            <a:alphaModFix/>
          </a:blip>
          <a:stretch>
            <a:fillRect/>
          </a:stretch>
        </p:blipFill>
        <p:spPr>
          <a:xfrm>
            <a:off x="152400" y="4818725"/>
            <a:ext cx="172375" cy="17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2494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 Attributes for the Top 10 Streams</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36"/>
          <p:cNvPicPr preferRelativeResize="0"/>
          <p:nvPr/>
        </p:nvPicPr>
        <p:blipFill>
          <a:blip r:embed="rId3">
            <a:alphaModFix/>
          </a:blip>
          <a:stretch>
            <a:fillRect/>
          </a:stretch>
        </p:blipFill>
        <p:spPr>
          <a:xfrm>
            <a:off x="-83050" y="965825"/>
            <a:ext cx="3657600" cy="3019425"/>
          </a:xfrm>
          <a:prstGeom prst="rect">
            <a:avLst/>
          </a:prstGeom>
          <a:noFill/>
          <a:ln>
            <a:noFill/>
          </a:ln>
        </p:spPr>
      </p:pic>
      <p:pic>
        <p:nvPicPr>
          <p:cNvPr id="209" name="Google Shape;209;p36"/>
          <p:cNvPicPr preferRelativeResize="0"/>
          <p:nvPr/>
        </p:nvPicPr>
        <p:blipFill>
          <a:blip r:embed="rId4">
            <a:alphaModFix/>
          </a:blip>
          <a:stretch>
            <a:fillRect/>
          </a:stretch>
        </p:blipFill>
        <p:spPr>
          <a:xfrm>
            <a:off x="5231850" y="1110938"/>
            <a:ext cx="3600450" cy="4543425"/>
          </a:xfrm>
          <a:prstGeom prst="rect">
            <a:avLst/>
          </a:prstGeom>
          <a:noFill/>
          <a:ln>
            <a:noFill/>
          </a:ln>
        </p:spPr>
      </p:pic>
      <p:sp>
        <p:nvSpPr>
          <p:cNvPr id="210" name="Google Shape;210;p36"/>
          <p:cNvSpPr txBox="1"/>
          <p:nvPr/>
        </p:nvSpPr>
        <p:spPr>
          <a:xfrm>
            <a:off x="467050" y="3985250"/>
            <a:ext cx="2667300" cy="127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'Artist'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len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set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title = </a:t>
            </a:r>
            <a:r>
              <a:rPr lang="en" sz="1050">
                <a:solidFill>
                  <a:srgbClr val="CE9178"/>
                </a:solidFill>
                <a:highlight>
                  <a:srgbClr val="1E1E1E"/>
                </a:highlight>
                <a:latin typeface="Courier New"/>
                <a:ea typeface="Courier New"/>
                <a:cs typeface="Courier New"/>
                <a:sym typeface="Courier New"/>
              </a:rPr>
              <a:t>'Top 10: Artists'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1" name="Google Shape;211;p36"/>
          <p:cNvSpPr txBox="1"/>
          <p:nvPr/>
        </p:nvSpPr>
        <p:spPr>
          <a:xfrm>
            <a:off x="4130900" y="3321325"/>
            <a:ext cx="1359600" cy="2154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—---&gt;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'Genre'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.value_counts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len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set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title = </a:t>
            </a:r>
            <a:r>
              <a:rPr lang="en" sz="1050">
                <a:solidFill>
                  <a:srgbClr val="CE9178"/>
                </a:solidFill>
                <a:highlight>
                  <a:srgbClr val="1E1E1E"/>
                </a:highlight>
                <a:latin typeface="Courier New"/>
                <a:ea typeface="Courier New"/>
                <a:cs typeface="Courier New"/>
                <a:sym typeface="Courier New"/>
              </a:rPr>
              <a:t>'Top 10: Genres'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12" name="Google Shape;212;p36" title="11.mp3">
            <a:hlinkClick r:id="rId5"/>
          </p:cNvPr>
          <p:cNvPicPr preferRelativeResize="0"/>
          <p:nvPr/>
        </p:nvPicPr>
        <p:blipFill>
          <a:blip r:embed="rId6">
            <a:alphaModFix/>
          </a:blip>
          <a:stretch>
            <a:fillRect/>
          </a:stretch>
        </p:blipFill>
        <p:spPr>
          <a:xfrm>
            <a:off x="3286750" y="4721275"/>
            <a:ext cx="269825" cy="2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idx="4294967295" type="title"/>
          </p:nvPr>
        </p:nvSpPr>
        <p:spPr>
          <a:xfrm>
            <a:off x="311700" y="445025"/>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Aha! </a:t>
            </a:r>
            <a:br>
              <a:rPr lang="en" sz="2400"/>
            </a:br>
            <a:r>
              <a:rPr lang="en" sz="3600"/>
              <a:t>My discoveries</a:t>
            </a:r>
            <a:endParaRPr sz="3600"/>
          </a:p>
        </p:txBody>
      </p:sp>
      <p:sp>
        <p:nvSpPr>
          <p:cNvPr id="218" name="Google Shape;218;p37"/>
          <p:cNvSpPr txBox="1"/>
          <p:nvPr>
            <p:ph idx="4294967295" type="body"/>
          </p:nvPr>
        </p:nvSpPr>
        <p:spPr>
          <a:xfrm>
            <a:off x="311700" y="1630600"/>
            <a:ext cx="4084500" cy="315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There are some characteristics of music that impacts its charting position</a:t>
            </a:r>
            <a:endParaRPr sz="1200"/>
          </a:p>
          <a:p>
            <a:pPr indent="-304800" lvl="0" marL="457200" rtl="0" algn="l">
              <a:spcBef>
                <a:spcPts val="1600"/>
              </a:spcBef>
              <a:spcAft>
                <a:spcPts val="0"/>
              </a:spcAft>
              <a:buSzPts val="1200"/>
              <a:buAutoNum type="arabicPeriod"/>
            </a:pPr>
            <a:r>
              <a:rPr lang="en" sz="1200"/>
              <a:t>Streams are primarily interdependent on its sound characteristics.</a:t>
            </a:r>
            <a:endParaRPr sz="1200"/>
          </a:p>
          <a:p>
            <a:pPr indent="-304800" lvl="0" marL="457200" rtl="0" algn="l">
              <a:spcBef>
                <a:spcPts val="1600"/>
              </a:spcBef>
              <a:spcAft>
                <a:spcPts val="0"/>
              </a:spcAft>
              <a:buSzPts val="1200"/>
              <a:buAutoNum type="arabicPeriod"/>
            </a:pPr>
            <a:r>
              <a:rPr lang="en" sz="1200"/>
              <a:t>Followers of artist may have a small impact on streams.</a:t>
            </a:r>
            <a:endParaRPr sz="1200"/>
          </a:p>
          <a:p>
            <a:pPr indent="-304800" lvl="0" marL="457200" rtl="0" algn="l">
              <a:spcBef>
                <a:spcPts val="1600"/>
              </a:spcBef>
              <a:spcAft>
                <a:spcPts val="0"/>
              </a:spcAft>
              <a:buSzPts val="1200"/>
              <a:buAutoNum type="arabicPeriod"/>
            </a:pPr>
            <a:r>
              <a:rPr lang="en" sz="1200"/>
              <a:t>Energy levels depict higher levels of streams</a:t>
            </a:r>
            <a:endParaRPr sz="1200"/>
          </a:p>
          <a:p>
            <a:pPr indent="0" lvl="0" marL="457200" rtl="0" algn="l">
              <a:spcBef>
                <a:spcPts val="1600"/>
              </a:spcBef>
              <a:spcAft>
                <a:spcPts val="1600"/>
              </a:spcAft>
              <a:buNone/>
            </a:pPr>
            <a:r>
              <a:t/>
            </a:r>
            <a:endParaRPr/>
          </a:p>
        </p:txBody>
      </p:sp>
      <p:pic>
        <p:nvPicPr>
          <p:cNvPr id="219" name="Google Shape;219;p37"/>
          <p:cNvPicPr preferRelativeResize="0"/>
          <p:nvPr/>
        </p:nvPicPr>
        <p:blipFill>
          <a:blip r:embed="rId3">
            <a:alphaModFix/>
          </a:blip>
          <a:stretch>
            <a:fillRect/>
          </a:stretch>
        </p:blipFill>
        <p:spPr>
          <a:xfrm>
            <a:off x="6174600" y="445025"/>
            <a:ext cx="2857500" cy="1600200"/>
          </a:xfrm>
          <a:prstGeom prst="rect">
            <a:avLst/>
          </a:prstGeom>
          <a:noFill/>
          <a:ln>
            <a:noFill/>
          </a:ln>
        </p:spPr>
      </p:pic>
      <p:pic>
        <p:nvPicPr>
          <p:cNvPr id="220" name="Google Shape;220;p37"/>
          <p:cNvPicPr preferRelativeResize="0"/>
          <p:nvPr/>
        </p:nvPicPr>
        <p:blipFill>
          <a:blip r:embed="rId4">
            <a:alphaModFix/>
          </a:blip>
          <a:stretch>
            <a:fillRect/>
          </a:stretch>
        </p:blipFill>
        <p:spPr>
          <a:xfrm>
            <a:off x="4605800" y="2045225"/>
            <a:ext cx="4426301" cy="2489812"/>
          </a:xfrm>
          <a:prstGeom prst="rect">
            <a:avLst/>
          </a:prstGeom>
          <a:noFill/>
          <a:ln>
            <a:noFill/>
          </a:ln>
        </p:spPr>
      </p:pic>
      <p:pic>
        <p:nvPicPr>
          <p:cNvPr id="221" name="Google Shape;221;p37"/>
          <p:cNvPicPr preferRelativeResize="0"/>
          <p:nvPr/>
        </p:nvPicPr>
        <p:blipFill>
          <a:blip r:embed="rId5">
            <a:alphaModFix/>
          </a:blip>
          <a:stretch>
            <a:fillRect/>
          </a:stretch>
        </p:blipFill>
        <p:spPr>
          <a:xfrm>
            <a:off x="4605800" y="445025"/>
            <a:ext cx="1568800" cy="1600200"/>
          </a:xfrm>
          <a:prstGeom prst="rect">
            <a:avLst/>
          </a:prstGeom>
          <a:noFill/>
          <a:ln>
            <a:noFill/>
          </a:ln>
        </p:spPr>
      </p:pic>
      <p:pic>
        <p:nvPicPr>
          <p:cNvPr id="222" name="Google Shape;222;p37" title="12.mp3">
            <a:hlinkClick r:id="rId6"/>
          </p:cNvPr>
          <p:cNvPicPr preferRelativeResize="0"/>
          <p:nvPr/>
        </p:nvPicPr>
        <p:blipFill>
          <a:blip r:embed="rId7">
            <a:alphaModFix/>
          </a:blip>
          <a:stretch>
            <a:fillRect/>
          </a:stretch>
        </p:blipFill>
        <p:spPr>
          <a:xfrm>
            <a:off x="4548600" y="4687437"/>
            <a:ext cx="303663" cy="3036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During this process I have not come across any challenges in assessing this data. What I hope to find are the key characteristics contributing to the rank of charting placing songs on top 10. </a:t>
            </a:r>
            <a:endParaRPr sz="1800"/>
          </a:p>
          <a:p>
            <a:pPr indent="0" lvl="0" marL="0" rtl="0" algn="l">
              <a:lnSpc>
                <a:spcPct val="115000"/>
              </a:lnSpc>
              <a:spcBef>
                <a:spcPts val="0"/>
              </a:spcBef>
              <a:spcAft>
                <a:spcPts val="1600"/>
              </a:spcAft>
              <a:buNone/>
            </a:pPr>
            <a:r>
              <a:t/>
            </a:r>
            <a:endParaRPr sz="3200"/>
          </a:p>
        </p:txBody>
      </p:sp>
      <p:pic>
        <p:nvPicPr>
          <p:cNvPr id="228" name="Google Shape;228;p38"/>
          <p:cNvPicPr preferRelativeResize="0"/>
          <p:nvPr/>
        </p:nvPicPr>
        <p:blipFill>
          <a:blip r:embed="rId3">
            <a:alphaModFix/>
          </a:blip>
          <a:stretch>
            <a:fillRect/>
          </a:stretch>
        </p:blipFill>
        <p:spPr>
          <a:xfrm>
            <a:off x="4572000" y="300975"/>
            <a:ext cx="4448175" cy="3009900"/>
          </a:xfrm>
          <a:prstGeom prst="rect">
            <a:avLst/>
          </a:prstGeom>
          <a:noFill/>
          <a:ln>
            <a:noFill/>
          </a:ln>
        </p:spPr>
      </p:pic>
      <p:pic>
        <p:nvPicPr>
          <p:cNvPr id="229" name="Google Shape;229;p38" title="13.mp3">
            <a:hlinkClick r:id="rId4"/>
          </p:cNvPr>
          <p:cNvPicPr preferRelativeResize="0"/>
          <p:nvPr/>
        </p:nvPicPr>
        <p:blipFill>
          <a:blip r:embed="rId5">
            <a:alphaModFix/>
          </a:blip>
          <a:stretch>
            <a:fillRect/>
          </a:stretch>
        </p:blipFill>
        <p:spPr>
          <a:xfrm>
            <a:off x="4354200" y="3463275"/>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Getting to know the data:</a:t>
            </a:r>
            <a:endParaRPr sz="3600"/>
          </a:p>
        </p:txBody>
      </p:sp>
      <p:sp>
        <p:nvSpPr>
          <p:cNvPr id="113" name="Google Shape;113;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data has been extracted from Kaggle. This particular data is the Top 200 Weekly Global charts on Spotify. It contains songs that have been played most frequently and have been able to reach the top 200. Please note for this particular analysis I will only be focusing on the top 10 songs that were streamed.</a:t>
            </a:r>
            <a:endParaRPr sz="2400"/>
          </a:p>
          <a:p>
            <a:pPr indent="0" lvl="0" marL="0" rtl="0" algn="l">
              <a:spcBef>
                <a:spcPts val="1600"/>
              </a:spcBef>
              <a:spcAft>
                <a:spcPts val="1600"/>
              </a:spcAft>
              <a:buNone/>
            </a:pPr>
            <a:r>
              <a:rPr lang="en" sz="1200"/>
              <a:t>Dataset Reference: </a:t>
            </a:r>
            <a:r>
              <a:rPr lang="en" sz="1200" u="sng">
                <a:solidFill>
                  <a:schemeClr val="hlink"/>
                </a:solidFill>
                <a:hlinkClick r:id="rId3"/>
              </a:rPr>
              <a:t>https://www.kaggle.com/datasets/sashankpillai/spotify-top-200-charts-20202021/code</a:t>
            </a:r>
            <a:r>
              <a:rPr lang="en" sz="1200"/>
              <a:t> </a:t>
            </a:r>
            <a:endParaRPr sz="1200"/>
          </a:p>
        </p:txBody>
      </p:sp>
      <p:pic>
        <p:nvPicPr>
          <p:cNvPr id="114" name="Google Shape;114;p26" title="Voice 1 (1).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mc:AlternateContent>
    <mc:Choice Requires="p14">
      <p:transition spd="slow" p14:dur="27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20" name="Google Shape;12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columns Index, Song ID, Chord, Week of Highest Charting, and Weeks Charted have been dropped using the following code:</a:t>
            </a:r>
            <a:endParaRPr/>
          </a:p>
          <a:p>
            <a:pPr indent="0" lvl="0" marL="0" rtl="0" algn="l">
              <a:lnSpc>
                <a:spcPct val="135714"/>
              </a:lnSpc>
              <a:spcBef>
                <a:spcPts val="1600"/>
              </a:spcBef>
              <a:spcAft>
                <a:spcPts val="0"/>
              </a:spcAft>
              <a:buNone/>
            </a:pPr>
            <a:r>
              <a:rPr lang="en" sz="1050">
                <a:solidFill>
                  <a:srgbClr val="6AA94F"/>
                </a:solidFill>
                <a:highlight>
                  <a:srgbClr val="1E1E1E"/>
                </a:highlight>
                <a:latin typeface="Courier New"/>
                <a:ea typeface="Courier New"/>
                <a:cs typeface="Courier New"/>
                <a:sym typeface="Courier New"/>
              </a:rPr>
              <a:t>#Dropping unneccessary columns with either no distributing values or unique values that are not needed</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spotify.drop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'Index'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'Song 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'Chord'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'Week of Highest Charting'</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'Weeks Charted'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inplace = </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rPr lang="en"/>
              <a:t>Reason: The reason to why these columns were dropped because it was </a:t>
            </a:r>
            <a:r>
              <a:rPr lang="en"/>
              <a:t>unnecessary</a:t>
            </a:r>
            <a:r>
              <a:rPr lang="en"/>
              <a:t> towards this particular analysis as well as have contained unique values that were not needed.</a:t>
            </a:r>
            <a:endParaRPr/>
          </a:p>
        </p:txBody>
      </p:sp>
      <p:pic>
        <p:nvPicPr>
          <p:cNvPr id="121" name="Google Shape;121;p27" title="2.mp3">
            <a:hlinkClick r:id="rId3"/>
          </p:cNvPr>
          <p:cNvPicPr preferRelativeResize="0"/>
          <p:nvPr/>
        </p:nvPicPr>
        <p:blipFill>
          <a:blip r:embed="rId4">
            <a:alphaModFix/>
          </a:blip>
          <a:stretch>
            <a:fillRect/>
          </a:stretch>
        </p:blipFill>
        <p:spPr>
          <a:xfrm>
            <a:off x="152400" y="4721275"/>
            <a:ext cx="269825"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Cont</a:t>
            </a:r>
            <a:endParaRPr/>
          </a:p>
          <a:p>
            <a:pPr indent="0" lvl="0" marL="0" rtl="0" algn="l">
              <a:spcBef>
                <a:spcPts val="0"/>
              </a:spcBef>
              <a:spcAft>
                <a:spcPts val="0"/>
              </a:spcAft>
              <a:buNone/>
            </a:pPr>
            <a:r>
              <a:t/>
            </a:r>
            <a:endParaRPr/>
          </a:p>
        </p:txBody>
      </p:sp>
      <p:sp>
        <p:nvSpPr>
          <p:cNvPr id="127" name="Google Shape;12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r>
              <a:rPr lang="en"/>
              <a:t>: Removed commas in column “Streams” as it created a unique value</a:t>
            </a:r>
            <a:endParaRPr/>
          </a:p>
          <a:p>
            <a:pPr indent="0" lvl="0" marL="0" rtl="0" algn="l">
              <a:lnSpc>
                <a:spcPct val="135714"/>
              </a:lnSpc>
              <a:spcBef>
                <a:spcPts val="1600"/>
              </a:spcBef>
              <a:spcAft>
                <a:spcPts val="0"/>
              </a:spcAft>
              <a:buNone/>
            </a:pPr>
            <a:r>
              <a:rPr lang="en" sz="1050">
                <a:solidFill>
                  <a:srgbClr val="D4D4D4"/>
                </a:solidFill>
                <a:highlight>
                  <a:srgbClr val="1E1E1E"/>
                </a:highlight>
                <a:latin typeface="Courier New"/>
                <a:ea typeface="Courier New"/>
                <a:cs typeface="Courier New"/>
                <a:sym typeface="Courier New"/>
              </a:rPr>
              <a:t>spotify.Streams = spotify.Streams.apply</a:t>
            </a:r>
            <a:r>
              <a:rPr lang="en" sz="1050">
                <a:solidFill>
                  <a:srgbClr val="DCDCDC"/>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lambda</a:t>
            </a:r>
            <a:r>
              <a:rPr lang="en" sz="1050">
                <a:solidFill>
                  <a:srgbClr val="D4D4D4"/>
                </a:solidFill>
                <a:highlight>
                  <a:srgbClr val="1E1E1E"/>
                </a:highlight>
                <a:latin typeface="Courier New"/>
                <a:ea typeface="Courier New"/>
                <a:cs typeface="Courier New"/>
                <a:sym typeface="Courier New"/>
              </a:rPr>
              <a:t> Streams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Streams.replace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endParaRPr/>
          </a:p>
        </p:txBody>
      </p:sp>
      <p:pic>
        <p:nvPicPr>
          <p:cNvPr id="128" name="Google Shape;128;p28" title="Snap Camera Video (3).mp4">
            <a:hlinkClick r:id="rId3"/>
          </p:cNvPr>
          <p:cNvPicPr preferRelativeResize="0"/>
          <p:nvPr/>
        </p:nvPicPr>
        <p:blipFill>
          <a:blip r:embed="rId4">
            <a:alphaModFix/>
          </a:blip>
          <a:stretch>
            <a:fillRect/>
          </a:stretch>
        </p:blipFill>
        <p:spPr>
          <a:xfrm>
            <a:off x="2828150" y="6061750"/>
            <a:ext cx="4572000" cy="3429000"/>
          </a:xfrm>
          <a:prstGeom prst="rect">
            <a:avLst/>
          </a:prstGeom>
          <a:noFill/>
          <a:ln>
            <a:noFill/>
          </a:ln>
        </p:spPr>
      </p:pic>
      <p:pic>
        <p:nvPicPr>
          <p:cNvPr id="129" name="Google Shape;129;p28" title="3-3.mp3">
            <a:hlinkClick r:id="rId5"/>
          </p:cNvPr>
          <p:cNvPicPr preferRelativeResize="0"/>
          <p:nvPr/>
        </p:nvPicPr>
        <p:blipFill>
          <a:blip r:embed="rId6">
            <a:alphaModFix/>
          </a:blip>
          <a:stretch>
            <a:fillRect/>
          </a:stretch>
        </p:blipFill>
        <p:spPr>
          <a:xfrm>
            <a:off x="152400" y="4721275"/>
            <a:ext cx="269825" cy="26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Cont</a:t>
            </a:r>
            <a:endParaRPr/>
          </a:p>
        </p:txBody>
      </p:sp>
      <p:sp>
        <p:nvSpPr>
          <p:cNvPr id="135" name="Google Shape;135;p29"/>
          <p:cNvSpPr txBox="1"/>
          <p:nvPr>
            <p:ph idx="1" type="body"/>
          </p:nvPr>
        </p:nvSpPr>
        <p:spPr>
          <a:xfrm>
            <a:off x="311700" y="1152475"/>
            <a:ext cx="86682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The data types for the following have been changed because they were classified as object datatypes, however were numeric values:</a:t>
            </a:r>
            <a:endParaRPr/>
          </a:p>
          <a:p>
            <a:pPr indent="-292100" lvl="0" marL="457200" rtl="0" algn="l">
              <a:spcBef>
                <a:spcPts val="160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streams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aritst followers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danceability</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energy</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loudness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speechiness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acousticness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liveness</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tempo</a:t>
            </a:r>
            <a:endParaRPr sz="1000">
              <a:solidFill>
                <a:srgbClr val="D5D5D5"/>
              </a:solidFill>
              <a:highlight>
                <a:srgbClr val="383838"/>
              </a:highlight>
              <a:latin typeface="Roboto"/>
              <a:ea typeface="Roboto"/>
              <a:cs typeface="Roboto"/>
              <a:sym typeface="Roboto"/>
            </a:endParaRPr>
          </a:p>
          <a:p>
            <a:pPr indent="-292100" lvl="0" marL="457200" rtl="0" algn="l">
              <a:spcBef>
                <a:spcPts val="0"/>
              </a:spcBef>
              <a:spcAft>
                <a:spcPts val="0"/>
              </a:spcAft>
              <a:buClr>
                <a:srgbClr val="D5D5D5"/>
              </a:buClr>
              <a:buSzPts val="1000"/>
              <a:buFont typeface="Roboto"/>
              <a:buChar char="●"/>
            </a:pPr>
            <a:r>
              <a:rPr lang="en" sz="1000">
                <a:solidFill>
                  <a:srgbClr val="D5D5D5"/>
                </a:solidFill>
                <a:highlight>
                  <a:srgbClr val="383838"/>
                </a:highlight>
                <a:latin typeface="Roboto"/>
                <a:ea typeface="Roboto"/>
                <a:cs typeface="Roboto"/>
                <a:sym typeface="Roboto"/>
              </a:rPr>
              <a:t>d</a:t>
            </a:r>
            <a:r>
              <a:rPr lang="en" sz="1000">
                <a:solidFill>
                  <a:srgbClr val="D5D5D5"/>
                </a:solidFill>
                <a:highlight>
                  <a:srgbClr val="383838"/>
                </a:highlight>
                <a:latin typeface="Roboto"/>
                <a:ea typeface="Roboto"/>
                <a:cs typeface="Roboto"/>
                <a:sym typeface="Roboto"/>
              </a:rPr>
              <a:t>uration</a:t>
            </a:r>
            <a:endParaRPr sz="1000">
              <a:solidFill>
                <a:srgbClr val="D5D5D5"/>
              </a:solidFill>
              <a:highlight>
                <a:srgbClr val="383838"/>
              </a:highlight>
              <a:latin typeface="Roboto"/>
              <a:ea typeface="Roboto"/>
              <a:cs typeface="Roboto"/>
              <a:sym typeface="Roboto"/>
            </a:endParaRPr>
          </a:p>
          <a:p>
            <a:pPr indent="0" lvl="0" marL="0" rtl="0" algn="l">
              <a:lnSpc>
                <a:spcPct val="135714"/>
              </a:lnSpc>
              <a:spcBef>
                <a:spcPts val="500"/>
              </a:spcBef>
              <a:spcAft>
                <a:spcPts val="0"/>
              </a:spcAft>
              <a:buNone/>
            </a:pPr>
            <a:r>
              <a:rPr lang="en" sz="1050">
                <a:solidFill>
                  <a:srgbClr val="D4D4D4"/>
                </a:solidFill>
                <a:highlight>
                  <a:srgbClr val="1E1E1E"/>
                </a:highlight>
                <a:latin typeface="Courier New"/>
                <a:ea typeface="Courier New"/>
                <a:cs typeface="Courier New"/>
                <a:sym typeface="Courier New"/>
              </a:rPr>
              <a:t>Allobjectcolumns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'Artist Followers'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'Danceability'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'Energy'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'Loudness'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'Speechiness'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'Acousticness'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'Liveness'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'Tempo'</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'Duration (ms)'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'Valence'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A94F"/>
                </a:solidFill>
                <a:highlight>
                  <a:srgbClr val="1E1E1E"/>
                </a:highlight>
                <a:latin typeface="Courier New"/>
                <a:ea typeface="Courier New"/>
                <a:cs typeface="Courier New"/>
                <a:sym typeface="Courier New"/>
              </a:rPr>
              <a:t>#code ref for loop: Stackedoverflow + Kaggle</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each_col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Allobjectcolumns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spotify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each_col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pd.to_numeric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each_col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errors = </a:t>
            </a:r>
            <a:r>
              <a:rPr lang="en" sz="1050">
                <a:solidFill>
                  <a:srgbClr val="CE9178"/>
                </a:solidFill>
                <a:highlight>
                  <a:srgbClr val="1E1E1E"/>
                </a:highlight>
                <a:latin typeface="Courier New"/>
                <a:ea typeface="Courier New"/>
                <a:cs typeface="Courier New"/>
                <a:sym typeface="Courier New"/>
              </a:rPr>
              <a:t>'coerce'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lnSpc>
                <a:spcPct val="135714"/>
              </a:lnSpc>
              <a:spcBef>
                <a:spcPts val="50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6" name="Google Shape;136;p29" title="4.mp3">
            <a:hlinkClick r:id="rId3"/>
          </p:cNvPr>
          <p:cNvPicPr preferRelativeResize="0"/>
          <p:nvPr/>
        </p:nvPicPr>
        <p:blipFill>
          <a:blip r:embed="rId4">
            <a:alphaModFix/>
          </a:blip>
          <a:stretch>
            <a:fillRect/>
          </a:stretch>
        </p:blipFill>
        <p:spPr>
          <a:xfrm>
            <a:off x="4343400" y="234315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null columns:</a:t>
            </a:r>
            <a:endParaRPr/>
          </a:p>
        </p:txBody>
      </p:sp>
      <p:sp>
        <p:nvSpPr>
          <p:cNvPr id="142" name="Google Shape;142;p30"/>
          <p:cNvSpPr txBox="1"/>
          <p:nvPr>
            <p:ph idx="1" type="body"/>
          </p:nvPr>
        </p:nvSpPr>
        <p:spPr>
          <a:xfrm>
            <a:off x="311700" y="1152475"/>
            <a:ext cx="8520600" cy="376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pic>
        <p:nvPicPr>
          <p:cNvPr id="143" name="Google Shape;143;p30"/>
          <p:cNvPicPr preferRelativeResize="0"/>
          <p:nvPr/>
        </p:nvPicPr>
        <p:blipFill>
          <a:blip r:embed="rId3">
            <a:alphaModFix/>
          </a:blip>
          <a:stretch>
            <a:fillRect/>
          </a:stretch>
        </p:blipFill>
        <p:spPr>
          <a:xfrm>
            <a:off x="311700" y="1152475"/>
            <a:ext cx="3205299" cy="3769324"/>
          </a:xfrm>
          <a:prstGeom prst="rect">
            <a:avLst/>
          </a:prstGeom>
          <a:noFill/>
          <a:ln>
            <a:noFill/>
          </a:ln>
        </p:spPr>
      </p:pic>
      <p:sp>
        <p:nvSpPr>
          <p:cNvPr id="144" name="Google Shape;144;p30"/>
          <p:cNvSpPr txBox="1"/>
          <p:nvPr/>
        </p:nvSpPr>
        <p:spPr>
          <a:xfrm>
            <a:off x="3767375" y="1347275"/>
            <a:ext cx="4890000" cy="169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Given that the amount of null columns are very minimal and I will utilize the columns that have null columns I will be dropping them. I will not be losing too much data and will still have sufficient data after dropping them.</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 = spotify.dropna</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5" name="Google Shape;145;p30" title="5.mp3">
            <a:hlinkClick r:id="rId4"/>
          </p:cNvPr>
          <p:cNvPicPr preferRelativeResize="0"/>
          <p:nvPr/>
        </p:nvPicPr>
        <p:blipFill>
          <a:blip r:embed="rId5">
            <a:alphaModFix/>
          </a:blip>
          <a:stretch>
            <a:fillRect/>
          </a:stretch>
        </p:blipFill>
        <p:spPr>
          <a:xfrm>
            <a:off x="4060050" y="66032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4294967295" type="title"/>
          </p:nvPr>
        </p:nvSpPr>
        <p:spPr>
          <a:xfrm>
            <a:off x="199675" y="237225"/>
            <a:ext cx="4045200" cy="15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are addressing the correlation between the top 10 charted song and its characteristics</a:t>
            </a:r>
            <a:endParaRPr sz="2000"/>
          </a:p>
        </p:txBody>
      </p:sp>
      <p:sp>
        <p:nvSpPr>
          <p:cNvPr id="151" name="Google Shape;151;p31"/>
          <p:cNvSpPr txBox="1"/>
          <p:nvPr/>
        </p:nvSpPr>
        <p:spPr>
          <a:xfrm>
            <a:off x="169250" y="1861825"/>
            <a:ext cx="4316100" cy="276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Findings from the correlation map (to name a few):</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Highest charting and energy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Number of times charted and energy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Streams and Danceability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Artist followers and speechiness has a high positive correlation</a:t>
            </a:r>
            <a:endParaRPr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D5D5D5"/>
                </a:solidFill>
                <a:highlight>
                  <a:srgbClr val="383838"/>
                </a:highlight>
                <a:latin typeface="Roboto"/>
                <a:ea typeface="Roboto"/>
                <a:cs typeface="Roboto"/>
                <a:sym typeface="Roboto"/>
              </a:rPr>
              <a:t>Danceability and valence has a high positive correlation</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latin typeface="Proxima Nova"/>
              <a:ea typeface="Proxima Nova"/>
              <a:cs typeface="Proxima Nova"/>
              <a:sym typeface="Proxima Nova"/>
            </a:endParaRPr>
          </a:p>
        </p:txBody>
      </p:sp>
      <p:pic>
        <p:nvPicPr>
          <p:cNvPr id="152" name="Google Shape;152;p31"/>
          <p:cNvPicPr preferRelativeResize="0"/>
          <p:nvPr/>
        </p:nvPicPr>
        <p:blipFill>
          <a:blip r:embed="rId3">
            <a:alphaModFix/>
          </a:blip>
          <a:stretch>
            <a:fillRect/>
          </a:stretch>
        </p:blipFill>
        <p:spPr>
          <a:xfrm>
            <a:off x="4485350" y="332600"/>
            <a:ext cx="4353849" cy="3393441"/>
          </a:xfrm>
          <a:prstGeom prst="rect">
            <a:avLst/>
          </a:prstGeom>
          <a:noFill/>
          <a:ln>
            <a:noFill/>
          </a:ln>
        </p:spPr>
      </p:pic>
      <p:sp>
        <p:nvSpPr>
          <p:cNvPr id="153" name="Google Shape;153;p31"/>
          <p:cNvSpPr txBox="1"/>
          <p:nvPr/>
        </p:nvSpPr>
        <p:spPr>
          <a:xfrm>
            <a:off x="5484825" y="3855050"/>
            <a:ext cx="3212700" cy="7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Code: </a:t>
            </a:r>
            <a:r>
              <a:rPr lang="en" sz="1050">
                <a:solidFill>
                  <a:srgbClr val="D4D4D4"/>
                </a:solidFill>
                <a:highlight>
                  <a:srgbClr val="1E1E1E"/>
                </a:highlight>
                <a:latin typeface="Courier New"/>
                <a:ea typeface="Courier New"/>
                <a:cs typeface="Courier New"/>
                <a:sym typeface="Courier New"/>
              </a:rPr>
              <a:t>sns.heatmap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spotify.corr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annot = </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54" name="Google Shape;154;p31" title="6.mp3">
            <a:hlinkClick r:id="rId4"/>
          </p:cNvPr>
          <p:cNvPicPr preferRelativeResize="0"/>
          <p:nvPr/>
        </p:nvPicPr>
        <p:blipFill>
          <a:blip r:embed="rId5">
            <a:alphaModFix/>
          </a:blip>
          <a:stretch>
            <a:fillRect/>
          </a:stretch>
        </p:blipFill>
        <p:spPr>
          <a:xfrm>
            <a:off x="152400" y="4784750"/>
            <a:ext cx="206350" cy="20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Assessing the target: Streams</a:t>
            </a:r>
            <a:endParaRPr sz="3600"/>
          </a:p>
        </p:txBody>
      </p:sp>
      <p:sp>
        <p:nvSpPr>
          <p:cNvPr id="160" name="Google Shape;160;p32"/>
          <p:cNvSpPr txBox="1"/>
          <p:nvPr>
            <p:ph idx="1" type="body"/>
          </p:nvPr>
        </p:nvSpPr>
        <p:spPr>
          <a:xfrm>
            <a:off x="311700" y="1396375"/>
            <a:ext cx="8520600" cy="354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400"/>
          </a:p>
        </p:txBody>
      </p:sp>
      <p:sp>
        <p:nvSpPr>
          <p:cNvPr id="161" name="Google Shape;161;p32"/>
          <p:cNvSpPr txBox="1"/>
          <p:nvPr/>
        </p:nvSpPr>
        <p:spPr>
          <a:xfrm>
            <a:off x="3848775" y="1492825"/>
            <a:ext cx="44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2" name="Google Shape;162;p32"/>
          <p:cNvSpPr txBox="1"/>
          <p:nvPr/>
        </p:nvSpPr>
        <p:spPr>
          <a:xfrm>
            <a:off x="311700" y="3419825"/>
            <a:ext cx="2482800" cy="824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sns.distplot</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spotify.Streams</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 hist=</a:t>
            </a:r>
            <a:r>
              <a:rPr lang="en" sz="600">
                <a:solidFill>
                  <a:srgbClr val="569CD6"/>
                </a:solidFill>
                <a:highlight>
                  <a:srgbClr val="1E1E1E"/>
                </a:highlight>
                <a:latin typeface="Courier New"/>
                <a:ea typeface="Courier New"/>
                <a:cs typeface="Courier New"/>
                <a:sym typeface="Courier New"/>
              </a:rPr>
              <a:t>True</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 kde=</a:t>
            </a:r>
            <a:r>
              <a:rPr lang="en" sz="600">
                <a:solidFill>
                  <a:srgbClr val="569CD6"/>
                </a:solidFill>
                <a:highlight>
                  <a:srgbClr val="1E1E1E"/>
                </a:highlight>
                <a:latin typeface="Courier New"/>
                <a:ea typeface="Courier New"/>
                <a:cs typeface="Courier New"/>
                <a:sym typeface="Courier New"/>
              </a:rPr>
              <a:t>True</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 color=</a:t>
            </a:r>
            <a:r>
              <a:rPr lang="en" sz="600">
                <a:solidFill>
                  <a:srgbClr val="CE9178"/>
                </a:solidFill>
                <a:highlight>
                  <a:srgbClr val="1E1E1E"/>
                </a:highlight>
                <a:latin typeface="Courier New"/>
                <a:ea typeface="Courier New"/>
                <a:cs typeface="Courier New"/>
                <a:sym typeface="Courier New"/>
              </a:rPr>
              <a:t>'g'</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a:t>
            </a:r>
            <a:r>
              <a:rPr lang="en" sz="600">
                <a:solidFill>
                  <a:srgbClr val="4EC9B0"/>
                </a:solidFill>
                <a:highlight>
                  <a:srgbClr val="1E1E1E"/>
                </a:highlight>
                <a:latin typeface="Courier New"/>
                <a:ea typeface="Courier New"/>
                <a:cs typeface="Courier New"/>
                <a:sym typeface="Courier New"/>
              </a:rPr>
              <a:t>set</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title = </a:t>
            </a:r>
            <a:r>
              <a:rPr lang="en" sz="600">
                <a:solidFill>
                  <a:srgbClr val="CE9178"/>
                </a:solidFill>
                <a:highlight>
                  <a:srgbClr val="1E1E1E"/>
                </a:highlight>
                <a:latin typeface="Courier New"/>
                <a:ea typeface="Courier New"/>
                <a:cs typeface="Courier New"/>
                <a:sym typeface="Courier New"/>
              </a:rPr>
              <a:t>'Top 10 Spotify Streams'</a:t>
            </a:r>
            <a:r>
              <a:rPr lang="en" sz="600">
                <a:solidFill>
                  <a:srgbClr val="DCDCDC"/>
                </a:solidFill>
                <a:highlight>
                  <a:srgbClr val="1E1E1E"/>
                </a:highlight>
                <a:latin typeface="Courier New"/>
                <a:ea typeface="Courier New"/>
                <a:cs typeface="Courier New"/>
                <a:sym typeface="Courier New"/>
              </a:rPr>
              <a:t>)</a:t>
            </a:r>
            <a:endParaRPr sz="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plt.legend</a:t>
            </a:r>
            <a:r>
              <a:rPr lang="en" sz="600">
                <a:solidFill>
                  <a:srgbClr val="DCDCDC"/>
                </a:solidFill>
                <a:highlight>
                  <a:srgbClr val="1E1E1E"/>
                </a:highlight>
                <a:latin typeface="Courier New"/>
                <a:ea typeface="Courier New"/>
                <a:cs typeface="Courier New"/>
                <a:sym typeface="Courier New"/>
              </a:rPr>
              <a:t>(</a:t>
            </a:r>
            <a:r>
              <a:rPr lang="en" sz="600">
                <a:solidFill>
                  <a:srgbClr val="D4D4D4"/>
                </a:solidFill>
                <a:highlight>
                  <a:srgbClr val="1E1E1E"/>
                </a:highlight>
                <a:latin typeface="Courier New"/>
                <a:ea typeface="Courier New"/>
                <a:cs typeface="Courier New"/>
                <a:sym typeface="Courier New"/>
              </a:rPr>
              <a:t>labels=</a:t>
            </a:r>
            <a:r>
              <a:rPr lang="en" sz="600">
                <a:solidFill>
                  <a:srgbClr val="DCDCDC"/>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"Streams"</a:t>
            </a:r>
            <a:r>
              <a:rPr lang="en" sz="600">
                <a:solidFill>
                  <a:srgbClr val="DCDCDC"/>
                </a:solidFill>
                <a:highlight>
                  <a:srgbClr val="1E1E1E"/>
                </a:highlight>
                <a:latin typeface="Courier New"/>
                <a:ea typeface="Courier New"/>
                <a:cs typeface="Courier New"/>
                <a:sym typeface="Courier New"/>
              </a:rPr>
              <a:t>,</a:t>
            </a:r>
            <a:r>
              <a:rPr lang="en" sz="600">
                <a:solidFill>
                  <a:srgbClr val="CE9178"/>
                </a:solidFill>
                <a:highlight>
                  <a:srgbClr val="1E1E1E"/>
                </a:highlight>
                <a:latin typeface="Courier New"/>
                <a:ea typeface="Courier New"/>
                <a:cs typeface="Courier New"/>
                <a:sym typeface="Courier New"/>
              </a:rPr>
              <a:t>"Charting Position"</a:t>
            </a:r>
            <a:r>
              <a:rPr lang="en" sz="600">
                <a:solidFill>
                  <a:srgbClr val="DCDCDC"/>
                </a:solidFill>
                <a:highlight>
                  <a:srgbClr val="1E1E1E"/>
                </a:highlight>
                <a:latin typeface="Courier New"/>
                <a:ea typeface="Courier New"/>
                <a:cs typeface="Courier New"/>
                <a:sym typeface="Courier New"/>
              </a:rPr>
              <a:t>])</a:t>
            </a:r>
            <a:endParaRPr sz="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600">
                <a:solidFill>
                  <a:srgbClr val="D4D4D4"/>
                </a:solidFill>
                <a:highlight>
                  <a:srgbClr val="1E1E1E"/>
                </a:highlight>
                <a:latin typeface="Courier New"/>
                <a:ea typeface="Courier New"/>
                <a:cs typeface="Courier New"/>
                <a:sym typeface="Courier New"/>
              </a:rPr>
              <a:t>plt.show</a:t>
            </a:r>
            <a:r>
              <a:rPr lang="en" sz="600">
                <a:solidFill>
                  <a:srgbClr val="DCDCDC"/>
                </a:solidFill>
                <a:highlight>
                  <a:srgbClr val="1E1E1E"/>
                </a:highlight>
                <a:latin typeface="Courier New"/>
                <a:ea typeface="Courier New"/>
                <a:cs typeface="Courier New"/>
                <a:sym typeface="Courier New"/>
              </a:rPr>
              <a:t>()</a:t>
            </a:r>
            <a:endParaRPr sz="60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p:txBody>
      </p:sp>
      <p:pic>
        <p:nvPicPr>
          <p:cNvPr id="163" name="Google Shape;163;p32"/>
          <p:cNvPicPr preferRelativeResize="0"/>
          <p:nvPr/>
        </p:nvPicPr>
        <p:blipFill>
          <a:blip r:embed="rId3">
            <a:alphaModFix/>
          </a:blip>
          <a:stretch>
            <a:fillRect/>
          </a:stretch>
        </p:blipFill>
        <p:spPr>
          <a:xfrm>
            <a:off x="-40912" y="1319325"/>
            <a:ext cx="2916525" cy="2100500"/>
          </a:xfrm>
          <a:prstGeom prst="rect">
            <a:avLst/>
          </a:prstGeom>
          <a:noFill/>
          <a:ln>
            <a:noFill/>
          </a:ln>
        </p:spPr>
      </p:pic>
      <p:pic>
        <p:nvPicPr>
          <p:cNvPr id="164" name="Google Shape;164;p32"/>
          <p:cNvPicPr preferRelativeResize="0"/>
          <p:nvPr/>
        </p:nvPicPr>
        <p:blipFill>
          <a:blip r:embed="rId4">
            <a:alphaModFix/>
          </a:blip>
          <a:stretch>
            <a:fillRect/>
          </a:stretch>
        </p:blipFill>
        <p:spPr>
          <a:xfrm>
            <a:off x="2958275" y="1396375"/>
            <a:ext cx="2319125" cy="1831575"/>
          </a:xfrm>
          <a:prstGeom prst="rect">
            <a:avLst/>
          </a:prstGeom>
          <a:noFill/>
          <a:ln>
            <a:noFill/>
          </a:ln>
        </p:spPr>
      </p:pic>
      <p:sp>
        <p:nvSpPr>
          <p:cNvPr id="165" name="Google Shape;165;p32"/>
          <p:cNvSpPr txBox="1"/>
          <p:nvPr/>
        </p:nvSpPr>
        <p:spPr>
          <a:xfrm>
            <a:off x="3102850" y="3314400"/>
            <a:ext cx="2174700" cy="67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sns.boxplot</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spotify.Streams</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 color=</a:t>
            </a:r>
            <a:r>
              <a:rPr lang="en" sz="650">
                <a:solidFill>
                  <a:srgbClr val="CE9178"/>
                </a:solidFill>
                <a:highlight>
                  <a:srgbClr val="1E1E1E"/>
                </a:highlight>
                <a:latin typeface="Courier New"/>
                <a:ea typeface="Courier New"/>
                <a:cs typeface="Courier New"/>
                <a:sym typeface="Courier New"/>
              </a:rPr>
              <a:t>'r'</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a:t>
            </a:r>
            <a:r>
              <a:rPr lang="en" sz="650">
                <a:solidFill>
                  <a:srgbClr val="4EC9B0"/>
                </a:solidFill>
                <a:highlight>
                  <a:srgbClr val="1E1E1E"/>
                </a:highlight>
                <a:latin typeface="Courier New"/>
                <a:ea typeface="Courier New"/>
                <a:cs typeface="Courier New"/>
                <a:sym typeface="Courier New"/>
              </a:rPr>
              <a:t>set</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title = </a:t>
            </a:r>
            <a:r>
              <a:rPr lang="en" sz="650">
                <a:solidFill>
                  <a:srgbClr val="CE9178"/>
                </a:solidFill>
                <a:highlight>
                  <a:srgbClr val="1E1E1E"/>
                </a:highlight>
                <a:latin typeface="Courier New"/>
                <a:ea typeface="Courier New"/>
                <a:cs typeface="Courier New"/>
                <a:sym typeface="Courier New"/>
              </a:rPr>
              <a:t>'Top 10 Streams'</a:t>
            </a:r>
            <a:r>
              <a:rPr lang="en" sz="650">
                <a:solidFill>
                  <a:srgbClr val="DCDCDC"/>
                </a:solidFill>
                <a:highlight>
                  <a:srgbClr val="1E1E1E"/>
                </a:highlight>
                <a:latin typeface="Courier New"/>
                <a:ea typeface="Courier New"/>
                <a:cs typeface="Courier New"/>
                <a:sym typeface="Courier New"/>
              </a:rPr>
              <a:t>)</a:t>
            </a:r>
            <a:endParaRPr sz="6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66" name="Google Shape;166;p32"/>
          <p:cNvPicPr preferRelativeResize="0"/>
          <p:nvPr/>
        </p:nvPicPr>
        <p:blipFill>
          <a:blip r:embed="rId5">
            <a:alphaModFix/>
          </a:blip>
          <a:stretch>
            <a:fillRect/>
          </a:stretch>
        </p:blipFill>
        <p:spPr>
          <a:xfrm>
            <a:off x="5649000" y="1492822"/>
            <a:ext cx="2692275" cy="1941100"/>
          </a:xfrm>
          <a:prstGeom prst="rect">
            <a:avLst/>
          </a:prstGeom>
          <a:noFill/>
          <a:ln>
            <a:noFill/>
          </a:ln>
        </p:spPr>
      </p:pic>
      <p:sp>
        <p:nvSpPr>
          <p:cNvPr id="167" name="Google Shape;167;p32"/>
          <p:cNvSpPr txBox="1"/>
          <p:nvPr/>
        </p:nvSpPr>
        <p:spPr>
          <a:xfrm>
            <a:off x="5907925" y="3496325"/>
            <a:ext cx="2554500" cy="67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650">
                <a:solidFill>
                  <a:srgbClr val="D4D4D4"/>
                </a:solidFill>
                <a:highlight>
                  <a:srgbClr val="1E1E1E"/>
                </a:highlight>
                <a:latin typeface="Courier New"/>
                <a:ea typeface="Courier New"/>
                <a:cs typeface="Courier New"/>
                <a:sym typeface="Courier New"/>
              </a:rPr>
              <a:t>spotify</a:t>
            </a:r>
            <a:r>
              <a:rPr lang="en" sz="650">
                <a:solidFill>
                  <a:srgbClr val="DCDCDC"/>
                </a:solidFill>
                <a:highlight>
                  <a:srgbClr val="1E1E1E"/>
                </a:highlight>
                <a:latin typeface="Courier New"/>
                <a:ea typeface="Courier New"/>
                <a:cs typeface="Courier New"/>
                <a:sym typeface="Courier New"/>
              </a:rPr>
              <a:t>[</a:t>
            </a:r>
            <a:r>
              <a:rPr lang="en" sz="650">
                <a:solidFill>
                  <a:srgbClr val="CE9178"/>
                </a:solidFill>
                <a:highlight>
                  <a:srgbClr val="1E1E1E"/>
                </a:highlight>
                <a:latin typeface="Courier New"/>
                <a:ea typeface="Courier New"/>
                <a:cs typeface="Courier New"/>
                <a:sym typeface="Courier New"/>
              </a:rPr>
              <a:t>'Streams'</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.head</a:t>
            </a:r>
            <a:r>
              <a:rPr lang="en" sz="650">
                <a:solidFill>
                  <a:srgbClr val="DCDCDC"/>
                </a:solidFill>
                <a:highlight>
                  <a:srgbClr val="1E1E1E"/>
                </a:highlight>
                <a:latin typeface="Courier New"/>
                <a:ea typeface="Courier New"/>
                <a:cs typeface="Courier New"/>
                <a:sym typeface="Courier New"/>
              </a:rPr>
              <a:t>(</a:t>
            </a:r>
            <a:r>
              <a:rPr lang="en" sz="650">
                <a:solidFill>
                  <a:srgbClr val="B5CEA8"/>
                </a:solidFill>
                <a:highlight>
                  <a:srgbClr val="1E1E1E"/>
                </a:highlight>
                <a:latin typeface="Courier New"/>
                <a:ea typeface="Courier New"/>
                <a:cs typeface="Courier New"/>
                <a:sym typeface="Courier New"/>
              </a:rPr>
              <a:t>10</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.plot.bar</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a:t>
            </a:r>
            <a:r>
              <a:rPr lang="en" sz="650">
                <a:solidFill>
                  <a:srgbClr val="4EC9B0"/>
                </a:solidFill>
                <a:highlight>
                  <a:srgbClr val="1E1E1E"/>
                </a:highlight>
                <a:latin typeface="Courier New"/>
                <a:ea typeface="Courier New"/>
                <a:cs typeface="Courier New"/>
                <a:sym typeface="Courier New"/>
              </a:rPr>
              <a:t>set</a:t>
            </a:r>
            <a:r>
              <a:rPr lang="en" sz="650">
                <a:solidFill>
                  <a:srgbClr val="DCDCDC"/>
                </a:solidFill>
                <a:highlight>
                  <a:srgbClr val="1E1E1E"/>
                </a:highlight>
                <a:latin typeface="Courier New"/>
                <a:ea typeface="Courier New"/>
                <a:cs typeface="Courier New"/>
                <a:sym typeface="Courier New"/>
              </a:rPr>
              <a:t>(</a:t>
            </a:r>
            <a:r>
              <a:rPr lang="en" sz="650">
                <a:solidFill>
                  <a:srgbClr val="D4D4D4"/>
                </a:solidFill>
                <a:highlight>
                  <a:srgbClr val="1E1E1E"/>
                </a:highlight>
                <a:latin typeface="Courier New"/>
                <a:ea typeface="Courier New"/>
                <a:cs typeface="Courier New"/>
                <a:sym typeface="Courier New"/>
              </a:rPr>
              <a:t>title = </a:t>
            </a:r>
            <a:r>
              <a:rPr lang="en" sz="650">
                <a:solidFill>
                  <a:srgbClr val="CE9178"/>
                </a:solidFill>
                <a:highlight>
                  <a:srgbClr val="1E1E1E"/>
                </a:highlight>
                <a:latin typeface="Courier New"/>
                <a:ea typeface="Courier New"/>
                <a:cs typeface="Courier New"/>
                <a:sym typeface="Courier New"/>
              </a:rPr>
              <a:t>'Top 10: Spotify Streams'</a:t>
            </a:r>
            <a:r>
              <a:rPr lang="en" sz="650">
                <a:solidFill>
                  <a:srgbClr val="DCDCDC"/>
                </a:solidFill>
                <a:highlight>
                  <a:srgbClr val="1E1E1E"/>
                </a:highlight>
                <a:latin typeface="Courier New"/>
                <a:ea typeface="Courier New"/>
                <a:cs typeface="Courier New"/>
                <a:sym typeface="Courier New"/>
              </a:rPr>
              <a:t>)</a:t>
            </a:r>
            <a:endParaRPr sz="6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8" name="Google Shape;168;p32"/>
          <p:cNvSpPr txBox="1"/>
          <p:nvPr/>
        </p:nvSpPr>
        <p:spPr>
          <a:xfrm>
            <a:off x="257600" y="3986100"/>
            <a:ext cx="2692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We can see that for this graph a large portion of the data is between 0.5 and 1, which means the charting positions between the two have the highest streams.</a:t>
            </a:r>
            <a:endParaRPr sz="1000">
              <a:latin typeface="Proxima Nova"/>
              <a:ea typeface="Proxima Nova"/>
              <a:cs typeface="Proxima Nova"/>
              <a:sym typeface="Proxima Nova"/>
            </a:endParaRPr>
          </a:p>
        </p:txBody>
      </p:sp>
      <p:sp>
        <p:nvSpPr>
          <p:cNvPr id="169" name="Google Shape;169;p32"/>
          <p:cNvSpPr txBox="1"/>
          <p:nvPr/>
        </p:nvSpPr>
        <p:spPr>
          <a:xfrm>
            <a:off x="3151025" y="3932350"/>
            <a:ext cx="20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There are a few outliers outside of stream #1</a:t>
            </a:r>
            <a:endParaRPr sz="900">
              <a:latin typeface="Proxima Nova"/>
              <a:ea typeface="Proxima Nova"/>
              <a:cs typeface="Proxima Nova"/>
              <a:sym typeface="Proxima Nova"/>
            </a:endParaRPr>
          </a:p>
        </p:txBody>
      </p:sp>
      <p:sp>
        <p:nvSpPr>
          <p:cNvPr id="170" name="Google Shape;170;p32"/>
          <p:cNvSpPr txBox="1"/>
          <p:nvPr/>
        </p:nvSpPr>
        <p:spPr>
          <a:xfrm>
            <a:off x="5761150" y="3983875"/>
            <a:ext cx="276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The first row has the highest streams and the last has the lowest.</a:t>
            </a:r>
            <a:endParaRPr sz="1000">
              <a:latin typeface="Proxima Nova"/>
              <a:ea typeface="Proxima Nova"/>
              <a:cs typeface="Proxima Nova"/>
              <a:sym typeface="Proxima Nova"/>
            </a:endParaRPr>
          </a:p>
        </p:txBody>
      </p:sp>
      <p:pic>
        <p:nvPicPr>
          <p:cNvPr id="171" name="Google Shape;171;p32" title="7.mp3">
            <a:hlinkClick r:id="rId6"/>
          </p:cNvPr>
          <p:cNvPicPr preferRelativeResize="0"/>
          <p:nvPr/>
        </p:nvPicPr>
        <p:blipFill>
          <a:blip r:embed="rId7">
            <a:alphaModFix/>
          </a:blip>
          <a:stretch>
            <a:fillRect/>
          </a:stretch>
        </p:blipFill>
        <p:spPr>
          <a:xfrm>
            <a:off x="41875" y="47865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Charting Position</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8" name="Google Shape;178;p33"/>
          <p:cNvSpPr txBox="1"/>
          <p:nvPr/>
        </p:nvSpPr>
        <p:spPr>
          <a:xfrm>
            <a:off x="4117625" y="1344250"/>
            <a:ext cx="429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No.9 holds the highest charting position and No.0 holds the lowest charting position record.</a:t>
            </a:r>
            <a:endParaRPr>
              <a:latin typeface="Proxima Nova"/>
              <a:ea typeface="Proxima Nova"/>
              <a:cs typeface="Proxima Nova"/>
              <a:sym typeface="Proxima Nova"/>
            </a:endParaRPr>
          </a:p>
        </p:txBody>
      </p:sp>
      <p:pic>
        <p:nvPicPr>
          <p:cNvPr id="179" name="Google Shape;179;p33"/>
          <p:cNvPicPr preferRelativeResize="0"/>
          <p:nvPr/>
        </p:nvPicPr>
        <p:blipFill>
          <a:blip r:embed="rId3">
            <a:alphaModFix/>
          </a:blip>
          <a:stretch>
            <a:fillRect/>
          </a:stretch>
        </p:blipFill>
        <p:spPr>
          <a:xfrm>
            <a:off x="135250" y="955438"/>
            <a:ext cx="3448050" cy="2486025"/>
          </a:xfrm>
          <a:prstGeom prst="rect">
            <a:avLst/>
          </a:prstGeom>
          <a:noFill/>
          <a:ln>
            <a:noFill/>
          </a:ln>
        </p:spPr>
      </p:pic>
      <p:sp>
        <p:nvSpPr>
          <p:cNvPr id="180" name="Google Shape;180;p33"/>
          <p:cNvSpPr txBox="1"/>
          <p:nvPr/>
        </p:nvSpPr>
        <p:spPr>
          <a:xfrm>
            <a:off x="373650" y="3570425"/>
            <a:ext cx="42867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spotify</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'Highest Charting Position'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.head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.plot.bar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set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title = </a:t>
            </a:r>
            <a:r>
              <a:rPr lang="en" sz="1050">
                <a:solidFill>
                  <a:srgbClr val="CE9178"/>
                </a:solidFill>
                <a:highlight>
                  <a:srgbClr val="1E1E1E"/>
                </a:highlight>
                <a:latin typeface="Courier New"/>
                <a:ea typeface="Courier New"/>
                <a:cs typeface="Courier New"/>
                <a:sym typeface="Courier New"/>
              </a:rPr>
              <a:t>'Top 10: Highest Charting Position'</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p:txBody>
      </p:sp>
      <p:pic>
        <p:nvPicPr>
          <p:cNvPr id="181" name="Google Shape;181;p33" title="8.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