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DA5D-F16A-44B2-A014-99CF4D8F3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6F60C-5509-42B4-B1A1-232F1DA31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E77F9-7C9D-4C8C-897D-5149080B3ABD}"/>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28E0264C-8824-4029-A7CA-56FC40D33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F262F-5BB7-4D3E-B99B-0DEAEDB2950E}"/>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169343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C279-86F7-4905-8E2C-09E127DD2E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9E489-1E67-4CAE-A2B3-4BEE5243B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51527-AF03-4905-8440-66C2275DD51A}"/>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54744380-A460-4DB5-A1A1-5840827E6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203E7-EB02-4C46-8BA8-A3767759D357}"/>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102103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6C0BB-13B9-4935-A831-025859F0C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69703-8F14-4564-88B6-7F7757845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D411D-04BD-426D-B1D7-213DDCC53098}"/>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D2BE88CB-E150-4665-B138-000955800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4E08F-D2C6-4F68-BA46-1F82DC42034E}"/>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325594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1862-416D-413E-9E6A-DD293A597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4B903-EE1C-40A7-9528-21742ED857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A569-D7A5-4F41-BB03-350D6C25226C}"/>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FA0BE5D9-848A-4955-8B68-56B11D7AD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0248A-10B2-41FE-87F9-72EB62F76B44}"/>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44553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0CEB-C90E-4784-9AAC-FE3F833DC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83A75-B20E-493F-AC93-7D6F66081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3CBBC-DDDB-48C1-B149-E091FA437D65}"/>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60F9FA21-E140-4438-9329-74389A666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BA0E4-E016-422B-A9A3-E05C927F4286}"/>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112249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D255-89D6-4D46-A35A-E07D10D93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BC09B-EB24-4048-8BFF-EC08B274E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643E3-BE61-4A27-BF61-961003098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C3D49A-50AC-46F6-B28E-748C3D2A5B5D}"/>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6" name="Footer Placeholder 5">
            <a:extLst>
              <a:ext uri="{FF2B5EF4-FFF2-40B4-BE49-F238E27FC236}">
                <a16:creationId xmlns:a16="http://schemas.microsoft.com/office/drawing/2014/main" id="{43FA1C5D-8FC9-4863-BA2B-A62DA03A6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07F858-558C-4D37-B2B1-928D3654FAD3}"/>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210967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B5B4-B91D-426A-BC71-6C6BDFD2FD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73A732-2A3E-4E40-991B-B29C44E3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C7671-ADD9-41AF-AE14-72F1059D7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DA06F-FD74-42B2-B787-738F399E2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FF4472-4B7A-4CC2-BE9E-B53DE559A0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3174A7-15E3-47B6-A20B-BEFB8F9D104B}"/>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8" name="Footer Placeholder 7">
            <a:extLst>
              <a:ext uri="{FF2B5EF4-FFF2-40B4-BE49-F238E27FC236}">
                <a16:creationId xmlns:a16="http://schemas.microsoft.com/office/drawing/2014/main" id="{7A6184F6-ECB2-4B9E-A41E-8143D90DBF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EA799-4487-49D5-B7D3-B1A238CCF211}"/>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199190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31E9-D542-4E0B-B071-948AF7850B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5D801-4FEB-452F-B60A-B1F0436457C6}"/>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4" name="Footer Placeholder 3">
            <a:extLst>
              <a:ext uri="{FF2B5EF4-FFF2-40B4-BE49-F238E27FC236}">
                <a16:creationId xmlns:a16="http://schemas.microsoft.com/office/drawing/2014/main" id="{82DC1A5A-ACF6-4D5D-AEE4-CC07A41EC7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88072A-42FB-4815-A95C-AFBC53775F9D}"/>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146116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06250-75A3-4710-863D-B4C017136C5C}"/>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3" name="Footer Placeholder 2">
            <a:extLst>
              <a:ext uri="{FF2B5EF4-FFF2-40B4-BE49-F238E27FC236}">
                <a16:creationId xmlns:a16="http://schemas.microsoft.com/office/drawing/2014/main" id="{193AF898-3545-4B45-B4AD-B468116958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A0E209-1E34-458B-B600-F7061F2FFE0E}"/>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363545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15BBA-EDE3-4B65-ABF1-AD6957E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2DE0E1-ABD6-4C6B-8DB8-53ABC1D71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9BC492-66DD-465A-96B5-074FFCE81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18FDD-838E-47EE-9F24-B2739A12DD1B}"/>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6" name="Footer Placeholder 5">
            <a:extLst>
              <a:ext uri="{FF2B5EF4-FFF2-40B4-BE49-F238E27FC236}">
                <a16:creationId xmlns:a16="http://schemas.microsoft.com/office/drawing/2014/main" id="{4190D095-B64D-4D4E-A738-2BAF5FB03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A8A54-E826-4BDF-B169-E50D3B46B81D}"/>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324400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4B8E-F8E1-4C67-B004-CF580C62B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77D52-85E4-4D44-B7B1-B23368CE3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DB316-F36E-4D1F-A116-9A68BA804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3E51B-C45A-464B-B3A3-C86E732D590E}"/>
              </a:ext>
            </a:extLst>
          </p:cNvPr>
          <p:cNvSpPr>
            <a:spLocks noGrp="1"/>
          </p:cNvSpPr>
          <p:nvPr>
            <p:ph type="dt" sz="half" idx="10"/>
          </p:nvPr>
        </p:nvSpPr>
        <p:spPr/>
        <p:txBody>
          <a:bodyPr/>
          <a:lstStyle/>
          <a:p>
            <a:fld id="{C1E83D9A-CA54-4B97-A12D-E91B8B2E5AE8}" type="datetimeFigureOut">
              <a:rPr lang="en-US" smtClean="0"/>
              <a:t>2/27/2023</a:t>
            </a:fld>
            <a:endParaRPr lang="en-US"/>
          </a:p>
        </p:txBody>
      </p:sp>
      <p:sp>
        <p:nvSpPr>
          <p:cNvPr id="6" name="Footer Placeholder 5">
            <a:extLst>
              <a:ext uri="{FF2B5EF4-FFF2-40B4-BE49-F238E27FC236}">
                <a16:creationId xmlns:a16="http://schemas.microsoft.com/office/drawing/2014/main" id="{EABBC4BD-FD12-42DC-BDAA-7C0DC5AC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8C2C7-2DC2-476E-B2AE-E15845BAFB2A}"/>
              </a:ext>
            </a:extLst>
          </p:cNvPr>
          <p:cNvSpPr>
            <a:spLocks noGrp="1"/>
          </p:cNvSpPr>
          <p:nvPr>
            <p:ph type="sldNum" sz="quarter" idx="12"/>
          </p:nvPr>
        </p:nvSpPr>
        <p:spPr/>
        <p:txBody>
          <a:bodyPr/>
          <a:lstStyle/>
          <a:p>
            <a:fld id="{EE736503-4BB5-4ED2-A01D-CF6F89BCE755}" type="slidenum">
              <a:rPr lang="en-US" smtClean="0"/>
              <a:t>‹#›</a:t>
            </a:fld>
            <a:endParaRPr lang="en-US"/>
          </a:p>
        </p:txBody>
      </p:sp>
    </p:spTree>
    <p:extLst>
      <p:ext uri="{BB962C8B-B14F-4D97-AF65-F5344CB8AC3E}">
        <p14:creationId xmlns:p14="http://schemas.microsoft.com/office/powerpoint/2010/main" val="217595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0A38B-5DD6-47F3-9CDB-486A4AFCA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4D9E32-384E-4427-B84F-0F3A0A11B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D53DB-61EE-4CCF-AE0F-5467ED026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83D9A-CA54-4B97-A12D-E91B8B2E5AE8}" type="datetimeFigureOut">
              <a:rPr lang="en-US" smtClean="0"/>
              <a:t>2/27/2023</a:t>
            </a:fld>
            <a:endParaRPr lang="en-US"/>
          </a:p>
        </p:txBody>
      </p:sp>
      <p:sp>
        <p:nvSpPr>
          <p:cNvPr id="5" name="Footer Placeholder 4">
            <a:extLst>
              <a:ext uri="{FF2B5EF4-FFF2-40B4-BE49-F238E27FC236}">
                <a16:creationId xmlns:a16="http://schemas.microsoft.com/office/drawing/2014/main" id="{12EF38B1-24D9-4720-A093-5F6DCDA1A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9573F-4E0A-4E35-B441-4B78727CF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36503-4BB5-4ED2-A01D-CF6F89BCE755}" type="slidenum">
              <a:rPr lang="en-US" smtClean="0"/>
              <a:t>‹#›</a:t>
            </a:fld>
            <a:endParaRPr lang="en-US"/>
          </a:p>
        </p:txBody>
      </p:sp>
    </p:spTree>
    <p:extLst>
      <p:ext uri="{BB962C8B-B14F-4D97-AF65-F5344CB8AC3E}">
        <p14:creationId xmlns:p14="http://schemas.microsoft.com/office/powerpoint/2010/main" val="203191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569252-3F7D-43E3-BAB9-5B20DD70DF24}"/>
              </a:ext>
            </a:extLst>
          </p:cNvPr>
          <p:cNvPicPr>
            <a:picLocks noChangeAspect="1"/>
          </p:cNvPicPr>
          <p:nvPr/>
        </p:nvPicPr>
        <p:blipFill rotWithShape="1">
          <a:blip r:embed="rId2">
            <a:extLst>
              <a:ext uri="{28A0092B-C50C-407E-A947-70E740481C1C}">
                <a14:useLocalDpi xmlns:a14="http://schemas.microsoft.com/office/drawing/2010/main" val="0"/>
              </a:ext>
            </a:extLst>
          </a:blip>
          <a:srcRect l="201" t="2075" r="-201" b="8549"/>
          <a:stretch/>
        </p:blipFill>
        <p:spPr>
          <a:xfrm>
            <a:off x="3749041" y="270544"/>
            <a:ext cx="3962400" cy="2743000"/>
          </a:xfrm>
          <a:prstGeom prst="rect">
            <a:avLst/>
          </a:prstGeom>
        </p:spPr>
      </p:pic>
      <p:sp>
        <p:nvSpPr>
          <p:cNvPr id="9" name="Subtitle 8">
            <a:extLst>
              <a:ext uri="{FF2B5EF4-FFF2-40B4-BE49-F238E27FC236}">
                <a16:creationId xmlns:a16="http://schemas.microsoft.com/office/drawing/2014/main" id="{7383AA17-D15C-4F2E-BD8F-8E8C52A3784F}"/>
              </a:ext>
            </a:extLst>
          </p:cNvPr>
          <p:cNvSpPr>
            <a:spLocks noGrp="1"/>
          </p:cNvSpPr>
          <p:nvPr>
            <p:ph type="subTitle" idx="1"/>
          </p:nvPr>
        </p:nvSpPr>
        <p:spPr>
          <a:xfrm>
            <a:off x="0" y="3657696"/>
            <a:ext cx="12192000" cy="2210367"/>
          </a:xfrm>
        </p:spPr>
        <p:txBody>
          <a:bodyPr>
            <a:normAutofit/>
          </a:bodyPr>
          <a:lstStyle/>
          <a:p>
            <a:pPr algn="l"/>
            <a:r>
              <a:rPr lang="en-US" dirty="0">
                <a:solidFill>
                  <a:schemeClr val="tx1">
                    <a:lumMod val="85000"/>
                    <a:lumOff val="15000"/>
                  </a:schemeClr>
                </a:solidFill>
                <a:latin typeface="Times New Roman" panose="02020603050405020304" pitchFamily="18" charset="0"/>
                <a:cs typeface="Times New Roman" panose="02020603050405020304" pitchFamily="18" charset="0"/>
              </a:rPr>
              <a:t>T</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he rise of Islam in Bengal can be trace back to the 7th century in Arab trades first arrived in the region of trade. </a:t>
            </a:r>
            <a:r>
              <a:rPr lang="en-US" b="0" i="0" dirty="0">
                <a:effectLst/>
                <a:latin typeface="Times New Roman" panose="02020603050405020304" pitchFamily="18" charset="0"/>
                <a:cs typeface="Times New Roman" panose="02020603050405020304" pitchFamily="18" charset="0"/>
              </a:rPr>
              <a:t>Bengal was an important center of trade and commerce, and merchants from the Middle East and other parts of the Islamic world had been visiting the region for centuries before the arrival of Islam.</a:t>
            </a:r>
            <a:r>
              <a:rPr lang="en-US" b="0" i="0" dirty="0">
                <a:solidFill>
                  <a:srgbClr val="D1D5DB"/>
                </a:solidFill>
                <a:effectLst/>
                <a:latin typeface="Times New Roman" panose="02020603050405020304" pitchFamily="18" charset="0"/>
                <a:cs typeface="Times New Roman" panose="02020603050405020304" pitchFamily="18" charset="0"/>
              </a:rPr>
              <a:t> </a:t>
            </a:r>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traders brought with them the teachings of Islam and overtime some of the local people begin to convert to Islam</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32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5DC64-0DF7-43B6-B270-F7C043D74026}"/>
              </a:ext>
            </a:extLst>
          </p:cNvPr>
          <p:cNvPicPr>
            <a:picLocks noChangeAspect="1"/>
          </p:cNvPicPr>
          <p:nvPr/>
        </p:nvPicPr>
        <p:blipFill>
          <a:blip r:embed="rId2"/>
          <a:stretch>
            <a:fillRect/>
          </a:stretch>
        </p:blipFill>
        <p:spPr>
          <a:xfrm>
            <a:off x="4005331" y="536812"/>
            <a:ext cx="3643823" cy="2802736"/>
          </a:xfrm>
          <a:prstGeom prst="rect">
            <a:avLst/>
          </a:prstGeom>
        </p:spPr>
      </p:pic>
      <p:sp>
        <p:nvSpPr>
          <p:cNvPr id="5" name="TextBox 4">
            <a:extLst>
              <a:ext uri="{FF2B5EF4-FFF2-40B4-BE49-F238E27FC236}">
                <a16:creationId xmlns:a16="http://schemas.microsoft.com/office/drawing/2014/main" id="{F5B9929C-4EF0-4DA9-8324-9C3B4F04D020}"/>
              </a:ext>
            </a:extLst>
          </p:cNvPr>
          <p:cNvSpPr txBox="1"/>
          <p:nvPr/>
        </p:nvSpPr>
        <p:spPr>
          <a:xfrm>
            <a:off x="0" y="3595568"/>
            <a:ext cx="12192000" cy="3262432"/>
          </a:xfrm>
          <a:prstGeom prst="rect">
            <a:avLst/>
          </a:prstGeom>
          <a:noFill/>
        </p:spPr>
        <p:txBody>
          <a:bodyPr wrap="square" rtlCol="0">
            <a:spAutoFit/>
          </a:bodyPr>
          <a:lstStyle/>
          <a:p>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Sufi preachers played an important role in the spread of Islam in Bengal. They emphasized the importance of personal experience and devotion in the practice of Islam, and their message resonated with the local population. They established Khanqahs (Sufi lodges) throughout the region, which became centers of Islamic learning and worship.</a:t>
            </a: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addition to the efforts of Arab traders and Sufi machineries, intermediate Muslim traders and local women also played a significant role in the spread of Islam in Bengal. As the children of these miss marriage were raised as Muslims, they help to further sprint the religion among the local population</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57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5080D-B77D-45CB-BC96-3F86F8520737}"/>
              </a:ext>
            </a:extLst>
          </p:cNvPr>
          <p:cNvSpPr>
            <a:spLocks noGrp="1"/>
          </p:cNvSpPr>
          <p:nvPr>
            <p:ph idx="1"/>
          </p:nvPr>
        </p:nvSpPr>
        <p:spPr>
          <a:xfrm>
            <a:off x="0" y="3795776"/>
            <a:ext cx="12192000" cy="2620926"/>
          </a:xfrm>
        </p:spPr>
        <p:txBody>
          <a:bodyPr>
            <a:normAutofit/>
          </a:bodyPr>
          <a:lstStyle/>
          <a:p>
            <a:pPr marL="0" indent="0">
              <a:buNone/>
            </a:pP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Bakhtiyar Khilji, a Muslim conqueror from Delhi who established Muslim rule in Bengal in the late 12th century.</a:t>
            </a:r>
          </a:p>
          <a:p>
            <a:pPr marL="0" indent="0">
              <a:buNone/>
            </a:pP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While it is known that Bakhtiyar Khilji was a devout Muslim and an admirer of Islamic culture, he was primarily known as a military commander and administrator. It is unlikely that he made any significant efforts to promote Islam in Bengal beyond the fact that his conquests and subsequent establishment of Muslim rule may have created an environment in which the religion could spread.</a:t>
            </a: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96BEA0-F6EC-47FA-817E-BE3A889BD3FC}"/>
              </a:ext>
            </a:extLst>
          </p:cNvPr>
          <p:cNvPicPr>
            <a:picLocks noChangeAspect="1"/>
          </p:cNvPicPr>
          <p:nvPr/>
        </p:nvPicPr>
        <p:blipFill>
          <a:blip r:embed="rId2"/>
          <a:stretch>
            <a:fillRect/>
          </a:stretch>
        </p:blipFill>
        <p:spPr>
          <a:xfrm>
            <a:off x="6803366" y="86461"/>
            <a:ext cx="3101609" cy="3551259"/>
          </a:xfrm>
          <a:prstGeom prst="rect">
            <a:avLst/>
          </a:prstGeom>
        </p:spPr>
      </p:pic>
      <p:pic>
        <p:nvPicPr>
          <p:cNvPr id="7" name="Picture 6">
            <a:extLst>
              <a:ext uri="{FF2B5EF4-FFF2-40B4-BE49-F238E27FC236}">
                <a16:creationId xmlns:a16="http://schemas.microsoft.com/office/drawing/2014/main" id="{D3943109-0708-4761-BE7A-9C305B335FC8}"/>
              </a:ext>
            </a:extLst>
          </p:cNvPr>
          <p:cNvPicPr>
            <a:picLocks noChangeAspect="1"/>
          </p:cNvPicPr>
          <p:nvPr/>
        </p:nvPicPr>
        <p:blipFill>
          <a:blip r:embed="rId3"/>
          <a:stretch>
            <a:fillRect/>
          </a:stretch>
        </p:blipFill>
        <p:spPr>
          <a:xfrm>
            <a:off x="3299218" y="86461"/>
            <a:ext cx="2796782" cy="3620832"/>
          </a:xfrm>
          <a:prstGeom prst="rect">
            <a:avLst/>
          </a:prstGeom>
        </p:spPr>
      </p:pic>
    </p:spTree>
    <p:extLst>
      <p:ext uri="{BB962C8B-B14F-4D97-AF65-F5344CB8AC3E}">
        <p14:creationId xmlns:p14="http://schemas.microsoft.com/office/powerpoint/2010/main" val="22442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A511D-9B55-43F3-9AFF-1CE5E0B6BA8F}"/>
              </a:ext>
            </a:extLst>
          </p:cNvPr>
          <p:cNvPicPr>
            <a:picLocks noChangeAspect="1"/>
          </p:cNvPicPr>
          <p:nvPr/>
        </p:nvPicPr>
        <p:blipFill>
          <a:blip r:embed="rId2"/>
          <a:stretch>
            <a:fillRect/>
          </a:stretch>
        </p:blipFill>
        <p:spPr>
          <a:xfrm>
            <a:off x="4229174" y="347593"/>
            <a:ext cx="2744120" cy="2745464"/>
          </a:xfrm>
          <a:prstGeom prst="rect">
            <a:avLst/>
          </a:prstGeom>
        </p:spPr>
      </p:pic>
      <p:sp>
        <p:nvSpPr>
          <p:cNvPr id="7" name="TextBox 6">
            <a:extLst>
              <a:ext uri="{FF2B5EF4-FFF2-40B4-BE49-F238E27FC236}">
                <a16:creationId xmlns:a16="http://schemas.microsoft.com/office/drawing/2014/main" id="{BAA27891-B313-46ED-B5C2-B0EF59316F88}"/>
              </a:ext>
            </a:extLst>
          </p:cNvPr>
          <p:cNvSpPr txBox="1"/>
          <p:nvPr/>
        </p:nvSpPr>
        <p:spPr>
          <a:xfrm>
            <a:off x="0" y="3826178"/>
            <a:ext cx="12192000" cy="2123658"/>
          </a:xfrm>
          <a:prstGeom prst="rect">
            <a:avLst/>
          </a:prstGeom>
          <a:noFill/>
        </p:spPr>
        <p:txBody>
          <a:bodyPr wrap="square" rtlCol="0">
            <a:spAutoFit/>
          </a:bodyPr>
          <a:lstStyle/>
          <a:p>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was a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muslim</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ruler of the Bengal Sultanate who reigned from 1390 to 1411.</a:t>
            </a:r>
          </a:p>
          <a:p>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who is known for his military campaigns and his successful efforts to expand the Bengal Sultanate's territory. While he did not personally spread Islam in Bengal, his reign played an important role in the spread and consolidation of Islam in the region.</a:t>
            </a:r>
          </a:p>
          <a:p>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3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5EB58-3A98-4512-8AB5-AB3553B93A38}"/>
              </a:ext>
            </a:extLst>
          </p:cNvPr>
          <p:cNvSpPr>
            <a:spLocks noGrp="1"/>
          </p:cNvSpPr>
          <p:nvPr>
            <p:ph idx="1"/>
          </p:nvPr>
        </p:nvSpPr>
        <p:spPr>
          <a:xfrm>
            <a:off x="0" y="135172"/>
            <a:ext cx="12192000" cy="6722828"/>
          </a:xfrm>
        </p:spPr>
        <p:txBody>
          <a:bodyPr>
            <a:normAutofit/>
          </a:bodyPr>
          <a:lstStyle/>
          <a:p>
            <a:pPr marL="0" indent="0">
              <a:buNone/>
            </a:pP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the third ruler of the Bengal Sultanate, is known for his efforts to spread Islam in Bengal during his reign from 1390 to 1411 CE. His achievements in this regard include:</a:t>
            </a:r>
          </a:p>
          <a:p>
            <a:pPr marL="0" indent="0">
              <a:buNone/>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Patronage of Islamic Scholars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was a patron of Islamic scholars, and he invited several scholars from the Middle East to Bengal. He established several madrasas and mosques, including the Adina Mosque, which became one of the largest mosques in the world at that time.</a:t>
            </a:r>
          </a:p>
          <a:p>
            <a:pPr marL="457200" indent="-457200">
              <a:buFont typeface="+mj-lt"/>
              <a:buAutoNum type="arabicPeriod"/>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Conversion of Local Populations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actively encouraged the conversion of the local population to Islam. He was known for his generosity and piety, and his personal example helped to attract many converts to the religion.</a:t>
            </a:r>
          </a:p>
          <a:p>
            <a:pPr marL="457200" indent="-457200">
              <a:buFont typeface="+mj-lt"/>
              <a:buAutoNum type="arabicPeriod"/>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Promotion of Islamic Practices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promoted Islamic practices and customs throughout Bengal. He ordered the construction of several Islamic monuments, including the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Madina</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Mosque, and he encouraged the practice of Islamic law.</a:t>
            </a:r>
          </a:p>
          <a:p>
            <a:pPr marL="457200" indent="-457200">
              <a:buFont typeface="+mj-lt"/>
              <a:buAutoNum type="arabicPeriod"/>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Expansion of the Sultanate</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Shah's conquests of neighboring territories helped to spread Islam in those areas. He extended the reach of the Bengal Sultanate to include parts of Assam, Bihar, and Orissa, and he encouraged the spread of Islam in these areas.</a:t>
            </a:r>
          </a:p>
          <a:p>
            <a:pPr marL="457200" indent="-457200">
              <a:buFont typeface="+mj-lt"/>
              <a:buAutoNum type="arabicPeriod"/>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Support for Sufi Orders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was a patron of Sufi orders and encouraged their spread in Bengal. He supported the Chishti,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Qadiri</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and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Suhrawardi</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Sufi orders, among others, and provided them with financial and material support.</a:t>
            </a:r>
          </a:p>
          <a:p>
            <a:pPr marL="457200" indent="-457200">
              <a:buFont typeface="+mj-lt"/>
              <a:buAutoNum type="arabicPeriod"/>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3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30586-6ED5-4FC6-8630-65D212465960}"/>
              </a:ext>
            </a:extLst>
          </p:cNvPr>
          <p:cNvSpPr>
            <a:spLocks noGrp="1"/>
          </p:cNvSpPr>
          <p:nvPr>
            <p:ph idx="1"/>
          </p:nvPr>
        </p:nvSpPr>
        <p:spPr>
          <a:xfrm>
            <a:off x="0" y="0"/>
            <a:ext cx="12192000" cy="6858000"/>
          </a:xfrm>
        </p:spPr>
        <p:txBody>
          <a:bodyPr/>
          <a:lstStyle/>
          <a:p>
            <a:pPr marL="457200" indent="-457200">
              <a:buFont typeface="+mj-lt"/>
              <a:buAutoNum type="arabicPeriod" startAt="6"/>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Translation of Islamic Texts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commissioned the translation of several important Islamic texts into Bengali. This made them more accessible to the local population and helped to spread knowledge of Islam in the region.</a:t>
            </a:r>
          </a:p>
          <a:p>
            <a:pPr marL="457200" indent="-457200">
              <a:buFont typeface="+mj-lt"/>
              <a:buAutoNum type="arabicPeriod" startAt="6"/>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Creation of a Stable Environment</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Shah's efforts to maintain stability and security in Bengal helped to create a favorable environment for the spread of Islam. He encouraged trade and commerce, which attracted Muslim merchants to the region, and he established a centralized administration that promoted law and order.</a:t>
            </a:r>
          </a:p>
          <a:p>
            <a:pPr marL="457200" indent="-457200">
              <a:buFont typeface="+mj-lt"/>
              <a:buAutoNum type="arabicPeriod" startAt="6"/>
            </a:pPr>
            <a:r>
              <a:rPr lang="en-US" sz="2200" b="1" i="0" u="sng" dirty="0">
                <a:solidFill>
                  <a:schemeClr val="tx1">
                    <a:lumMod val="85000"/>
                    <a:lumOff val="15000"/>
                  </a:schemeClr>
                </a:solidFill>
                <a:effectLst/>
                <a:latin typeface="Times New Roman" panose="02020603050405020304" pitchFamily="18" charset="0"/>
                <a:cs typeface="Times New Roman" panose="02020603050405020304" pitchFamily="18" charset="0"/>
              </a:rPr>
              <a:t>Establishment of Waqf Properties</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22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Ghiyasuddin</a:t>
            </a:r>
            <a:r>
              <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Azam Shah established several waqf properties, which were religious endowments that supported Islamic institutions such as mosques, madrasas, and hospitals. This helped to ensure the long-term sustainability of these institutions and further cemented the role of Islam in Bengal society.</a:t>
            </a:r>
          </a:p>
          <a:p>
            <a:pPr marL="457200" indent="-457200">
              <a:buFont typeface="+mj-lt"/>
              <a:buAutoNum type="arabicPeriod" startAt="6"/>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buNone/>
            </a:pPr>
            <a:endParaRPr lang="en-US" sz="22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8019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758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Ahamudul Hasan</dc:creator>
  <cp:lastModifiedBy>Ahamudul Hasan</cp:lastModifiedBy>
  <cp:revision>7</cp:revision>
  <dcterms:created xsi:type="dcterms:W3CDTF">2023-02-26T18:22:15Z</dcterms:created>
  <dcterms:modified xsi:type="dcterms:W3CDTF">2023-02-26T19:35:10Z</dcterms:modified>
</cp:coreProperties>
</file>