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7"/>
  </p:notesMasterIdLst>
  <p:sldIdLst>
    <p:sldId id="259" r:id="rId5"/>
    <p:sldId id="295" r:id="rId6"/>
    <p:sldId id="281" r:id="rId7"/>
    <p:sldId id="294" r:id="rId8"/>
    <p:sldId id="296" r:id="rId9"/>
    <p:sldId id="308" r:id="rId10"/>
    <p:sldId id="305" r:id="rId11"/>
    <p:sldId id="310" r:id="rId12"/>
    <p:sldId id="306" r:id="rId13"/>
    <p:sldId id="307" r:id="rId14"/>
    <p:sldId id="30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for%20projects\Data%20analyst%20job%20posting%20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for%20projects\Data%20analyst%20job%20posting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for%20projects\Data%20analyst%20job%20posting%20dat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1800" b="1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salary ($) range</a:t>
            </a:r>
          </a:p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c:rich>
      </c:tx>
      <c:layout>
        <c:manualLayout>
          <c:xMode val="edge"/>
          <c:yMode val="edge"/>
          <c:x val="0.38851460438263058"/>
          <c:y val="2.452911818785828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704263265589924"/>
          <c:w val="0.93888888888888888"/>
          <c:h val="0.7135937117163649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'Analysis '!$F$3</c:f>
              <c:strCache>
                <c:ptCount val="1"/>
                <c:pt idx="0">
                  <c:v>Count of Salary Range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'Analysis '!$E$4:$E$8</c:f>
              <c:strCache>
                <c:ptCount val="5"/>
                <c:pt idx="0">
                  <c:v>$42K-$76K</c:v>
                </c:pt>
                <c:pt idx="1">
                  <c:v>$41K-$78K</c:v>
                </c:pt>
                <c:pt idx="2">
                  <c:v>$50K-$86K</c:v>
                </c:pt>
                <c:pt idx="3">
                  <c:v>$60K-$66K</c:v>
                </c:pt>
                <c:pt idx="4">
                  <c:v>$37K-$68K</c:v>
                </c:pt>
              </c:strCache>
            </c:strRef>
          </c:cat>
          <c:val>
            <c:numRef>
              <c:f>'Analysis '!$F$4:$F$8</c:f>
              <c:numCache>
                <c:formatCode>General</c:formatCode>
                <c:ptCount val="5"/>
                <c:pt idx="0">
                  <c:v>51</c:v>
                </c:pt>
                <c:pt idx="1">
                  <c:v>49</c:v>
                </c:pt>
                <c:pt idx="2">
                  <c:v>38</c:v>
                </c:pt>
                <c:pt idx="3">
                  <c:v>29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4-40D3-AEB3-1CC1D4397522}"/>
            </c:ext>
          </c:extLst>
        </c:ser>
        <c:ser>
          <c:idx val="3"/>
          <c:order val="1"/>
          <c:tx>
            <c:strRef>
              <c:f>'Analysis '!$G$3</c:f>
              <c:strCache>
                <c:ptCount val="1"/>
                <c:pt idx="0">
                  <c:v>HL</c:v>
                </c:pt>
              </c:strCache>
            </c:strRef>
          </c:tx>
          <c:spPr>
            <a:solidFill>
              <a:srgbClr val="164863"/>
            </a:solidFill>
          </c:spPr>
          <c:invertIfNegative val="0"/>
          <c:val>
            <c:numRef>
              <c:f>'Analysis '!$G$4:$G$8</c:f>
              <c:numCache>
                <c:formatCode>General</c:formatCode>
                <c:ptCount val="5"/>
                <c:pt idx="0">
                  <c:v>51</c:v>
                </c:pt>
                <c:pt idx="1">
                  <c:v>49</c:v>
                </c:pt>
                <c:pt idx="2">
                  <c:v>38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94-40D3-AEB3-1CC1D4397522}"/>
            </c:ext>
          </c:extLst>
        </c:ser>
        <c:ser>
          <c:idx val="0"/>
          <c:order val="2"/>
          <c:tx>
            <c:strRef>
              <c:f>'Analysis '!$F$3</c:f>
              <c:strCache>
                <c:ptCount val="1"/>
                <c:pt idx="0">
                  <c:v>Count of Salary Range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'Analysis '!$E$4:$E$8</c:f>
              <c:strCache>
                <c:ptCount val="5"/>
                <c:pt idx="0">
                  <c:v>$42K-$76K</c:v>
                </c:pt>
                <c:pt idx="1">
                  <c:v>$41K-$78K</c:v>
                </c:pt>
                <c:pt idx="2">
                  <c:v>$50K-$86K</c:v>
                </c:pt>
                <c:pt idx="3">
                  <c:v>$60K-$66K</c:v>
                </c:pt>
                <c:pt idx="4">
                  <c:v>$37K-$68K</c:v>
                </c:pt>
              </c:strCache>
            </c:strRef>
          </c:cat>
          <c:val>
            <c:numRef>
              <c:f>'Analysis '!$F$4:$F$8</c:f>
              <c:numCache>
                <c:formatCode>General</c:formatCode>
                <c:ptCount val="5"/>
                <c:pt idx="0">
                  <c:v>51</c:v>
                </c:pt>
                <c:pt idx="1">
                  <c:v>49</c:v>
                </c:pt>
                <c:pt idx="2">
                  <c:v>38</c:v>
                </c:pt>
                <c:pt idx="3">
                  <c:v>29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94-40D3-AEB3-1CC1D4397522}"/>
            </c:ext>
          </c:extLst>
        </c:ser>
        <c:ser>
          <c:idx val="1"/>
          <c:order val="3"/>
          <c:tx>
            <c:strRef>
              <c:f>'Analysis '!$G$3</c:f>
              <c:strCache>
                <c:ptCount val="1"/>
                <c:pt idx="0">
                  <c:v>HL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val>
            <c:numRef>
              <c:f>'Analysis '!$G$4:$G$8</c:f>
              <c:numCache>
                <c:formatCode>General</c:formatCode>
                <c:ptCount val="5"/>
                <c:pt idx="0">
                  <c:v>51</c:v>
                </c:pt>
                <c:pt idx="1">
                  <c:v>49</c:v>
                </c:pt>
                <c:pt idx="2">
                  <c:v>38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94-40D3-AEB3-1CC1D4397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077676463"/>
        <c:axId val="1365528815"/>
      </c:barChart>
      <c:catAx>
        <c:axId val="107767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528815"/>
        <c:crosses val="autoZero"/>
        <c:auto val="1"/>
        <c:lblAlgn val="ctr"/>
        <c:lblOffset val="100"/>
        <c:noMultiLvlLbl val="0"/>
      </c:catAx>
      <c:valAx>
        <c:axId val="13655288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7676463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competitors</a:t>
            </a: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companies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6920384951881E-2"/>
          <c:y val="0.24612232510405677"/>
          <c:w val="0.89019685039370078"/>
          <c:h val="0.65110790447907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'Analysis '!$DS$3</c:f>
              <c:strCache>
                <c:ptCount val="1"/>
                <c:pt idx="0">
                  <c:v>Competitor  ?</c:v>
                </c:pt>
              </c:strCache>
            </c:strRef>
          </c:tx>
          <c:spPr>
            <a:solidFill>
              <a:srgbClr val="DAC0A3"/>
            </a:solidFill>
            <a:ln>
              <a:noFill/>
            </a:ln>
            <a:effectLst/>
          </c:spPr>
          <c:invertIfNegative val="0"/>
          <c:cat>
            <c:strRef>
              <c:f>'Analysis '!$DR$4:$DR$7</c:f>
              <c:strCache>
                <c:ptCount val="4"/>
                <c:pt idx="0">
                  <c:v>Multi-national</c:v>
                </c:pt>
                <c:pt idx="1">
                  <c:v>Big company</c:v>
                </c:pt>
                <c:pt idx="2">
                  <c:v>Small company</c:v>
                </c:pt>
                <c:pt idx="3">
                  <c:v>Startup</c:v>
                </c:pt>
              </c:strCache>
            </c:strRef>
          </c:cat>
          <c:val>
            <c:numRef>
              <c:f>'Analysis '!$DS$4:$DS$7</c:f>
              <c:numCache>
                <c:formatCode>General</c:formatCode>
                <c:ptCount val="4"/>
                <c:pt idx="0">
                  <c:v>204</c:v>
                </c:pt>
                <c:pt idx="1">
                  <c:v>169</c:v>
                </c:pt>
                <c:pt idx="2">
                  <c:v>83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5-4782-B556-CE6E93EE241F}"/>
            </c:ext>
          </c:extLst>
        </c:ser>
        <c:ser>
          <c:idx val="1"/>
          <c:order val="1"/>
          <c:tx>
            <c:strRef>
              <c:f>'Analysis '!$DT$3</c:f>
              <c:strCache>
                <c:ptCount val="1"/>
                <c:pt idx="0">
                  <c:v>Highlight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val>
            <c:numRef>
              <c:f>'Analysis '!$DT$4:$DT$7</c:f>
              <c:numCache>
                <c:formatCode>General</c:formatCode>
                <c:ptCount val="4"/>
                <c:pt idx="0">
                  <c:v>204</c:v>
                </c:pt>
                <c:pt idx="1">
                  <c:v>169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5-4782-B556-CE6E93EE2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11753775"/>
        <c:axId val="1456536623"/>
      </c:barChart>
      <c:catAx>
        <c:axId val="311753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536623"/>
        <c:crosses val="autoZero"/>
        <c:auto val="1"/>
        <c:lblAlgn val="ctr"/>
        <c:lblOffset val="100"/>
        <c:noMultiLvlLbl val="0"/>
      </c:catAx>
      <c:valAx>
        <c:axId val="14565366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1753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 analyst</a:t>
            </a: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 in</a:t>
            </a: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USA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690281811925179E-2"/>
          <c:y val="0.28720766933150149"/>
          <c:w val="0.81828766778435824"/>
          <c:h val="0.623600881465942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'Analysis '!$EG$3</c:f>
              <c:strCache>
                <c:ptCount val="1"/>
                <c:pt idx="0">
                  <c:v>Count of Job Title</c:v>
                </c:pt>
              </c:strCache>
            </c:strRef>
          </c:tx>
          <c:spPr>
            <a:solidFill>
              <a:srgbClr val="DAC0A3"/>
            </a:solidFill>
            <a:ln>
              <a:noFill/>
            </a:ln>
            <a:effectLst/>
          </c:spPr>
          <c:invertIfNegative val="0"/>
          <c:cat>
            <c:strRef>
              <c:f>'Analysis '!$EF$4:$EF$8</c:f>
              <c:strCache>
                <c:ptCount val="5"/>
                <c:pt idx="0">
                  <c:v>data analyst</c:v>
                </c:pt>
                <c:pt idx="1">
                  <c:v>senior data analyst</c:v>
                </c:pt>
                <c:pt idx="2">
                  <c:v>junior data analyst</c:v>
                </c:pt>
                <c:pt idx="3">
                  <c:v>business data analyst</c:v>
                </c:pt>
                <c:pt idx="4">
                  <c:v>data quality analyst</c:v>
                </c:pt>
              </c:strCache>
            </c:strRef>
          </c:cat>
          <c:val>
            <c:numRef>
              <c:f>'Analysis '!$EG$4:$EG$8</c:f>
              <c:numCache>
                <c:formatCode>General</c:formatCode>
                <c:ptCount val="5"/>
                <c:pt idx="0">
                  <c:v>338</c:v>
                </c:pt>
                <c:pt idx="1">
                  <c:v>105</c:v>
                </c:pt>
                <c:pt idx="2">
                  <c:v>47</c:v>
                </c:pt>
                <c:pt idx="3">
                  <c:v>25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1-4D0A-9B5C-4FC635CAB369}"/>
            </c:ext>
          </c:extLst>
        </c:ser>
        <c:ser>
          <c:idx val="1"/>
          <c:order val="1"/>
          <c:tx>
            <c:strRef>
              <c:f>'Analysis '!$EH$3</c:f>
              <c:strCache>
                <c:ptCount val="1"/>
                <c:pt idx="0">
                  <c:v>hk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val>
            <c:numRef>
              <c:f>'Analysis '!$EH$4:$EH$8</c:f>
              <c:numCache>
                <c:formatCode>General</c:formatCode>
                <c:ptCount val="5"/>
                <c:pt idx="0">
                  <c:v>338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81-4D0A-9B5C-4FC635CAB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39810496"/>
        <c:axId val="1487833423"/>
      </c:barChart>
      <c:catAx>
        <c:axId val="43981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833423"/>
        <c:crosses val="autoZero"/>
        <c:auto val="1"/>
        <c:lblAlgn val="ctr"/>
        <c:lblOffset val="100"/>
        <c:noMultiLvlLbl val="0"/>
      </c:catAx>
      <c:valAx>
        <c:axId val="14878334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81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analyst job posting data.xlsx]Analysis !PivotTable13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Job posting by company (revenue)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2769828064337216"/>
              <c:y val="-0.1085498622065246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2769828064337216"/>
              <c:y val="-0.1085498622065246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2769828064337216"/>
              <c:y val="-0.1085498622065246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'Analysis '!$EO$4</c:f>
              <c:strCache>
                <c:ptCount val="1"/>
                <c:pt idx="0">
                  <c:v>Total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1648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FA-434E-A9DB-0D3232831E1F}"/>
              </c:ext>
            </c:extLst>
          </c:dPt>
          <c:dPt>
            <c:idx val="1"/>
            <c:bubble3D val="0"/>
            <c:spPr>
              <a:solidFill>
                <a:srgbClr val="DAC0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FA-434E-A9DB-0D3232831E1F}"/>
              </c:ext>
            </c:extLst>
          </c:dPt>
          <c:dLbls>
            <c:dLbl>
              <c:idx val="0"/>
              <c:layout>
                <c:manualLayout>
                  <c:x val="-0.22769828064337216"/>
                  <c:y val="-0.108549862206524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FA-434E-A9DB-0D3232831E1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BFA-434E-A9DB-0D3232831E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'Analysis '!$EN$5:$EN$6</c:f>
              <c:strCache>
                <c:ptCount val="2"/>
                <c:pt idx="0">
                  <c:v>Million $ company</c:v>
                </c:pt>
                <c:pt idx="1">
                  <c:v>Billion $ company</c:v>
                </c:pt>
              </c:strCache>
            </c:strRef>
          </c:cat>
          <c:val>
            <c:numRef>
              <c:f>'Analysis '!$EO$5:$EO$6</c:f>
              <c:numCache>
                <c:formatCode>General</c:formatCode>
                <c:ptCount val="2"/>
                <c:pt idx="0">
                  <c:v>961</c:v>
                </c:pt>
                <c:pt idx="1">
                  <c:v>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FA-434E-A9DB-0D3232831E1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r>
              <a:rPr lang="en-US" sz="18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based on job posting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425640994358827E-2"/>
          <c:y val="0.10502792814403711"/>
          <c:w val="0.91159971231891501"/>
          <c:h val="0.854131558726642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'Analysis '!$Y$4</c:f>
              <c:strCache>
                <c:ptCount val="1"/>
                <c:pt idx="0">
                  <c:v>Job Posting</c:v>
                </c:pt>
              </c:strCache>
            </c:strRef>
          </c:tx>
          <c:spPr>
            <a:solidFill>
              <a:srgbClr val="566573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0.1004750652827695"/>
                  <c:y val="9.4299619452806382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CD-4BD2-AF3F-E2AA74223E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'!$X$5:$X$9</c:f>
              <c:strCache>
                <c:ptCount val="5"/>
                <c:pt idx="0">
                  <c:v>New company</c:v>
                </c:pt>
                <c:pt idx="1">
                  <c:v>Late 20th century company</c:v>
                </c:pt>
                <c:pt idx="2">
                  <c:v>Very old company</c:v>
                </c:pt>
                <c:pt idx="3">
                  <c:v>Established company</c:v>
                </c:pt>
                <c:pt idx="4">
                  <c:v>Old company</c:v>
                </c:pt>
              </c:strCache>
            </c:strRef>
          </c:cat>
          <c:val>
            <c:numRef>
              <c:f>'Analysis '!$Y$5:$Y$9</c:f>
              <c:numCache>
                <c:formatCode>General</c:formatCode>
                <c:ptCount val="5"/>
                <c:pt idx="0">
                  <c:v>596</c:v>
                </c:pt>
                <c:pt idx="1">
                  <c:v>576</c:v>
                </c:pt>
                <c:pt idx="2">
                  <c:v>369</c:v>
                </c:pt>
                <c:pt idx="3">
                  <c:v>278</c:v>
                </c:pt>
                <c:pt idx="4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CD-4BD2-AF3F-E2AA74223EC8}"/>
            </c:ext>
          </c:extLst>
        </c:ser>
        <c:ser>
          <c:idx val="1"/>
          <c:order val="1"/>
          <c:tx>
            <c:strRef>
              <c:f>'Analysis '!$Z$4</c:f>
              <c:strCache>
                <c:ptCount val="1"/>
                <c:pt idx="0">
                  <c:v>Duplicate</c:v>
                </c:pt>
              </c:strCache>
            </c:strRef>
          </c:tx>
          <c:spPr>
            <a:solidFill>
              <a:srgbClr val="566573"/>
            </a:solidFill>
            <a:ln>
              <a:noFill/>
            </a:ln>
            <a:effectLst/>
          </c:spPr>
          <c:invertIfNegative val="0"/>
          <c:cat>
            <c:strRef>
              <c:f>'Analysis '!$X$5:$X$9</c:f>
              <c:strCache>
                <c:ptCount val="5"/>
                <c:pt idx="0">
                  <c:v>New company</c:v>
                </c:pt>
                <c:pt idx="1">
                  <c:v>Late 20th century company</c:v>
                </c:pt>
                <c:pt idx="2">
                  <c:v>Very old company</c:v>
                </c:pt>
                <c:pt idx="3">
                  <c:v>Established company</c:v>
                </c:pt>
                <c:pt idx="4">
                  <c:v>Old company</c:v>
                </c:pt>
              </c:strCache>
            </c:strRef>
          </c:cat>
          <c:val>
            <c:numRef>
              <c:f>'Analysis '!$Z$5:$Z$9</c:f>
              <c:numCache>
                <c:formatCode>General</c:formatCode>
                <c:ptCount val="5"/>
                <c:pt idx="0">
                  <c:v>596</c:v>
                </c:pt>
                <c:pt idx="1">
                  <c:v>576</c:v>
                </c:pt>
                <c:pt idx="2">
                  <c:v>369</c:v>
                </c:pt>
                <c:pt idx="3">
                  <c:v>278</c:v>
                </c:pt>
                <c:pt idx="4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CD-4BD2-AF3F-E2AA74223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950026575"/>
        <c:axId val="1276292383"/>
      </c:barChart>
      <c:catAx>
        <c:axId val="950026575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276292383"/>
        <c:crosses val="autoZero"/>
        <c:auto val="1"/>
        <c:lblAlgn val="ctr"/>
        <c:lblOffset val="100"/>
        <c:noMultiLvlLbl val="0"/>
      </c:catAx>
      <c:valAx>
        <c:axId val="1276292383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950026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sector based on job posting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29267420940468414"/>
          <c:y val="4.074799255434316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0959687731341278E-2"/>
          <c:y val="0.24495089449130431"/>
          <c:w val="0.85111754745998713"/>
          <c:h val="0.62040265738296063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'Analysis '!$BA$2</c:f>
              <c:strCache>
                <c:ptCount val="1"/>
                <c:pt idx="0">
                  <c:v>Job Posting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elete val="1"/>
          </c:dLbls>
          <c:cat>
            <c:strRef>
              <c:f>'Analysis '!$AZ$3:$AZ$7</c:f>
              <c:strCache>
                <c:ptCount val="5"/>
                <c:pt idx="0">
                  <c:v>Information Technology</c:v>
                </c:pt>
                <c:pt idx="1">
                  <c:v>Business Services</c:v>
                </c:pt>
                <c:pt idx="2">
                  <c:v>Finance</c:v>
                </c:pt>
                <c:pt idx="3">
                  <c:v>Health Care</c:v>
                </c:pt>
                <c:pt idx="4">
                  <c:v>Insurance</c:v>
                </c:pt>
              </c:strCache>
            </c:strRef>
          </c:cat>
          <c:val>
            <c:numRef>
              <c:f>'Analysis '!$BA$3:$BA$7</c:f>
              <c:numCache>
                <c:formatCode>General</c:formatCode>
                <c:ptCount val="5"/>
                <c:pt idx="0">
                  <c:v>568</c:v>
                </c:pt>
                <c:pt idx="1">
                  <c:v>520</c:v>
                </c:pt>
                <c:pt idx="2">
                  <c:v>169</c:v>
                </c:pt>
                <c:pt idx="3">
                  <c:v>151</c:v>
                </c:pt>
                <c:pt idx="4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0-4D64-9945-3D2359329ABE}"/>
            </c:ext>
          </c:extLst>
        </c:ser>
        <c:ser>
          <c:idx val="3"/>
          <c:order val="1"/>
          <c:tx>
            <c:strRef>
              <c:f>'Analysis '!$BB$2</c:f>
              <c:strCache>
                <c:ptCount val="1"/>
                <c:pt idx="0">
                  <c:v>Highlight</c:v>
                </c:pt>
              </c:strCache>
            </c:strRef>
          </c:tx>
          <c:spPr>
            <a:solidFill>
              <a:srgbClr val="566573"/>
            </a:solidFill>
          </c:spPr>
          <c:invertIfNegative val="0"/>
          <c:dLbls>
            <c:delete val="1"/>
          </c:dLbls>
          <c:val>
            <c:numRef>
              <c:f>'Analysis '!$BB$3:$BB$7</c:f>
              <c:numCache>
                <c:formatCode>General</c:formatCode>
                <c:ptCount val="5"/>
                <c:pt idx="0">
                  <c:v>568</c:v>
                </c:pt>
                <c:pt idx="1">
                  <c:v>520</c:v>
                </c:pt>
                <c:pt idx="2">
                  <c:v>169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40-4D64-9945-3D2359329ABE}"/>
            </c:ext>
          </c:extLst>
        </c:ser>
        <c:ser>
          <c:idx val="0"/>
          <c:order val="2"/>
          <c:tx>
            <c:strRef>
              <c:f>'Analysis '!$BA$2</c:f>
              <c:strCache>
                <c:ptCount val="1"/>
                <c:pt idx="0">
                  <c:v>Job Posting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'Analysis '!$AZ$3:$AZ$7</c:f>
              <c:strCache>
                <c:ptCount val="5"/>
                <c:pt idx="0">
                  <c:v>Information Technology</c:v>
                </c:pt>
                <c:pt idx="1">
                  <c:v>Business Services</c:v>
                </c:pt>
                <c:pt idx="2">
                  <c:v>Finance</c:v>
                </c:pt>
                <c:pt idx="3">
                  <c:v>Health Care</c:v>
                </c:pt>
                <c:pt idx="4">
                  <c:v>Insurance</c:v>
                </c:pt>
              </c:strCache>
            </c:strRef>
          </c:cat>
          <c:val>
            <c:numRef>
              <c:f>'Analysis '!$BA$3:$BA$7</c:f>
              <c:numCache>
                <c:formatCode>General</c:formatCode>
                <c:ptCount val="5"/>
                <c:pt idx="0">
                  <c:v>568</c:v>
                </c:pt>
                <c:pt idx="1">
                  <c:v>520</c:v>
                </c:pt>
                <c:pt idx="2">
                  <c:v>169</c:v>
                </c:pt>
                <c:pt idx="3">
                  <c:v>151</c:v>
                </c:pt>
                <c:pt idx="4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40-4D64-9945-3D2359329ABE}"/>
            </c:ext>
          </c:extLst>
        </c:ser>
        <c:ser>
          <c:idx val="1"/>
          <c:order val="3"/>
          <c:tx>
            <c:strRef>
              <c:f>'Analysis '!$BB$2</c:f>
              <c:strCache>
                <c:ptCount val="1"/>
                <c:pt idx="0">
                  <c:v>Highlight</c:v>
                </c:pt>
              </c:strCache>
            </c:strRef>
          </c:tx>
          <c:spPr>
            <a:solidFill>
              <a:srgbClr val="56657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'Analysis '!$BB$3:$BB$7</c:f>
              <c:numCache>
                <c:formatCode>General</c:formatCode>
                <c:ptCount val="5"/>
                <c:pt idx="0">
                  <c:v>568</c:v>
                </c:pt>
                <c:pt idx="1">
                  <c:v>520</c:v>
                </c:pt>
                <c:pt idx="2">
                  <c:v>169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40-4D64-9945-3D2359329A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861412480"/>
        <c:axId val="1052173776"/>
      </c:barChart>
      <c:catAx>
        <c:axId val="186141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173776"/>
        <c:crosses val="autoZero"/>
        <c:auto val="1"/>
        <c:lblAlgn val="ctr"/>
        <c:lblOffset val="100"/>
        <c:noMultiLvlLbl val="0"/>
      </c:catAx>
      <c:valAx>
        <c:axId val="1052173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1412480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</a:t>
            </a: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posting by industry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827494892409293E-2"/>
          <c:y val="0.11714493292241972"/>
          <c:w val="0.74619681165244189"/>
          <c:h val="0.839269063006905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'Analysis '!$BM$2</c:f>
              <c:strCache>
                <c:ptCount val="1"/>
                <c:pt idx="0">
                  <c:v>Count of Job Title</c:v>
                </c:pt>
              </c:strCache>
            </c:strRef>
          </c:tx>
          <c:spPr>
            <a:solidFill>
              <a:srgbClr val="566573"/>
            </a:solidFill>
            <a:ln>
              <a:noFill/>
            </a:ln>
            <a:effectLst/>
          </c:spPr>
          <c:invertIfNegative val="0"/>
          <c:cat>
            <c:strRef>
              <c:f>'Analysis '!$BL$3:$BL$7</c:f>
              <c:strCache>
                <c:ptCount val="5"/>
                <c:pt idx="0">
                  <c:v>Computer Hardware &amp; Software</c:v>
                </c:pt>
                <c:pt idx="1">
                  <c:v>Consulting</c:v>
                </c:pt>
                <c:pt idx="2">
                  <c:v>Health Care Services &amp; Hospitals</c:v>
                </c:pt>
                <c:pt idx="3">
                  <c:v>Staffing &amp; Outsourcing</c:v>
                </c:pt>
                <c:pt idx="4">
                  <c:v>IT Services</c:v>
                </c:pt>
              </c:strCache>
            </c:strRef>
          </c:cat>
          <c:val>
            <c:numRef>
              <c:f>'Analysis '!$BM$3:$BM$7</c:f>
              <c:numCache>
                <c:formatCode>General</c:formatCode>
                <c:ptCount val="5"/>
                <c:pt idx="0">
                  <c:v>110</c:v>
                </c:pt>
                <c:pt idx="1">
                  <c:v>111</c:v>
                </c:pt>
                <c:pt idx="2">
                  <c:v>151</c:v>
                </c:pt>
                <c:pt idx="3">
                  <c:v>320</c:v>
                </c:pt>
                <c:pt idx="4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0-4368-873A-95B5D0C8A487}"/>
            </c:ext>
          </c:extLst>
        </c:ser>
        <c:ser>
          <c:idx val="1"/>
          <c:order val="1"/>
          <c:tx>
            <c:strRef>
              <c:f>'Analysis '!$BN$2</c:f>
              <c:strCache>
                <c:ptCount val="1"/>
                <c:pt idx="0">
                  <c:v>Duplicates</c:v>
                </c:pt>
              </c:strCache>
            </c:strRef>
          </c:tx>
          <c:spPr>
            <a:solidFill>
              <a:srgbClr val="56657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'!$BL$3:$BL$7</c:f>
              <c:strCache>
                <c:ptCount val="5"/>
                <c:pt idx="0">
                  <c:v>Computer Hardware &amp; Software</c:v>
                </c:pt>
                <c:pt idx="1">
                  <c:v>Consulting</c:v>
                </c:pt>
                <c:pt idx="2">
                  <c:v>Health Care Services &amp; Hospitals</c:v>
                </c:pt>
                <c:pt idx="3">
                  <c:v>Staffing &amp; Outsourcing</c:v>
                </c:pt>
                <c:pt idx="4">
                  <c:v>IT Services</c:v>
                </c:pt>
              </c:strCache>
            </c:strRef>
          </c:cat>
          <c:val>
            <c:numRef>
              <c:f>'Analysis '!$BN$3:$BN$7</c:f>
              <c:numCache>
                <c:formatCode>General</c:formatCode>
                <c:ptCount val="5"/>
                <c:pt idx="0">
                  <c:v>110</c:v>
                </c:pt>
                <c:pt idx="1">
                  <c:v>111</c:v>
                </c:pt>
                <c:pt idx="2">
                  <c:v>151</c:v>
                </c:pt>
                <c:pt idx="3">
                  <c:v>320</c:v>
                </c:pt>
                <c:pt idx="4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70-4368-873A-95B5D0C8A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0414367"/>
        <c:axId val="1026954784"/>
      </c:barChart>
      <c:catAx>
        <c:axId val="2004143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26954784"/>
        <c:crosses val="autoZero"/>
        <c:auto val="1"/>
        <c:lblAlgn val="ctr"/>
        <c:lblOffset val="100"/>
        <c:noMultiLvlLbl val="0"/>
      </c:catAx>
      <c:valAx>
        <c:axId val="1026954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041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16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 sectors facing competitors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325863351862396E-2"/>
          <c:y val="0.18759444574865905"/>
          <c:w val="0.91905545585853721"/>
          <c:h val="0.659300759863815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'Analysis '!$BW$5</c:f>
              <c:strCache>
                <c:ptCount val="1"/>
                <c:pt idx="0">
                  <c:v>Competitors</c:v>
                </c:pt>
              </c:strCache>
            </c:strRef>
          </c:tx>
          <c:spPr>
            <a:solidFill>
              <a:srgbClr val="DAC0A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'Analysis '!$BV$6:$BV$10</c:f>
              <c:strCache>
                <c:ptCount val="5"/>
                <c:pt idx="0">
                  <c:v>Information Technology</c:v>
                </c:pt>
                <c:pt idx="1">
                  <c:v>Business Services</c:v>
                </c:pt>
                <c:pt idx="2">
                  <c:v>Finance</c:v>
                </c:pt>
                <c:pt idx="3">
                  <c:v>Health Care</c:v>
                </c:pt>
                <c:pt idx="4">
                  <c:v>Insurance</c:v>
                </c:pt>
              </c:strCache>
            </c:strRef>
          </c:cat>
          <c:val>
            <c:numRef>
              <c:f>'Analysis '!$BW$6:$BW$10</c:f>
              <c:numCache>
                <c:formatCode>General</c:formatCode>
                <c:ptCount val="5"/>
                <c:pt idx="0">
                  <c:v>143</c:v>
                </c:pt>
                <c:pt idx="1">
                  <c:v>143</c:v>
                </c:pt>
                <c:pt idx="2">
                  <c:v>57</c:v>
                </c:pt>
                <c:pt idx="3">
                  <c:v>37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D-4A2E-B0EC-1CDA31D88EB2}"/>
            </c:ext>
          </c:extLst>
        </c:ser>
        <c:ser>
          <c:idx val="1"/>
          <c:order val="1"/>
          <c:tx>
            <c:strRef>
              <c:f>'Analysis '!$BX$5</c:f>
              <c:strCache>
                <c:ptCount val="1"/>
                <c:pt idx="0">
                  <c:v>Highlight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'Analysis '!$BX$6:$BX$10</c:f>
              <c:numCache>
                <c:formatCode>General</c:formatCode>
                <c:ptCount val="5"/>
                <c:pt idx="0">
                  <c:v>143</c:v>
                </c:pt>
                <c:pt idx="1">
                  <c:v>143</c:v>
                </c:pt>
                <c:pt idx="2">
                  <c:v>57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DD-4A2E-B0EC-1CDA31D88E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99"/>
        <c:axId val="375195215"/>
        <c:axId val="1420061615"/>
      </c:barChart>
      <c:catAx>
        <c:axId val="37519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061615"/>
        <c:crosses val="autoZero"/>
        <c:auto val="1"/>
        <c:lblAlgn val="ctr"/>
        <c:lblOffset val="100"/>
        <c:noMultiLvlLbl val="0"/>
      </c:catAx>
      <c:valAx>
        <c:axId val="14200616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5195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18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industry facing competitors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738165895092253E-2"/>
          <c:y val="0.16766804694372331"/>
          <c:w val="0.82364533658644778"/>
          <c:h val="0.790003933432026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'Analysis '!$CI$15</c:f>
              <c:strCache>
                <c:ptCount val="1"/>
                <c:pt idx="0">
                  <c:v>Competitors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'!$CH$16:$CH$20</c:f>
              <c:strCache>
                <c:ptCount val="5"/>
                <c:pt idx="0">
                  <c:v>Staffing &amp; Outsourcing</c:v>
                </c:pt>
                <c:pt idx="1">
                  <c:v>IT Services</c:v>
                </c:pt>
                <c:pt idx="2">
                  <c:v>Computer Hardware &amp; Software</c:v>
                </c:pt>
                <c:pt idx="3">
                  <c:v>Health Care Services &amp; Hospitals</c:v>
                </c:pt>
                <c:pt idx="4">
                  <c:v>Consulting</c:v>
                </c:pt>
              </c:strCache>
            </c:strRef>
          </c:cat>
          <c:val>
            <c:numRef>
              <c:f>'Analysis '!$CI$16:$CI$20</c:f>
              <c:numCache>
                <c:formatCode>General</c:formatCode>
                <c:ptCount val="5"/>
                <c:pt idx="0">
                  <c:v>108</c:v>
                </c:pt>
                <c:pt idx="1">
                  <c:v>56</c:v>
                </c:pt>
                <c:pt idx="2">
                  <c:v>45</c:v>
                </c:pt>
                <c:pt idx="3">
                  <c:v>37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5-4E80-BAD6-392D6FF5C1CE}"/>
            </c:ext>
          </c:extLst>
        </c:ser>
        <c:ser>
          <c:idx val="1"/>
          <c:order val="1"/>
          <c:tx>
            <c:strRef>
              <c:f>'Analysis '!$CJ$15</c:f>
              <c:strCache>
                <c:ptCount val="1"/>
                <c:pt idx="0">
                  <c:v>Duplicates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cat>
            <c:strRef>
              <c:f>'Analysis '!$CH$16:$CH$20</c:f>
              <c:strCache>
                <c:ptCount val="5"/>
                <c:pt idx="0">
                  <c:v>Staffing &amp; Outsourcing</c:v>
                </c:pt>
                <c:pt idx="1">
                  <c:v>IT Services</c:v>
                </c:pt>
                <c:pt idx="2">
                  <c:v>Computer Hardware &amp; Software</c:v>
                </c:pt>
                <c:pt idx="3">
                  <c:v>Health Care Services &amp; Hospitals</c:v>
                </c:pt>
                <c:pt idx="4">
                  <c:v>Consulting</c:v>
                </c:pt>
              </c:strCache>
            </c:strRef>
          </c:cat>
          <c:val>
            <c:numRef>
              <c:f>'Analysis '!$CJ$16:$CJ$20</c:f>
              <c:numCache>
                <c:formatCode>General</c:formatCode>
                <c:ptCount val="5"/>
                <c:pt idx="0">
                  <c:v>108</c:v>
                </c:pt>
                <c:pt idx="1">
                  <c:v>56</c:v>
                </c:pt>
                <c:pt idx="2">
                  <c:v>45</c:v>
                </c:pt>
                <c:pt idx="3">
                  <c:v>37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5-4E80-BAD6-392D6FF5C1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78309247"/>
        <c:axId val="636134063"/>
      </c:barChart>
      <c:catAx>
        <c:axId val="1178309247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636134063"/>
        <c:crosses val="autoZero"/>
        <c:auto val="1"/>
        <c:lblAlgn val="ctr"/>
        <c:lblOffset val="100"/>
        <c:noMultiLvlLbl val="0"/>
      </c:catAx>
      <c:valAx>
        <c:axId val="636134063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17830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competitors by company type</a:t>
            </a:r>
          </a:p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6913317987543038E-2"/>
          <c:y val="0.14828583373103471"/>
          <c:w val="0.76884854649324552"/>
          <c:h val="0.80773616219667144"/>
        </c:manualLayout>
      </c:layout>
      <c:barChart>
        <c:barDir val="bar"/>
        <c:grouping val="clustered"/>
        <c:varyColors val="0"/>
        <c:ser>
          <c:idx val="2"/>
          <c:order val="0"/>
          <c:tx>
            <c:strRef>
              <c:f>'Analysis '!$CI$15</c:f>
              <c:strCache>
                <c:ptCount val="1"/>
                <c:pt idx="0">
                  <c:v>Competitors</c:v>
                </c:pt>
              </c:strCache>
            </c:strRef>
          </c:tx>
          <c:invertIfNegative val="0"/>
          <c:cat>
            <c:strRef>
              <c:f>'Analysis '!$CH$16:$CH$20</c:f>
              <c:strCache>
                <c:ptCount val="5"/>
                <c:pt idx="0">
                  <c:v>Staffing &amp; Outsourcing</c:v>
                </c:pt>
                <c:pt idx="1">
                  <c:v>IT Services</c:v>
                </c:pt>
                <c:pt idx="2">
                  <c:v>Computer Hardware &amp; Software</c:v>
                </c:pt>
                <c:pt idx="3">
                  <c:v>Health Care Services &amp; Hospitals</c:v>
                </c:pt>
                <c:pt idx="4">
                  <c:v>Consulting</c:v>
                </c:pt>
              </c:strCache>
            </c:strRef>
          </c:cat>
          <c:val>
            <c:numRef>
              <c:f>'Analysis '!$CI$16:$CI$20</c:f>
              <c:numCache>
                <c:formatCode>General</c:formatCode>
                <c:ptCount val="5"/>
                <c:pt idx="0">
                  <c:v>108</c:v>
                </c:pt>
                <c:pt idx="1">
                  <c:v>56</c:v>
                </c:pt>
                <c:pt idx="2">
                  <c:v>45</c:v>
                </c:pt>
                <c:pt idx="3">
                  <c:v>37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A-446D-A19A-DDF171A2CF93}"/>
            </c:ext>
          </c:extLst>
        </c:ser>
        <c:ser>
          <c:idx val="3"/>
          <c:order val="1"/>
          <c:tx>
            <c:strRef>
              <c:f>'Analysis '!$CJ$15</c:f>
              <c:strCache>
                <c:ptCount val="1"/>
                <c:pt idx="0">
                  <c:v>Duplicates</c:v>
                </c:pt>
              </c:strCache>
            </c:strRef>
          </c:tx>
          <c:spPr>
            <a:solidFill>
              <a:srgbClr val="164863"/>
            </a:solidFill>
          </c:spPr>
          <c:invertIfNegative val="0"/>
          <c:cat>
            <c:strRef>
              <c:f>'Analysis '!$CH$16:$CH$20</c:f>
              <c:strCache>
                <c:ptCount val="5"/>
                <c:pt idx="0">
                  <c:v>Staffing &amp; Outsourcing</c:v>
                </c:pt>
                <c:pt idx="1">
                  <c:v>IT Services</c:v>
                </c:pt>
                <c:pt idx="2">
                  <c:v>Computer Hardware &amp; Software</c:v>
                </c:pt>
                <c:pt idx="3">
                  <c:v>Health Care Services &amp; Hospitals</c:v>
                </c:pt>
                <c:pt idx="4">
                  <c:v>Consulting</c:v>
                </c:pt>
              </c:strCache>
            </c:strRef>
          </c:cat>
          <c:val>
            <c:numRef>
              <c:f>'Analysis '!$CJ$16:$CJ$20</c:f>
              <c:numCache>
                <c:formatCode>General</c:formatCode>
                <c:ptCount val="5"/>
                <c:pt idx="0">
                  <c:v>108</c:v>
                </c:pt>
                <c:pt idx="1">
                  <c:v>56</c:v>
                </c:pt>
                <c:pt idx="2">
                  <c:v>45</c:v>
                </c:pt>
                <c:pt idx="3">
                  <c:v>37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DA-446D-A19A-DDF171A2CF93}"/>
            </c:ext>
          </c:extLst>
        </c:ser>
        <c:ser>
          <c:idx val="0"/>
          <c:order val="2"/>
          <c:tx>
            <c:strRef>
              <c:f>'Analysis '!$CH$36</c:f>
              <c:strCache>
                <c:ptCount val="1"/>
                <c:pt idx="0">
                  <c:v>Count of Competitor  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inBase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270611904016402"/>
                      <c:h val="9.983006924410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0DA-446D-A19A-DDF171A2CF93}"/>
                </c:ext>
              </c:extLst>
            </c:dLbl>
            <c:dLbl>
              <c:idx val="3"/>
              <c:layout>
                <c:manualLayout>
                  <c:x val="-0.13025533635158865"/>
                  <c:y val="3.1480317877084427E-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19285799264515"/>
                      <c:h val="6.3908193319372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0DA-446D-A19A-DDF171A2CF93}"/>
                </c:ext>
              </c:extLst>
            </c:dLbl>
            <c:dLbl>
              <c:idx val="4"/>
              <c:layout>
                <c:manualLayout>
                  <c:x val="-7.7995545105096056E-2"/>
                  <c:y val="3.99894536371020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0594307062989752"/>
                      <c:h val="6.3908193319372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A0DA-446D-A19A-DDF171A2CF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'!$CG$37:$CG$41</c:f>
              <c:strCache>
                <c:ptCount val="5"/>
                <c:pt idx="0">
                  <c:v>Late 20th century company</c:v>
                </c:pt>
                <c:pt idx="1">
                  <c:v>Established company</c:v>
                </c:pt>
                <c:pt idx="2">
                  <c:v>New company</c:v>
                </c:pt>
                <c:pt idx="3">
                  <c:v>Very old co</c:v>
                </c:pt>
                <c:pt idx="4">
                  <c:v>Old co.</c:v>
                </c:pt>
              </c:strCache>
            </c:strRef>
          </c:cat>
          <c:val>
            <c:numRef>
              <c:f>'Analysis '!$CH$37:$CH$41</c:f>
              <c:numCache>
                <c:formatCode>General</c:formatCode>
                <c:ptCount val="5"/>
                <c:pt idx="0">
                  <c:v>246</c:v>
                </c:pt>
                <c:pt idx="1">
                  <c:v>131</c:v>
                </c:pt>
                <c:pt idx="2">
                  <c:v>91</c:v>
                </c:pt>
                <c:pt idx="3">
                  <c:v>29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DA-446D-A19A-DDF171A2CF93}"/>
            </c:ext>
          </c:extLst>
        </c:ser>
        <c:ser>
          <c:idx val="1"/>
          <c:order val="3"/>
          <c:tx>
            <c:strRef>
              <c:f>'Analysis '!$CI$36</c:f>
              <c:strCache>
                <c:ptCount val="1"/>
                <c:pt idx="0">
                  <c:v>duplicate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cat>
            <c:strRef>
              <c:f>'Analysis '!$CG$37:$CG$41</c:f>
              <c:strCache>
                <c:ptCount val="5"/>
                <c:pt idx="0">
                  <c:v>Late 20th century company</c:v>
                </c:pt>
                <c:pt idx="1">
                  <c:v>Established company</c:v>
                </c:pt>
                <c:pt idx="2">
                  <c:v>New company</c:v>
                </c:pt>
                <c:pt idx="3">
                  <c:v>Very old co</c:v>
                </c:pt>
                <c:pt idx="4">
                  <c:v>Old co.</c:v>
                </c:pt>
              </c:strCache>
            </c:strRef>
          </c:cat>
          <c:val>
            <c:numRef>
              <c:f>'Analysis '!$CI$37:$CI$41</c:f>
              <c:numCache>
                <c:formatCode>General</c:formatCode>
                <c:ptCount val="5"/>
                <c:pt idx="0">
                  <c:v>246</c:v>
                </c:pt>
                <c:pt idx="1">
                  <c:v>131</c:v>
                </c:pt>
                <c:pt idx="2">
                  <c:v>91</c:v>
                </c:pt>
                <c:pt idx="3">
                  <c:v>29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DA-446D-A19A-DDF171A2C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1365460527"/>
        <c:axId val="1985024575"/>
      </c:barChart>
      <c:catAx>
        <c:axId val="1365460527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85024575"/>
        <c:crosses val="autoZero"/>
        <c:auto val="1"/>
        <c:lblAlgn val="ctr"/>
        <c:lblOffset val="100"/>
        <c:noMultiLvlLbl val="0"/>
      </c:catAx>
      <c:valAx>
        <c:axId val="1985024575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365460527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18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states by job posting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57330243887494936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247594050743664E-2"/>
          <c:y val="0.125"/>
          <c:w val="0.78520991480978042"/>
          <c:h val="0.767600612423447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'Analysis '!$CT$4</c:f>
              <c:strCache>
                <c:ptCount val="1"/>
                <c:pt idx="0">
                  <c:v>job postings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'Analysis '!$CS$5:$CS$9</c:f>
              <c:strCache>
                <c:ptCount val="5"/>
                <c:pt idx="0">
                  <c:v> CA</c:v>
                </c:pt>
                <c:pt idx="1">
                  <c:v> TX</c:v>
                </c:pt>
                <c:pt idx="2">
                  <c:v> NY</c:v>
                </c:pt>
                <c:pt idx="3">
                  <c:v> IL</c:v>
                </c:pt>
                <c:pt idx="4">
                  <c:v> PA</c:v>
                </c:pt>
              </c:strCache>
            </c:strRef>
          </c:cat>
          <c:val>
            <c:numRef>
              <c:f>'Analysis '!$CT$5:$CT$9</c:f>
              <c:numCache>
                <c:formatCode>0</c:formatCode>
                <c:ptCount val="5"/>
                <c:pt idx="0">
                  <c:v>518</c:v>
                </c:pt>
                <c:pt idx="1">
                  <c:v>339</c:v>
                </c:pt>
                <c:pt idx="2">
                  <c:v>282</c:v>
                </c:pt>
                <c:pt idx="3">
                  <c:v>139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6-45C9-95EC-9E40BA1037F4}"/>
            </c:ext>
          </c:extLst>
        </c:ser>
        <c:ser>
          <c:idx val="1"/>
          <c:order val="1"/>
          <c:tx>
            <c:strRef>
              <c:f>'Analysis '!$CU$4</c:f>
              <c:strCache>
                <c:ptCount val="1"/>
                <c:pt idx="0">
                  <c:v>highlight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'Analysis '!$CU$5:$CU$9</c:f>
              <c:numCache>
                <c:formatCode>General</c:formatCode>
                <c:ptCount val="5"/>
                <c:pt idx="0">
                  <c:v>518</c:v>
                </c:pt>
                <c:pt idx="1">
                  <c:v>339</c:v>
                </c:pt>
                <c:pt idx="2">
                  <c:v>282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6-45C9-95EC-9E40BA1037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690210415"/>
        <c:axId val="629853183"/>
      </c:barChart>
      <c:catAx>
        <c:axId val="69021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853183"/>
        <c:crosses val="autoZero"/>
        <c:auto val="1"/>
        <c:lblAlgn val="ctr"/>
        <c:lblOffset val="100"/>
        <c:noMultiLvlLbl val="0"/>
      </c:catAx>
      <c:valAx>
        <c:axId val="629853183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690210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analyst job posting data.xlsx]Analysis !PivotTable9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Company(size) by job posting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2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69655154491827"/>
              <c:y val="6.37328328145028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69655154491827"/>
              <c:y val="6.37328328145028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12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69655154491827"/>
              <c:y val="6.37328328145028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17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398788240561104"/>
              <c:y val="5.12643795521067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22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398788240561104"/>
              <c:y val="5.12643795521067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27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398788240561104"/>
              <c:y val="5.12643795521067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32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398788240561104"/>
              <c:y val="5.12643795521067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37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398788240561104"/>
              <c:y val="5.12643795521067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70503489902879"/>
          <c:y val="0.10047283498610932"/>
          <c:w val="0.48692979623603833"/>
          <c:h val="0.85872977908376136"/>
        </c:manualLayout>
      </c:layout>
      <c:pieChart>
        <c:varyColors val="1"/>
        <c:ser>
          <c:idx val="0"/>
          <c:order val="0"/>
          <c:tx>
            <c:strRef>
              <c:f>'Analysis '!$DH$2</c:f>
              <c:strCache>
                <c:ptCount val="1"/>
                <c:pt idx="0">
                  <c:v>Total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1648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2F-4B56-9553-9CA89FB0DE70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2F-4B56-9553-9CA89FB0DE70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2F-4B56-9553-9CA89FB0DE70}"/>
              </c:ext>
            </c:extLst>
          </c:dPt>
          <c:dPt>
            <c:idx val="3"/>
            <c:bubble3D val="0"/>
            <c:spPr>
              <a:solidFill>
                <a:srgbClr val="DAC0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2F-4B56-9553-9CA89FB0DE70}"/>
              </c:ext>
            </c:extLst>
          </c:dPt>
          <c:dLbls>
            <c:dLbl>
              <c:idx val="0"/>
              <c:layout>
                <c:manualLayout>
                  <c:x val="-0.20647964796479648"/>
                  <c:y val="1.06340413843618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178226484065728"/>
                      <c:h val="0.14717054263565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F2F-4B56-9553-9CA89FB0DE70}"/>
                </c:ext>
              </c:extLst>
            </c:dLbl>
            <c:dLbl>
              <c:idx val="1"/>
              <c:layout>
                <c:manualLayout>
                  <c:x val="7.4946770267577859E-2"/>
                  <c:y val="-0.164844961240310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2F-4B56-9553-9CA89FB0DE70}"/>
                </c:ext>
              </c:extLst>
            </c:dLbl>
            <c:dLbl>
              <c:idx val="2"/>
              <c:layout>
                <c:manualLayout>
                  <c:x val="0.21398788240561104"/>
                  <c:y val="5.12643795521067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F2F-4B56-9553-9CA89FB0DE70}"/>
                </c:ext>
              </c:extLst>
            </c:dLbl>
            <c:dLbl>
              <c:idx val="3"/>
              <c:layout>
                <c:manualLayout>
                  <c:x val="3.3917864227367617E-2"/>
                  <c:y val="0.2025193798449612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F2F-4B56-9553-9CA89FB0DE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'Analysis '!$DG$3:$DG$7</c:f>
              <c:strCache>
                <c:ptCount val="4"/>
                <c:pt idx="0">
                  <c:v>Startup</c:v>
                </c:pt>
                <c:pt idx="1">
                  <c:v>Small company</c:v>
                </c:pt>
                <c:pt idx="2">
                  <c:v>Big company</c:v>
                </c:pt>
                <c:pt idx="3">
                  <c:v>Multi-national</c:v>
                </c:pt>
              </c:strCache>
            </c:strRef>
          </c:cat>
          <c:val>
            <c:numRef>
              <c:f>'Analysis '!$DH$3:$DH$7</c:f>
              <c:numCache>
                <c:formatCode>General</c:formatCode>
                <c:ptCount val="4"/>
                <c:pt idx="0">
                  <c:v>642</c:v>
                </c:pt>
                <c:pt idx="1">
                  <c:v>441</c:v>
                </c:pt>
                <c:pt idx="2">
                  <c:v>438</c:v>
                </c:pt>
                <c:pt idx="3">
                  <c:v>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2F-4B56-9553-9CA89FB0DE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0"/>
      </c:pie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7" y="1065168"/>
            <a:ext cx="3715742" cy="1015302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Data-Driven Careers: A Closer Look at USA Job Postings for Analysts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027" y="4223435"/>
            <a:ext cx="3128512" cy="617013"/>
          </a:xfrm>
        </p:spPr>
        <p:txBody>
          <a:bodyPr>
            <a:no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Abdur Rahman,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Analyst.</a:t>
            </a:r>
            <a:b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6287AF-451B-4FEA-A984-C734DD46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318F198-96C8-C373-90B7-9E326C22E43C}"/>
              </a:ext>
            </a:extLst>
          </p:cNvPr>
          <p:cNvSpPr txBox="1">
            <a:spLocks/>
          </p:cNvSpPr>
          <p:nvPr/>
        </p:nvSpPr>
        <p:spPr>
          <a:xfrm>
            <a:off x="4492624" y="1734325"/>
            <a:ext cx="3200400" cy="8239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400" b="1" kern="1200" cap="all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Content Placeholder 19">
            <a:extLst>
              <a:ext uri="{FF2B5EF4-FFF2-40B4-BE49-F238E27FC236}">
                <a16:creationId xmlns:a16="http://schemas.microsoft.com/office/drawing/2014/main" id="{AFD3E120-85FA-D46A-FC5B-01109FF528AB}"/>
              </a:ext>
            </a:extLst>
          </p:cNvPr>
          <p:cNvSpPr txBox="1">
            <a:spLocks/>
          </p:cNvSpPr>
          <p:nvPr/>
        </p:nvSpPr>
        <p:spPr>
          <a:xfrm>
            <a:off x="8148636" y="2558237"/>
            <a:ext cx="320040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Content Placeholder 21">
            <a:extLst>
              <a:ext uri="{FF2B5EF4-FFF2-40B4-BE49-F238E27FC236}">
                <a16:creationId xmlns:a16="http://schemas.microsoft.com/office/drawing/2014/main" id="{8A23ECA3-6DEA-3EA9-7D34-330361E4BCBE}"/>
              </a:ext>
            </a:extLst>
          </p:cNvPr>
          <p:cNvSpPr txBox="1">
            <a:spLocks/>
          </p:cNvSpPr>
          <p:nvPr/>
        </p:nvSpPr>
        <p:spPr>
          <a:xfrm>
            <a:off x="4492624" y="2558237"/>
            <a:ext cx="320040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FB9E1B6-75E7-4ECE-9E02-AF692998C0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50058"/>
              </p:ext>
            </p:extLst>
          </p:nvPr>
        </p:nvGraphicFramePr>
        <p:xfrm>
          <a:off x="1602295" y="981425"/>
          <a:ext cx="83889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Left Brace 33">
            <a:extLst>
              <a:ext uri="{FF2B5EF4-FFF2-40B4-BE49-F238E27FC236}">
                <a16:creationId xmlns:a16="http://schemas.microsoft.com/office/drawing/2014/main" id="{828C82C8-1810-4BD1-3CBD-6037969504CF}"/>
              </a:ext>
            </a:extLst>
          </p:cNvPr>
          <p:cNvSpPr/>
          <p:nvPr/>
        </p:nvSpPr>
        <p:spPr>
          <a:xfrm rot="5400000">
            <a:off x="3824085" y="-278050"/>
            <a:ext cx="917001" cy="2608976"/>
          </a:xfrm>
          <a:prstGeom prst="leftBrace">
            <a:avLst>
              <a:gd name="adj1" fmla="val 8333"/>
              <a:gd name="adj2" fmla="val 4918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10 Points 1">
            <a:extLst>
              <a:ext uri="{FF2B5EF4-FFF2-40B4-BE49-F238E27FC236}">
                <a16:creationId xmlns:a16="http://schemas.microsoft.com/office/drawing/2014/main" id="{60AE88E5-4E2D-A29E-C188-4B401F6B11E0}"/>
              </a:ext>
            </a:extLst>
          </p:cNvPr>
          <p:cNvSpPr/>
          <p:nvPr/>
        </p:nvSpPr>
        <p:spPr>
          <a:xfrm>
            <a:off x="3937512" y="126972"/>
            <a:ext cx="690146" cy="383158"/>
          </a:xfrm>
          <a:prstGeom prst="star10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60%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7D74C5-A501-E6A3-61EA-C967D8A57EAB}"/>
              </a:ext>
            </a:extLst>
          </p:cNvPr>
          <p:cNvSpPr/>
          <p:nvPr/>
        </p:nvSpPr>
        <p:spPr>
          <a:xfrm>
            <a:off x="346744" y="4291474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17C85-CF47-05D3-2C31-847B472422F0}"/>
              </a:ext>
            </a:extLst>
          </p:cNvPr>
          <p:cNvSpPr txBox="1"/>
          <p:nvPr/>
        </p:nvSpPr>
        <p:spPr>
          <a:xfrm>
            <a:off x="853972" y="4191013"/>
            <a:ext cx="52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California</a:t>
            </a:r>
            <a:r>
              <a:rPr lang="en-US" sz="1600" dirty="0"/>
              <a:t> , </a:t>
            </a:r>
            <a:r>
              <a:rPr lang="en-US" sz="1600" b="1" dirty="0">
                <a:solidFill>
                  <a:srgbClr val="00B0F0"/>
                </a:solidFill>
              </a:rPr>
              <a:t>Texas</a:t>
            </a:r>
            <a:r>
              <a:rPr lang="en-US" sz="1600" dirty="0"/>
              <a:t> , </a:t>
            </a:r>
            <a:r>
              <a:rPr lang="en-US" sz="1600" b="1" dirty="0">
                <a:solidFill>
                  <a:srgbClr val="00B0F0"/>
                </a:solidFill>
              </a:rPr>
              <a:t>New York </a:t>
            </a:r>
            <a:r>
              <a:rPr lang="en-US" sz="1600" dirty="0"/>
              <a:t>offering  </a:t>
            </a:r>
            <a:r>
              <a:rPr lang="en-US" b="1" dirty="0">
                <a:solidFill>
                  <a:srgbClr val="00B0F0"/>
                </a:solidFill>
              </a:rPr>
              <a:t>60%</a:t>
            </a:r>
            <a:r>
              <a:rPr lang="en-US" sz="1600" dirty="0"/>
              <a:t> of analyst job postings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7C171-E6FC-6C12-8AA6-A9BADFB2AA46}"/>
              </a:ext>
            </a:extLst>
          </p:cNvPr>
          <p:cNvSpPr txBox="1"/>
          <p:nvPr/>
        </p:nvSpPr>
        <p:spPr>
          <a:xfrm>
            <a:off x="883653" y="4943316"/>
            <a:ext cx="664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While  </a:t>
            </a:r>
            <a:r>
              <a:rPr lang="en-US" sz="1600" b="1" dirty="0">
                <a:solidFill>
                  <a:srgbClr val="00B0F0"/>
                </a:solidFill>
              </a:rPr>
              <a:t>C</a:t>
            </a:r>
            <a:r>
              <a:rPr lang="en-US" b="1" dirty="0">
                <a:solidFill>
                  <a:srgbClr val="00B0F0"/>
                </a:solidFill>
              </a:rPr>
              <a:t>alifornia</a:t>
            </a:r>
            <a:r>
              <a:rPr lang="en-US" sz="1600" dirty="0"/>
              <a:t> remains the </a:t>
            </a:r>
            <a:r>
              <a:rPr lang="en-US" sz="1600" b="1" dirty="0">
                <a:solidFill>
                  <a:srgbClr val="00B0F0"/>
                </a:solidFill>
              </a:rPr>
              <a:t>hotspot</a:t>
            </a:r>
            <a:r>
              <a:rPr lang="en-US" sz="1600" dirty="0"/>
              <a:t> for </a:t>
            </a:r>
            <a:r>
              <a:rPr lang="en-US" sz="1600" b="1" dirty="0">
                <a:solidFill>
                  <a:srgbClr val="00B0F0"/>
                </a:solidFill>
              </a:rPr>
              <a:t>analysts</a:t>
            </a:r>
            <a:r>
              <a:rPr lang="en-US" sz="1600" dirty="0"/>
              <a:t> for its peak amount of job postings 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3A886B-AE08-2304-C664-21D2A66F0031}"/>
              </a:ext>
            </a:extLst>
          </p:cNvPr>
          <p:cNvSpPr/>
          <p:nvPr/>
        </p:nvSpPr>
        <p:spPr>
          <a:xfrm>
            <a:off x="346743" y="5018925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Placeholder 71" descr="A picture containing blue glass buildings with reflection">
            <a:extLst>
              <a:ext uri="{FF2B5EF4-FFF2-40B4-BE49-F238E27FC236}">
                <a16:creationId xmlns:a16="http://schemas.microsoft.com/office/drawing/2014/main" id="{781FD203-6B96-4232-92C2-850AD4DA0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08736" y="0"/>
            <a:ext cx="1283264" cy="6858000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49C7D5B-D13D-421B-BBD7-6C438D6BA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535817"/>
              </p:ext>
            </p:extLst>
          </p:nvPr>
        </p:nvGraphicFramePr>
        <p:xfrm>
          <a:off x="839288" y="536895"/>
          <a:ext cx="4059882" cy="289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7185BB4-4BA1-465D-9D15-13A8512D8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689438"/>
              </p:ext>
            </p:extLst>
          </p:nvPr>
        </p:nvGraphicFramePr>
        <p:xfrm>
          <a:off x="5243119" y="536895"/>
          <a:ext cx="4625610" cy="2711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FDA02CFE-E5A1-D7E4-B5CE-C1DDA51D9EFC}"/>
              </a:ext>
            </a:extLst>
          </p:cNvPr>
          <p:cNvSpPr/>
          <p:nvPr/>
        </p:nvSpPr>
        <p:spPr>
          <a:xfrm>
            <a:off x="403059" y="3964303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7A56C-311D-D877-D833-4CF17C776B80}"/>
              </a:ext>
            </a:extLst>
          </p:cNvPr>
          <p:cNvSpPr txBox="1"/>
          <p:nvPr/>
        </p:nvSpPr>
        <p:spPr>
          <a:xfrm>
            <a:off x="988195" y="3888694"/>
            <a:ext cx="85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Start-up </a:t>
            </a:r>
            <a:r>
              <a:rPr lang="en-US" dirty="0"/>
              <a:t>seems to be a </a:t>
            </a:r>
            <a:r>
              <a:rPr lang="en-US" b="1" dirty="0">
                <a:solidFill>
                  <a:srgbClr val="00B0F0"/>
                </a:solidFill>
              </a:rPr>
              <a:t>sweet spot </a:t>
            </a:r>
            <a:r>
              <a:rPr lang="en-US" dirty="0"/>
              <a:t>for </a:t>
            </a:r>
            <a:r>
              <a:rPr lang="en-US" b="1" dirty="0">
                <a:solidFill>
                  <a:srgbClr val="00B0F0"/>
                </a:solidFill>
              </a:rPr>
              <a:t>data analytics </a:t>
            </a:r>
            <a:r>
              <a:rPr lang="en-US" dirty="0"/>
              <a:t>role in industry  as it is more </a:t>
            </a:r>
            <a:r>
              <a:rPr lang="en-US" b="1" dirty="0">
                <a:solidFill>
                  <a:srgbClr val="00B0F0"/>
                </a:solidFill>
              </a:rPr>
              <a:t>fresher friendly  </a:t>
            </a:r>
            <a:r>
              <a:rPr lang="en-US" dirty="0"/>
              <a:t>.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1CF236-9BF8-5AA5-2DD2-F1F5736BD8DB}"/>
              </a:ext>
            </a:extLst>
          </p:cNvPr>
          <p:cNvSpPr/>
          <p:nvPr/>
        </p:nvSpPr>
        <p:spPr>
          <a:xfrm>
            <a:off x="403059" y="4707040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3760D-3CAA-5874-DED2-E04FD369EA59}"/>
              </a:ext>
            </a:extLst>
          </p:cNvPr>
          <p:cNvSpPr txBox="1"/>
          <p:nvPr/>
        </p:nvSpPr>
        <p:spPr>
          <a:xfrm>
            <a:off x="988194" y="4646820"/>
            <a:ext cx="802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Smaller player </a:t>
            </a:r>
            <a:r>
              <a:rPr lang="en-US" sz="1600" dirty="0"/>
              <a:t>making big waves in talent pool  ! Ma be dive into </a:t>
            </a:r>
            <a:r>
              <a:rPr lang="en-US" dirty="0"/>
              <a:t>the</a:t>
            </a:r>
            <a:r>
              <a:rPr lang="en-US" sz="1600" dirty="0"/>
              <a:t> numbers &amp; join the </a:t>
            </a:r>
            <a:r>
              <a:rPr lang="en-US" sz="1600" b="1" dirty="0">
                <a:solidFill>
                  <a:srgbClr val="00B0F0"/>
                </a:solidFill>
              </a:rPr>
              <a:t>data revolution</a:t>
            </a:r>
            <a:r>
              <a:rPr lang="en-US" sz="1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F03F06B-2963-2A77-310D-FAFCFA9AC617}"/>
              </a:ext>
            </a:extLst>
          </p:cNvPr>
          <p:cNvSpPr/>
          <p:nvPr/>
        </p:nvSpPr>
        <p:spPr>
          <a:xfrm>
            <a:off x="422246" y="4148356"/>
            <a:ext cx="332764" cy="1803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1700A2D-23E0-4103-AAA4-AE3EC63E35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440910"/>
              </p:ext>
            </p:extLst>
          </p:nvPr>
        </p:nvGraphicFramePr>
        <p:xfrm>
          <a:off x="866163" y="578841"/>
          <a:ext cx="6449037" cy="298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CD68A7-7EB9-A557-E899-37BAFDE60211}"/>
              </a:ext>
            </a:extLst>
          </p:cNvPr>
          <p:cNvSpPr txBox="1"/>
          <p:nvPr/>
        </p:nvSpPr>
        <p:spPr>
          <a:xfrm>
            <a:off x="866164" y="4038482"/>
            <a:ext cx="329477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Söhne"/>
              </a:rPr>
              <a:t>As a role </a:t>
            </a:r>
            <a:r>
              <a:rPr lang="en-US" sz="2000" b="1" dirty="0">
                <a:solidFill>
                  <a:srgbClr val="00B0F0"/>
                </a:solidFill>
                <a:latin typeface="Söhne"/>
              </a:rPr>
              <a:t>“data analyst” </a:t>
            </a:r>
            <a:r>
              <a:rPr lang="en-US" dirty="0">
                <a:solidFill>
                  <a:schemeClr val="tx2"/>
                </a:solidFill>
                <a:latin typeface="Söhne"/>
              </a:rPr>
              <a:t>is leading in its own community by whooping </a:t>
            </a:r>
            <a:r>
              <a:rPr lang="en-US" sz="2000" b="1" dirty="0">
                <a:solidFill>
                  <a:srgbClr val="00B0F0"/>
                </a:solidFill>
                <a:latin typeface="Söhne"/>
              </a:rPr>
              <a:t>60%</a:t>
            </a:r>
            <a:r>
              <a:rPr lang="en-US" dirty="0">
                <a:solidFill>
                  <a:schemeClr val="tx2"/>
                </a:solidFill>
                <a:latin typeface="Söhne"/>
              </a:rPr>
              <a:t> of analyst job postings .</a:t>
            </a:r>
            <a:endParaRPr lang="en-US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AFC4738-357F-B3AC-5C89-BEA1CA7F9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45170"/>
              </p:ext>
            </p:extLst>
          </p:nvPr>
        </p:nvGraphicFramePr>
        <p:xfrm>
          <a:off x="7602610" y="881215"/>
          <a:ext cx="4874616" cy="2684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DC438E1-B3C6-A8CC-4FD8-3F33F5C5A3A5}"/>
              </a:ext>
            </a:extLst>
          </p:cNvPr>
          <p:cNvSpPr/>
          <p:nvPr/>
        </p:nvSpPr>
        <p:spPr>
          <a:xfrm>
            <a:off x="7148818" y="4148356"/>
            <a:ext cx="332764" cy="1803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F6D4E-8823-57BA-865F-111084D3AC84}"/>
              </a:ext>
            </a:extLst>
          </p:cNvPr>
          <p:cNvSpPr txBox="1"/>
          <p:nvPr/>
        </p:nvSpPr>
        <p:spPr>
          <a:xfrm>
            <a:off x="7847202" y="4053871"/>
            <a:ext cx="329477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Söhne"/>
              </a:rPr>
              <a:t>Small companies </a:t>
            </a:r>
            <a:r>
              <a:rPr lang="en-US" dirty="0">
                <a:solidFill>
                  <a:schemeClr val="tx2"/>
                </a:solidFill>
                <a:latin typeface="Söhne"/>
              </a:rPr>
              <a:t>are more leaning towards </a:t>
            </a:r>
            <a:r>
              <a:rPr lang="en-US" sz="2000" b="1" dirty="0">
                <a:latin typeface="Söhne"/>
              </a:rPr>
              <a:t>data teams building</a:t>
            </a:r>
            <a:endParaRPr lang="en-US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52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76815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3" y="1652630"/>
            <a:ext cx="5355266" cy="3816991"/>
          </a:xfrm>
        </p:spPr>
        <p:txBody>
          <a:bodyPr>
            <a:normAutofit fontScale="92500" lnSpcReduction="10000"/>
          </a:bodyPr>
          <a:lstStyle/>
          <a:p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ever-evolving landscape of the American job market, understanding the nuances of job postings is crucial for both job seekers and employers. As part of my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analysis 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initiative, I delved into a comprehensive dataset focusing on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descriptive analysis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analyst 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job postings, aiming to extract valuable insights and patterns within this dynamic ecosystem.</a:t>
            </a:r>
            <a:b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encompasses key facets of job listings, ranging from fundamental details like job title, salary, and company name to geographical specifics such as the city and state. Additionally, I explore organizational attributes, including company size, year of establishment, and type of ownership. To provide a broader context, I’ve incorporated industry-related information, sector classification, and revenue statistics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" y="0"/>
            <a:ext cx="3964565" cy="577122"/>
          </a:xfrm>
        </p:spPr>
        <p:txBody>
          <a:bodyPr>
            <a:normAutofit fontScale="90000"/>
          </a:bodyPr>
          <a:lstStyle/>
          <a:p>
            <a:r>
              <a:rPr lang="en-US" sz="3600" b="1" u="sng" cap="none" dirty="0"/>
              <a:t>Data Preparation	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18750F7-7A49-7C81-A30B-A4CFD885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9" y="1022795"/>
            <a:ext cx="10363580" cy="53011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6C5533-041C-B0CB-7D97-7AF25830407B}"/>
              </a:ext>
            </a:extLst>
          </p:cNvPr>
          <p:cNvSpPr txBox="1"/>
          <p:nvPr/>
        </p:nvSpPr>
        <p:spPr>
          <a:xfrm>
            <a:off x="8206548" y="486211"/>
            <a:ext cx="231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4918E82C-7817-8092-7E6D-8332B8A1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6" y="1139792"/>
            <a:ext cx="11872212" cy="4993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BEB8AD-EFDF-F96E-4EF4-05A83411B63C}"/>
              </a:ext>
            </a:extLst>
          </p:cNvPr>
          <p:cNvSpPr txBox="1"/>
          <p:nvPr/>
        </p:nvSpPr>
        <p:spPr>
          <a:xfrm>
            <a:off x="3818964" y="468726"/>
            <a:ext cx="338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F5AF0-506E-252A-F2D5-2587E4B378D8}"/>
              </a:ext>
            </a:extLst>
          </p:cNvPr>
          <p:cNvSpPr txBox="1"/>
          <p:nvPr/>
        </p:nvSpPr>
        <p:spPr>
          <a:xfrm>
            <a:off x="-239909" y="6258658"/>
            <a:ext cx="338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 :  Power query.</a:t>
            </a:r>
          </a:p>
        </p:txBody>
      </p:sp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831D-94B8-19BD-983B-42FB32C83CEE}"/>
              </a:ext>
            </a:extLst>
          </p:cNvPr>
          <p:cNvSpPr txBox="1"/>
          <p:nvPr/>
        </p:nvSpPr>
        <p:spPr>
          <a:xfrm>
            <a:off x="1434517" y="209725"/>
            <a:ext cx="5134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/ Posing questions 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BEF2D-0883-EB80-5722-B900741B625A}"/>
              </a:ext>
            </a:extLst>
          </p:cNvPr>
          <p:cNvSpPr txBox="1"/>
          <p:nvPr/>
        </p:nvSpPr>
        <p:spPr>
          <a:xfrm>
            <a:off x="1434517" y="1143681"/>
            <a:ext cx="667763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 What is top 3 or most common salary range company offering  for data roles in USA ?</a:t>
            </a:r>
            <a:br>
              <a:rPr lang="en-US" sz="1600" b="1" dirty="0"/>
            </a:br>
            <a:br>
              <a:rPr lang="en-US" b="1" u="sng" dirty="0"/>
            </a:b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D6C38-9814-F3AC-7EEC-F84546301E1B}"/>
              </a:ext>
            </a:extLst>
          </p:cNvPr>
          <p:cNvSpPr txBox="1"/>
          <p:nvPr/>
        </p:nvSpPr>
        <p:spPr>
          <a:xfrm>
            <a:off x="1434517" y="1712748"/>
            <a:ext cx="816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Scenario between new &amp; old companies  ? Which one is hiring more or have more job postings  ?</a:t>
            </a:r>
            <a:br>
              <a:rPr lang="en-US" sz="1600" b="1" u="sng" dirty="0"/>
            </a:b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794C8-46CE-D5D5-B772-675C6BF6B66B}"/>
              </a:ext>
            </a:extLst>
          </p:cNvPr>
          <p:cNvSpPr txBox="1"/>
          <p:nvPr/>
        </p:nvSpPr>
        <p:spPr>
          <a:xfrm>
            <a:off x="1434517" y="2082080"/>
            <a:ext cx="78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600" b="1"/>
            </a:lvl1pPr>
          </a:lstStyle>
          <a:p>
            <a:r>
              <a:rPr lang="en-US" dirty="0"/>
              <a:t>What are the top 3 sectors / industries leaning towards data teams 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18D64-FE25-BD37-2AF5-09CAA3C03FDB}"/>
              </a:ext>
            </a:extLst>
          </p:cNvPr>
          <p:cNvSpPr txBox="1"/>
          <p:nvPr/>
        </p:nvSpPr>
        <p:spPr>
          <a:xfrm>
            <a:off x="1434517" y="2515313"/>
            <a:ext cx="78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600" b="1"/>
            </a:lvl1pPr>
          </a:lstStyle>
          <a:p>
            <a:r>
              <a:rPr lang="en-US" dirty="0"/>
              <a:t>Companies having market competitors are leaning towards more data teams hiring 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13134-3301-7D4E-CF6B-9D1C0808A6F6}"/>
              </a:ext>
            </a:extLst>
          </p:cNvPr>
          <p:cNvSpPr txBox="1"/>
          <p:nvPr/>
        </p:nvSpPr>
        <p:spPr>
          <a:xfrm>
            <a:off x="1434517" y="3135640"/>
            <a:ext cx="78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600" b="1"/>
            </a:lvl1pPr>
          </a:lstStyle>
          <a:p>
            <a:r>
              <a:rPr lang="en-US" dirty="0"/>
              <a:t>Which states or cities have the highest numbers of analyst job posting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BE1C1-454C-0729-30E7-C919B412919A}"/>
              </a:ext>
            </a:extLst>
          </p:cNvPr>
          <p:cNvSpPr txBox="1"/>
          <p:nvPr/>
        </p:nvSpPr>
        <p:spPr>
          <a:xfrm>
            <a:off x="1434517" y="3610785"/>
            <a:ext cx="78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600" b="1"/>
            </a:lvl1pPr>
          </a:lstStyle>
          <a:p>
            <a:r>
              <a:rPr lang="en-US" dirty="0"/>
              <a:t>Top 3 roles / job tittle across data roles that company/industry prefers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74545-C0A0-9CEB-EC0B-AC1A00451670}"/>
              </a:ext>
            </a:extLst>
          </p:cNvPr>
          <p:cNvSpPr txBox="1"/>
          <p:nvPr/>
        </p:nvSpPr>
        <p:spPr>
          <a:xfrm>
            <a:off x="1434517" y="4167129"/>
            <a:ext cx="78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600" b="1"/>
            </a:lvl1pPr>
          </a:lstStyle>
          <a:p>
            <a:r>
              <a:rPr lang="en-US" dirty="0"/>
              <a:t>Small or big companies hiring more ? Any correlation with competitors ?</a:t>
            </a:r>
          </a:p>
        </p:txBody>
      </p: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3" y="0"/>
            <a:ext cx="2407596" cy="6857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46ED97F-009E-4B6F-91D8-DC519303D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51691"/>
              </p:ext>
            </p:extLst>
          </p:nvPr>
        </p:nvGraphicFramePr>
        <p:xfrm>
          <a:off x="4446165" y="159390"/>
          <a:ext cx="7080811" cy="3550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E88D649-F469-E008-21D5-8FA489652CA9}"/>
              </a:ext>
            </a:extLst>
          </p:cNvPr>
          <p:cNvSpPr/>
          <p:nvPr/>
        </p:nvSpPr>
        <p:spPr>
          <a:xfrm>
            <a:off x="3217177" y="4286774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BC88B-8933-1A2E-AF9D-0CE39EE7C964}"/>
              </a:ext>
            </a:extLst>
          </p:cNvPr>
          <p:cNvSpPr txBox="1"/>
          <p:nvPr/>
        </p:nvSpPr>
        <p:spPr>
          <a:xfrm>
            <a:off x="3783938" y="4150945"/>
            <a:ext cx="7818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($42K-$76K)  , ($41K-$78K)  , ($50K-$86K)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are top 3 salary range offered  to analysts in USA.</a:t>
            </a:r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F308ED6E-BB97-4603-873D-10E2B7278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244898"/>
              </p:ext>
            </p:extLst>
          </p:nvPr>
        </p:nvGraphicFramePr>
        <p:xfrm>
          <a:off x="2298923" y="226503"/>
          <a:ext cx="7348415" cy="3640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1798BAEE-E83E-4CF9-6AE5-DD13BE83E321}"/>
              </a:ext>
            </a:extLst>
          </p:cNvPr>
          <p:cNvSpPr/>
          <p:nvPr/>
        </p:nvSpPr>
        <p:spPr>
          <a:xfrm>
            <a:off x="335558" y="4337108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D90C5-4392-0A7D-AD50-F4178DD71EB4}"/>
              </a:ext>
            </a:extLst>
          </p:cNvPr>
          <p:cNvSpPr txBox="1"/>
          <p:nvPr/>
        </p:nvSpPr>
        <p:spPr>
          <a:xfrm>
            <a:off x="844240" y="4276888"/>
            <a:ext cx="1050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USA </a:t>
            </a:r>
            <a:r>
              <a:rPr lang="en-US" sz="16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 62%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of job posting is coming from </a:t>
            </a:r>
            <a:r>
              <a:rPr lang="en-US" sz="16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new companies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en-US" sz="16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late 20th century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companies.</a:t>
            </a:r>
            <a:r>
              <a:rPr lang="en-US" sz="1600" dirty="0"/>
              <a:t>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586FD78-BF7C-ACA2-8F75-3A50AC62AC6D}"/>
              </a:ext>
            </a:extLst>
          </p:cNvPr>
          <p:cNvSpPr/>
          <p:nvPr/>
        </p:nvSpPr>
        <p:spPr>
          <a:xfrm>
            <a:off x="335557" y="4988511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FC372-64E7-F50B-C1F4-A31A83D68CC3}"/>
              </a:ext>
            </a:extLst>
          </p:cNvPr>
          <p:cNvSpPr txBox="1"/>
          <p:nvPr/>
        </p:nvSpPr>
        <p:spPr>
          <a:xfrm>
            <a:off x="916691" y="4682070"/>
            <a:ext cx="1050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</a:rPr>
              <a:t>New companies </a:t>
            </a:r>
            <a:r>
              <a:rPr lang="en-US" dirty="0"/>
              <a:t>are leaning towards data roles as </a:t>
            </a:r>
            <a:r>
              <a:rPr lang="en-US" b="1" dirty="0">
                <a:solidFill>
                  <a:srgbClr val="00B0F0"/>
                </a:solidFill>
              </a:rPr>
              <a:t>data driven decision </a:t>
            </a:r>
            <a:r>
              <a:rPr lang="en-US" dirty="0"/>
              <a:t>is now the primary concern &amp; companies founded </a:t>
            </a:r>
            <a:r>
              <a:rPr lang="en-US" b="1" dirty="0">
                <a:solidFill>
                  <a:srgbClr val="00B0F0"/>
                </a:solidFill>
              </a:rPr>
              <a:t>after 1970 or late 20</a:t>
            </a:r>
            <a:r>
              <a:rPr lang="en-US" b="1" baseline="30000" dirty="0">
                <a:solidFill>
                  <a:srgbClr val="00B0F0"/>
                </a:solidFill>
              </a:rPr>
              <a:t>th</a:t>
            </a:r>
            <a:r>
              <a:rPr lang="en-US" b="1" dirty="0">
                <a:solidFill>
                  <a:srgbClr val="00B0F0"/>
                </a:solidFill>
              </a:rPr>
              <a:t> century companies </a:t>
            </a:r>
            <a:r>
              <a:rPr lang="en-US" dirty="0"/>
              <a:t>are just falling behind new companies as it indicates these companies are adapting to </a:t>
            </a:r>
            <a:r>
              <a:rPr lang="en-US" b="1" dirty="0">
                <a:solidFill>
                  <a:srgbClr val="00B0F0"/>
                </a:solidFill>
              </a:rPr>
              <a:t>data driven decisions </a:t>
            </a:r>
            <a:r>
              <a:rPr lang="en-US" dirty="0"/>
              <a:t>to stay competitive in business 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73D9D1-9EAD-2AC3-8478-89BB861C8FD4}"/>
              </a:ext>
            </a:extLst>
          </p:cNvPr>
          <p:cNvCxnSpPr>
            <a:cxnSpLocks/>
          </p:cNvCxnSpPr>
          <p:nvPr/>
        </p:nvCxnSpPr>
        <p:spPr>
          <a:xfrm>
            <a:off x="8657439" y="941065"/>
            <a:ext cx="1619075" cy="57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F0BA71-131B-935D-41D1-5A59DC60C001}"/>
              </a:ext>
            </a:extLst>
          </p:cNvPr>
          <p:cNvCxnSpPr>
            <a:cxnSpLocks/>
          </p:cNvCxnSpPr>
          <p:nvPr/>
        </p:nvCxnSpPr>
        <p:spPr>
          <a:xfrm flipV="1">
            <a:off x="8464492" y="1233182"/>
            <a:ext cx="1719743" cy="276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1F9C084E-8252-FD4B-C396-DAD2550DF596}"/>
              </a:ext>
            </a:extLst>
          </p:cNvPr>
          <p:cNvSpPr/>
          <p:nvPr/>
        </p:nvSpPr>
        <p:spPr>
          <a:xfrm>
            <a:off x="10285405" y="612396"/>
            <a:ext cx="1317072" cy="1233182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62%</a:t>
            </a:r>
          </a:p>
        </p:txBody>
      </p:sp>
    </p:spTree>
    <p:extLst>
      <p:ext uri="{BB962C8B-B14F-4D97-AF65-F5344CB8AC3E}">
        <p14:creationId xmlns:p14="http://schemas.microsoft.com/office/powerpoint/2010/main" val="27607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F58F3E4-A0FC-45EB-92E7-1A36357B9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907175"/>
              </p:ext>
            </p:extLst>
          </p:nvPr>
        </p:nvGraphicFramePr>
        <p:xfrm>
          <a:off x="192946" y="216017"/>
          <a:ext cx="5427677" cy="3212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9F9688B-67D8-406E-B9C5-A63AD40C7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261432"/>
              </p:ext>
            </p:extLst>
          </p:nvPr>
        </p:nvGraphicFramePr>
        <p:xfrm>
          <a:off x="6571379" y="108008"/>
          <a:ext cx="5620621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38B645DE-4B55-B3C0-21D2-D602D85322B2}"/>
              </a:ext>
            </a:extLst>
          </p:cNvPr>
          <p:cNvSpPr/>
          <p:nvPr/>
        </p:nvSpPr>
        <p:spPr>
          <a:xfrm>
            <a:off x="298956" y="4749719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D3CD7-BF26-F04A-1518-C529DA64B3BD}"/>
              </a:ext>
            </a:extLst>
          </p:cNvPr>
          <p:cNvSpPr txBox="1"/>
          <p:nvPr/>
        </p:nvSpPr>
        <p:spPr>
          <a:xfrm>
            <a:off x="785519" y="4427889"/>
            <a:ext cx="3820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IT , Business services , Finance </a:t>
            </a:r>
            <a:r>
              <a:rPr lang="en-US" sz="1600" dirty="0"/>
              <a:t>sectors awaits an exciting career for </a:t>
            </a:r>
            <a:r>
              <a:rPr lang="en-US" sz="1600" b="1" dirty="0">
                <a:solidFill>
                  <a:srgbClr val="00B0F0"/>
                </a:solidFill>
              </a:rPr>
              <a:t>analysts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B0F0"/>
                </a:solidFill>
              </a:rPr>
              <a:t>USA</a:t>
            </a:r>
            <a:r>
              <a:rPr lang="en-US" sz="1600" dirty="0"/>
              <a:t> as these produces </a:t>
            </a:r>
            <a:r>
              <a:rPr lang="en-US" b="1" dirty="0">
                <a:solidFill>
                  <a:srgbClr val="00B0F0"/>
                </a:solidFill>
              </a:rPr>
              <a:t>67%</a:t>
            </a:r>
            <a:r>
              <a:rPr lang="en-US" sz="1600" dirty="0"/>
              <a:t> of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job</a:t>
            </a:r>
            <a:r>
              <a:rPr lang="en-US" sz="1600" dirty="0"/>
              <a:t> postings </a:t>
            </a:r>
            <a:r>
              <a:rPr lang="en-US" sz="1600" dirty="0" err="1"/>
              <a:t>combindely</a:t>
            </a:r>
            <a:r>
              <a:rPr lang="en-US" sz="1600" dirty="0"/>
              <a:t> .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D7F797-9E97-3298-570C-D628FD087E19}"/>
              </a:ext>
            </a:extLst>
          </p:cNvPr>
          <p:cNvSpPr/>
          <p:nvPr/>
        </p:nvSpPr>
        <p:spPr>
          <a:xfrm>
            <a:off x="6353264" y="4640662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5C546-1FB0-22A1-DBD4-1625A8E5AFE7}"/>
              </a:ext>
            </a:extLst>
          </p:cNvPr>
          <p:cNvSpPr txBox="1"/>
          <p:nvPr/>
        </p:nvSpPr>
        <p:spPr>
          <a:xfrm>
            <a:off x="6902492" y="4427889"/>
            <a:ext cx="3820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industry not only define tech landscape but make up a whopping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54%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all data role opportunities in </a:t>
            </a:r>
            <a:r>
              <a:rPr lang="en-US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28044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C0FD631-724F-477B-A850-E0A00FD3C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654971"/>
              </p:ext>
            </p:extLst>
          </p:nvPr>
        </p:nvGraphicFramePr>
        <p:xfrm>
          <a:off x="850085" y="494951"/>
          <a:ext cx="4569400" cy="246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A4D2B3A-1F0F-4C5A-A4B3-4945F6E70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738009"/>
              </p:ext>
            </p:extLst>
          </p:nvPr>
        </p:nvGraphicFramePr>
        <p:xfrm>
          <a:off x="6096000" y="360727"/>
          <a:ext cx="5245915" cy="2969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034A888-2CF5-3556-ED7F-CB72874B7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30245"/>
              </p:ext>
            </p:extLst>
          </p:nvPr>
        </p:nvGraphicFramePr>
        <p:xfrm>
          <a:off x="6356562" y="3330429"/>
          <a:ext cx="5245915" cy="2871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0F03F06B-2963-2A77-310D-FAFCFA9AC617}"/>
              </a:ext>
            </a:extLst>
          </p:cNvPr>
          <p:cNvSpPr/>
          <p:nvPr/>
        </p:nvSpPr>
        <p:spPr>
          <a:xfrm>
            <a:off x="413856" y="3787630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75BD94-EE21-E33C-29AF-77D829421D39}"/>
              </a:ext>
            </a:extLst>
          </p:cNvPr>
          <p:cNvSpPr txBox="1"/>
          <p:nvPr/>
        </p:nvSpPr>
        <p:spPr>
          <a:xfrm>
            <a:off x="947956" y="3635077"/>
            <a:ext cx="477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Competitors</a:t>
            </a:r>
            <a:r>
              <a:rPr lang="en-US" dirty="0"/>
              <a:t> fuels sectors/industries in strategic race towards </a:t>
            </a:r>
            <a:r>
              <a:rPr lang="en-US" b="1" dirty="0">
                <a:solidFill>
                  <a:srgbClr val="00B0F0"/>
                </a:solidFill>
              </a:rPr>
              <a:t>data driven race </a:t>
            </a:r>
            <a:r>
              <a:rPr lang="en-US" dirty="0"/>
              <a:t>, weather </a:t>
            </a:r>
            <a:r>
              <a:rPr lang="en-US" b="1" dirty="0">
                <a:solidFill>
                  <a:srgbClr val="00B0F0"/>
                </a:solidFill>
              </a:rPr>
              <a:t>its new companies </a:t>
            </a:r>
            <a:r>
              <a:rPr lang="en-US" dirty="0"/>
              <a:t>or </a:t>
            </a:r>
            <a:r>
              <a:rPr lang="en-US" b="1" dirty="0">
                <a:solidFill>
                  <a:srgbClr val="00B0F0"/>
                </a:solidFill>
              </a:rPr>
              <a:t>late 20</a:t>
            </a:r>
            <a:r>
              <a:rPr lang="en-US" b="1" baseline="30000" dirty="0">
                <a:solidFill>
                  <a:srgbClr val="00B0F0"/>
                </a:solidFill>
              </a:rPr>
              <a:t>th</a:t>
            </a:r>
            <a:r>
              <a:rPr lang="en-US" b="1" dirty="0">
                <a:solidFill>
                  <a:srgbClr val="00B0F0"/>
                </a:solidFill>
              </a:rPr>
              <a:t> century companies </a:t>
            </a:r>
            <a:r>
              <a:rPr lang="en-US" dirty="0"/>
              <a:t>the data game is on to pursue a competitive age .</a:t>
            </a:r>
          </a:p>
        </p:txBody>
      </p:sp>
    </p:spTree>
    <p:extLst>
      <p:ext uri="{BB962C8B-B14F-4D97-AF65-F5344CB8AC3E}">
        <p14:creationId xmlns:p14="http://schemas.microsoft.com/office/powerpoint/2010/main" val="74215840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" id="{2407D200-3004-4ADD-9D29-6D4C9B951E75}" vid="{22312BCD-9B59-4CBE-B473-4FDC2F04D3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Props1.xml><?xml version="1.0" encoding="utf-8"?>
<ds:datastoreItem xmlns:ds="http://schemas.openxmlformats.org/officeDocument/2006/customXml" ds:itemID="{191F1737-EB5A-49A3-BFCA-A97A8DCDF4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62B0DF-AFCF-4681-BDD6-4CC4EE7AE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263D7C-E9CB-4C77-8528-77A30083B7F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{2FCFA40E-718A-4A4A-A476-8DE0B1BE8F30}tf22797433_win32</Template>
  <TotalTime>2573</TotalTime>
  <Words>659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Söhne</vt:lpstr>
      <vt:lpstr>Univers Condensed Light</vt:lpstr>
      <vt:lpstr>Walbaum Display Light</vt:lpstr>
      <vt:lpstr>Wingdings</vt:lpstr>
      <vt:lpstr>AngleLinesVTI</vt:lpstr>
      <vt:lpstr>Data-Driven Careers: A Closer Look at USA Job Postings for Analysts</vt:lpstr>
      <vt:lpstr>Intro</vt:lpstr>
      <vt:lpstr>Data Preparation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Abdur Rahman</dc:creator>
  <cp:lastModifiedBy>Abdur Rahman</cp:lastModifiedBy>
  <cp:revision>55</cp:revision>
  <dcterms:created xsi:type="dcterms:W3CDTF">2023-11-23T05:19:19Z</dcterms:created>
  <dcterms:modified xsi:type="dcterms:W3CDTF">2024-03-03T13:48:11Z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2023-11-23T05:20:31Z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e7a5ce50-d517-4e6e-bded-2161d5a90d44</vt:lpwstr>
  </property>
  <property fmtid="{D5CDD505-2E9C-101B-9397-08002B2CF9AE}" pid="9" name="MSIP_Label_defa4170-0d19-0005-0004-bc88714345d2_ActionId">
    <vt:lpwstr>69025c60-7902-4eaf-8cf8-18733fa50f95</vt:lpwstr>
  </property>
  <property fmtid="{D5CDD505-2E9C-101B-9397-08002B2CF9AE}" pid="10" name="MSIP_Label_defa4170-0d19-0005-0004-bc88714345d2_ContentBits">
    <vt:lpwstr>0</vt:lpwstr>
  </property>
</Properties>
</file>