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71718A-A114-45F8-AFDD-0F33240A6409}">
          <p14:sldIdLst>
            <p14:sldId id="256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93"/>
          </p14:sldIdLst>
        </p14:section>
        <p14:section name="Untitled Section" id="{A6D601F3-53D3-4A6C-B71F-6DAEA7B2876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 autoAdjust="0"/>
  </p:normalViewPr>
  <p:slideViewPr>
    <p:cSldViewPr>
      <p:cViewPr>
        <p:scale>
          <a:sx n="80" d="100"/>
          <a:sy n="80" d="100"/>
        </p:scale>
        <p:origin x="-102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50BE1-2377-4248-9255-C18A2B005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36C4-B9D5-4BAA-B4D7-14A6544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8382000" cy="3886200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700" dirty="0">
                <a:solidFill>
                  <a:prstClr val="black"/>
                </a:solidFill>
                <a:latin typeface="Times New Roman"/>
              </a:rPr>
              <a:t>Md. Abdul </a:t>
            </a:r>
            <a:r>
              <a:rPr lang="en-US" sz="2700" dirty="0" err="1">
                <a:solidFill>
                  <a:prstClr val="black"/>
                </a:solidFill>
                <a:latin typeface="Times New Roman"/>
              </a:rPr>
              <a:t>Malek</a:t>
            </a:r>
            <a:r>
              <a:rPr lang="en-US" sz="2700" dirty="0">
                <a:solidFill>
                  <a:prstClr val="black"/>
                </a:solidFill>
              </a:rPr>
              <a:t/>
            </a:r>
            <a:br>
              <a:rPr lang="en-US" sz="27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  <a:latin typeface="Times New Roman"/>
              </a:rPr>
              <a:t>Assistant Professor, Dept. of Electrical &amp; Electronic Engineering (EEE)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err="1">
                <a:solidFill>
                  <a:prstClr val="black"/>
                </a:solidFill>
                <a:latin typeface="Times New Roman"/>
              </a:rPr>
              <a:t>Rajshahi</a:t>
            </a:r>
            <a:r>
              <a:rPr lang="en-US" sz="2000">
                <a:solidFill>
                  <a:prstClr val="black"/>
                </a:solidFill>
                <a:latin typeface="Times New Roman"/>
              </a:rPr>
              <a:t> University of Engineering &amp; Technology (RUET)</a:t>
            </a: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Power Transfer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Solution: To determine the maximum power to the load,  we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need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Thevenin’s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circuit of Fig. 3.</a:t>
            </a: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R</a:t>
            </a:r>
            <a:r>
              <a:rPr lang="en-US" sz="2200" baseline="-25000" dirty="0" err="1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urning </a:t>
            </a:r>
            <a:r>
              <a:rPr lang="en-US" sz="22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off the </a:t>
            </a:r>
            <a:r>
              <a:rPr lang="en-US" sz="22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12 V </a:t>
            </a:r>
            <a:r>
              <a:rPr lang="en-US" sz="22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voltage </a:t>
            </a:r>
            <a:r>
              <a:rPr lang="en-US" sz="22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source (replacing it with </a:t>
            </a:r>
            <a:r>
              <a:rPr lang="en-US" sz="22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a short circuit</a:t>
            </a:r>
            <a:r>
              <a:rPr lang="en-US" sz="22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) and 2 A current source</a:t>
            </a:r>
            <a:r>
              <a:rPr lang="en-US" sz="22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(replace </a:t>
            </a:r>
            <a:r>
              <a:rPr lang="en-US" sz="22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with open </a:t>
            </a:r>
            <a:r>
              <a:rPr lang="en-US" sz="22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circuit)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Load terminal replace with open circuit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l-G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12 </a:t>
            </a:r>
            <a:r>
              <a:rPr lang="el-G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resistors is connected in parallel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ombine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l-G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12 </a:t>
            </a:r>
            <a:r>
              <a:rPr lang="el-G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resistors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/>
              <a:t> </a:t>
            </a:r>
          </a:p>
          <a:p>
            <a:pPr marL="0" lvl="0" indent="0"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8" y="1739734"/>
            <a:ext cx="3581400" cy="220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05400"/>
            <a:ext cx="1333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81600"/>
            <a:ext cx="914400" cy="76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979223"/>
            <a:ext cx="1143000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C:\Users\abdul malek\Desktop\f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96934"/>
            <a:ext cx="3304762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abdul malek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270168"/>
            <a:ext cx="22098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Power Transfer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get</a:t>
            </a:r>
            <a:r>
              <a:rPr lang="en-US" sz="2400" dirty="0"/>
              <a:t>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Th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we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consider the circuit in 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Fig. 4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-Roman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solidFill>
                <a:srgbClr val="242021"/>
              </a:solidFill>
              <a:latin typeface="Times-Roman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-Roman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solidFill>
                  <a:srgbClr val="242021"/>
                </a:solidFill>
                <a:latin typeface="Times-Roman"/>
              </a:rPr>
              <a:t>Fig</a:t>
            </a:r>
            <a:r>
              <a:rPr lang="en-US" sz="2000" dirty="0">
                <a:solidFill>
                  <a:srgbClr val="242021"/>
                </a:solidFill>
                <a:latin typeface="Times-Roman"/>
              </a:rPr>
              <a:t>. 4.: finding </a:t>
            </a:r>
            <a:r>
              <a:rPr lang="en-US" sz="2000" dirty="0" err="1">
                <a:solidFill>
                  <a:prstClr val="black"/>
                </a:solidFill>
              </a:rPr>
              <a:t>V</a:t>
            </a:r>
            <a:r>
              <a:rPr lang="en-US" sz="2000" baseline="-25000" dirty="0" err="1">
                <a:solidFill>
                  <a:prstClr val="black"/>
                </a:solidFill>
              </a:rPr>
              <a:t>Th</a:t>
            </a:r>
            <a:r>
              <a:rPr lang="en-US" sz="2000" baseline="-25000" dirty="0">
                <a:solidFill>
                  <a:prstClr val="black"/>
                </a:solidFill>
              </a:rPr>
              <a:t>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From mesh 2,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-Roman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From mesh 1,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-Roman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-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06905"/>
            <a:ext cx="6096000" cy="169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 descr="C:\Users\abdul malek\Desktop\Cap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634812"/>
            <a:ext cx="5514286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4114800"/>
            <a:ext cx="3895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622219" y="2438400"/>
            <a:ext cx="197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20809" y="23622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55863"/>
            <a:ext cx="2016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79852"/>
            <a:ext cx="2016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06" y="3048000"/>
            <a:ext cx="201613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808" y="5029200"/>
            <a:ext cx="2460791" cy="60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41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Power Transfer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From equation (2) and (3),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-Roman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-Roman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-Roman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solidFill>
                <a:srgbClr val="242021"/>
              </a:solidFill>
              <a:latin typeface="Times-Roman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Applying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KVL around the outer 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loop to get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V</a:t>
            </a:r>
            <a:r>
              <a:rPr lang="en-US" sz="2400" baseline="-25000" dirty="0" err="1">
                <a:solidFill>
                  <a:prstClr val="black"/>
                </a:solidFill>
              </a:rPr>
              <a:t>Th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across terminals a-b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,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solidFill>
                <a:srgbClr val="242021"/>
              </a:solidFill>
              <a:latin typeface="Times-Roman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71600"/>
            <a:ext cx="2362200" cy="83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abdul malek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77" y="2137650"/>
            <a:ext cx="4542857" cy="190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694" y="4724400"/>
            <a:ext cx="366430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562600"/>
            <a:ext cx="2743200" cy="60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8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Power Transfer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For maximum power transfer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-Roman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solidFill>
                <a:srgbClr val="242021"/>
              </a:solidFill>
              <a:latin typeface="Times-Roman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Maximum power at load is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solidFill>
                <a:srgbClr val="242021"/>
              </a:solidFill>
              <a:latin typeface="Times-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8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14750"/>
            <a:ext cx="4038599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13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baseline="-2500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b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-Roman"/>
              </a:rPr>
              <a:t> 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6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Power Transfer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Practical source have internal resistance.</a:t>
            </a:r>
          </a:p>
          <a:p>
            <a:pPr algn="just"/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Power loss occurred in the internal resistance.</a:t>
            </a:r>
          </a:p>
          <a:p>
            <a:pPr algn="just"/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any electric circuit, the electrical energy is delivered to the load where it is converted into a useful work.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given circuit with known internal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resistance,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 size always affects the amount of power transferred from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supply source.</a:t>
            </a:r>
          </a:p>
          <a:p>
            <a:pPr algn="just"/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 in the load resistance results to change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power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transfer to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load.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abdul malek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29984"/>
            <a:ext cx="3657600" cy="240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bdul malek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96541"/>
            <a:ext cx="3733800" cy="246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Power Transfer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Our main objective to deliver maximum power to load.</a:t>
            </a:r>
          </a:p>
          <a:p>
            <a:pPr marL="0" lvl="0" indent="0" algn="just">
              <a:buNone/>
            </a:pP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aximum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 transfer theorem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condition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transfer the maximum power to the load.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20257"/>
            <a:ext cx="3736975" cy="207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9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Power Transfer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>
                <a:solidFill>
                  <a:srgbClr val="242021"/>
                </a:solidFill>
                <a:latin typeface="Times-Roman"/>
              </a:rPr>
              <a:t>The </a:t>
            </a:r>
            <a:r>
              <a:rPr lang="en-US" sz="2400" dirty="0" err="1">
                <a:solidFill>
                  <a:srgbClr val="242021"/>
                </a:solidFill>
                <a:latin typeface="Times-Roman"/>
              </a:rPr>
              <a:t>Thevenin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 equivalent is useful in finding the 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maximum power a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linear circuit can deliver to a load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.</a:t>
            </a:r>
          </a:p>
          <a:p>
            <a:pPr marL="0" lv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0" lvl="0" indent="0" algn="just"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Fig. 1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circuit.</a:t>
            </a:r>
          </a:p>
          <a:p>
            <a:pPr marL="0" lvl="0" indent="0" algn="just"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The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power delivered to the load 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is</a:t>
            </a:r>
          </a:p>
          <a:p>
            <a:pPr marL="0" lv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105400"/>
            <a:ext cx="28956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399"/>
            <a:ext cx="41910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7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Power Transfer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763000" cy="5486400"/>
              </a:xfrm>
            </p:spPr>
            <p:txBody>
              <a:bodyPr>
                <a:normAutofit fontScale="25000" lnSpcReduction="20000"/>
              </a:bodyPr>
              <a:lstStyle/>
              <a:p>
                <a:pPr algn="just"/>
                <a:r>
                  <a:rPr lang="en-US" sz="96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For a given circuit,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 smtClean="0">
                            <a:solidFill>
                              <a:srgbClr val="24202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solidFill>
                              <a:srgbClr val="242021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9600" b="0" i="1" smtClean="0">
                            <a:solidFill>
                              <a:srgbClr val="242021"/>
                            </a:solidFill>
                            <a:latin typeface="Cambria Math"/>
                          </a:rPr>
                          <m:t>𝑇h</m:t>
                        </m:r>
                      </m:sub>
                    </m:sSub>
                  </m:oMath>
                </a14:m>
                <a:r>
                  <a:rPr lang="en-US" sz="96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solidFill>
                              <a:srgbClr val="24202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solidFill>
                              <a:srgbClr val="24202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9600" i="1">
                            <a:solidFill>
                              <a:srgbClr val="242021"/>
                            </a:solidFill>
                            <a:latin typeface="Cambria Math"/>
                          </a:rPr>
                          <m:t>𝑇h</m:t>
                        </m:r>
                      </m:sub>
                    </m:sSub>
                    <m:r>
                      <a:rPr lang="en-US" sz="9600" i="1">
                        <a:solidFill>
                          <a:srgbClr val="24202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96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are fixed.</a:t>
                </a:r>
              </a:p>
              <a:p>
                <a:pPr algn="just"/>
                <a:r>
                  <a:rPr lang="en-US" sz="96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By varying the load resistance</a:t>
                </a:r>
                <a:r>
                  <a:rPr lang="en-US" sz="9600" dirty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i="1">
                            <a:solidFill>
                              <a:srgbClr val="24202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9600" i="1">
                            <a:solidFill>
                              <a:srgbClr val="24202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9600" b="0" i="1" smtClean="0">
                            <a:solidFill>
                              <a:srgbClr val="242021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96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9600" dirty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the power delivered to the load varies as </a:t>
                </a:r>
                <a:r>
                  <a:rPr lang="en-US" sz="96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sketched in Fig. 2.</a:t>
                </a:r>
                <a:r>
                  <a:rPr lang="en-US" sz="96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just"/>
                <a:endParaRPr lang="en-US" sz="96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96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When </a:t>
                </a:r>
                <a:r>
                  <a:rPr lang="en-US" sz="96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R</a:t>
                </a:r>
                <a:r>
                  <a:rPr lang="en-US" sz="9600" baseline="-250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L</a:t>
                </a:r>
                <a:r>
                  <a:rPr lang="en-US" sz="96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= </a:t>
                </a:r>
                <a:r>
                  <a:rPr lang="en-US" sz="9600" dirty="0" err="1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R</a:t>
                </a:r>
                <a:r>
                  <a:rPr lang="en-US" sz="9600" baseline="-25000" dirty="0" err="1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Th</a:t>
                </a:r>
                <a:r>
                  <a:rPr lang="en-US" sz="9600" baseline="-250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,</a:t>
                </a:r>
                <a:r>
                  <a:rPr lang="en-US" sz="96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 P=</a:t>
                </a:r>
                <a:r>
                  <a:rPr lang="en-US" sz="96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:r>
                  <a:rPr lang="en-US" sz="9600" dirty="0" err="1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P</a:t>
                </a:r>
                <a:r>
                  <a:rPr lang="en-US" sz="9600" baseline="-25000" dirty="0" err="1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max</a:t>
                </a:r>
                <a:r>
                  <a:rPr lang="en-US" sz="9600" baseline="-250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.</a:t>
                </a:r>
              </a:p>
              <a:p>
                <a:pPr marL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9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When </a:t>
                </a:r>
                <a:r>
                  <a:rPr lang="en-US" sz="96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R</a:t>
                </a:r>
                <a:r>
                  <a:rPr lang="en-US" sz="9600" baseline="-250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L</a:t>
                </a:r>
                <a:r>
                  <a:rPr lang="en-US" sz="96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:r>
                  <a:rPr lang="en-US" sz="9600" dirty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&lt; </a:t>
                </a:r>
                <a:r>
                  <a:rPr lang="en-US" sz="9600" dirty="0" err="1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R</a:t>
                </a:r>
                <a:r>
                  <a:rPr lang="en-US" sz="9600" baseline="-25000" dirty="0" err="1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Th</a:t>
                </a:r>
                <a:r>
                  <a:rPr lang="en-US" sz="9600" baseline="-250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,</a:t>
                </a:r>
                <a:r>
                  <a:rPr lang="en-US" sz="9600" dirty="0"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:r>
                  <a:rPr lang="en-US" sz="96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P</a:t>
                </a:r>
                <a:r>
                  <a:rPr lang="en-US" sz="9600" dirty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 &lt;</a:t>
                </a:r>
                <a:r>
                  <a:rPr lang="en-US" sz="96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:r>
                  <a:rPr lang="en-US" sz="9600" dirty="0" err="1">
                    <a:latin typeface="Times New Roman" pitchFamily="18" charset="0"/>
                    <a:ea typeface="Calibri"/>
                    <a:cs typeface="Times New Roman" pitchFamily="18" charset="0"/>
                  </a:rPr>
                  <a:t>P</a:t>
                </a:r>
                <a:r>
                  <a:rPr lang="en-US" sz="9600" baseline="-25000" dirty="0" err="1">
                    <a:latin typeface="Times New Roman" pitchFamily="18" charset="0"/>
                    <a:ea typeface="Calibri"/>
                    <a:cs typeface="Times New Roman" pitchFamily="18" charset="0"/>
                  </a:rPr>
                  <a:t>max</a:t>
                </a:r>
                <a:r>
                  <a:rPr lang="en-US" sz="9600" baseline="-25000" dirty="0" smtClean="0">
                    <a:latin typeface="Times New Roman" pitchFamily="18" charset="0"/>
                    <a:ea typeface="Calibri"/>
                    <a:cs typeface="Times New Roman" pitchFamily="18" charset="0"/>
                  </a:rPr>
                  <a:t>.</a:t>
                </a:r>
              </a:p>
              <a:p>
                <a:pPr marL="0" lvl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9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When </a:t>
                </a:r>
                <a:r>
                  <a:rPr lang="en-US" sz="9600" dirty="0" smtClean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R</a:t>
                </a:r>
                <a:r>
                  <a:rPr lang="en-US" sz="9600" baseline="-25000" dirty="0" smtClean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L</a:t>
                </a:r>
                <a:r>
                  <a:rPr lang="en-US" sz="9600" dirty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 &gt;</a:t>
                </a:r>
                <a:r>
                  <a:rPr lang="en-US" sz="9600" dirty="0" smtClean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:r>
                  <a:rPr lang="en-US" sz="9600" dirty="0" err="1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R</a:t>
                </a:r>
                <a:r>
                  <a:rPr lang="en-US" sz="9600" baseline="-25000" dirty="0" err="1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Th</a:t>
                </a:r>
                <a:r>
                  <a:rPr lang="en-US" sz="9600" baseline="-25000" dirty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,</a:t>
                </a:r>
                <a:r>
                  <a:rPr lang="en-US" sz="9600" dirty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:r>
                  <a:rPr lang="en-US" sz="9600" dirty="0" smtClean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P &lt; </a:t>
                </a:r>
                <a:r>
                  <a:rPr lang="en-US" sz="9600" dirty="0" err="1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P</a:t>
                </a:r>
                <a:r>
                  <a:rPr lang="en-US" sz="9600" baseline="-25000" dirty="0" err="1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max</a:t>
                </a:r>
                <a:r>
                  <a:rPr lang="en-US" sz="9600" baseline="-25000" dirty="0" smtClean="0">
                    <a:solidFill>
                      <a:prstClr val="black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.</a:t>
                </a:r>
              </a:p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sz="9600" baseline="-250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9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Maximum </a:t>
                </a:r>
                <a:r>
                  <a:rPr lang="en-US" sz="96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power is transferred </a:t>
                </a:r>
                <a:endParaRPr lang="en-US" sz="9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9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to load when   </a:t>
                </a:r>
                <a:r>
                  <a:rPr lang="en-US" sz="9600" dirty="0" smtClean="0">
                    <a:solidFill>
                      <a:srgbClr val="FF0000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R</a:t>
                </a:r>
                <a:r>
                  <a:rPr lang="en-US" sz="9600" baseline="-25000" dirty="0" smtClean="0">
                    <a:solidFill>
                      <a:srgbClr val="FF0000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L</a:t>
                </a:r>
                <a:r>
                  <a:rPr lang="en-US" sz="9600" dirty="0">
                    <a:solidFill>
                      <a:srgbClr val="FF0000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= </a:t>
                </a:r>
                <a:r>
                  <a:rPr lang="en-US" sz="9600" dirty="0" err="1">
                    <a:solidFill>
                      <a:srgbClr val="FF0000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R</a:t>
                </a:r>
                <a:r>
                  <a:rPr lang="en-US" sz="9600" baseline="-25000" dirty="0" err="1">
                    <a:solidFill>
                      <a:srgbClr val="FF0000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Th</a:t>
                </a:r>
                <a:r>
                  <a:rPr lang="en-US" sz="9600" baseline="-25000" dirty="0">
                    <a:solidFill>
                      <a:srgbClr val="FF0000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,</a:t>
                </a:r>
                <a:r>
                  <a:rPr lang="en-US" sz="9600" dirty="0">
                    <a:solidFill>
                      <a:srgbClr val="FF0000"/>
                    </a:solidFill>
                    <a:latin typeface="Times New Roman" pitchFamily="18" charset="0"/>
                    <a:ea typeface="Calibri"/>
                    <a:cs typeface="Times New Roman" pitchFamily="18" charset="0"/>
                  </a:rPr>
                  <a:t> </a:t>
                </a:r>
                <a:endParaRPr lang="en-US" sz="96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8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                Fig</a:t>
                </a:r>
                <a:r>
                  <a:rPr lang="en-US" sz="8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8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2:  </a:t>
                </a:r>
                <a:r>
                  <a:rPr lang="en-US" sz="8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Power delivered to the load as a </a:t>
                </a:r>
                <a:r>
                  <a:rPr lang="en-US" sz="80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0" i="1">
                            <a:solidFill>
                              <a:srgbClr val="24202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8000" i="1">
                            <a:solidFill>
                              <a:srgbClr val="24202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8000" b="0" i="1" smtClean="0">
                            <a:solidFill>
                              <a:srgbClr val="242021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2400" dirty="0" smtClean="0">
                  <a:solidFill>
                    <a:srgbClr val="242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dirty="0" smtClean="0"/>
                  <a:t>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 smtClean="0">
                  <a:solidFill>
                    <a:srgbClr val="242021"/>
                  </a:solidFill>
                  <a:latin typeface="Times-Roman"/>
                </a:endParaRPr>
              </a:p>
              <a:p>
                <a:pPr marL="0" lvl="0" indent="0" algn="just">
                  <a:buNone/>
                </a:pPr>
                <a:r>
                  <a:rPr lang="en-US" sz="2400" dirty="0" smtClean="0"/>
                  <a:t>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763000" cy="5486400"/>
              </a:xfrm>
              <a:blipFill rotWithShape="1">
                <a:blip r:embed="rId2"/>
                <a:stretch>
                  <a:fillRect l="-1043" t="-2222" r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26" y="2821912"/>
            <a:ext cx="141379" cy="194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99" y="4662572"/>
            <a:ext cx="3298094" cy="13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93" y="3484180"/>
            <a:ext cx="1181100" cy="128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993" y="3474287"/>
            <a:ext cx="1828800" cy="125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023" y="3505200"/>
            <a:ext cx="83695" cy="122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823" y="3462484"/>
            <a:ext cx="1108048" cy="8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26" y="2821912"/>
            <a:ext cx="279400" cy="30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74" y="4800600"/>
            <a:ext cx="38747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793" y="4806950"/>
            <a:ext cx="31496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470786" cy="38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034" y="4662572"/>
            <a:ext cx="223784" cy="37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82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Power Transfer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theorem:</a:t>
            </a:r>
          </a:p>
          <a:p>
            <a:pPr marL="0" lv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Maximum power is transferred to the load when the load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resistance equals to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resistance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R</a:t>
            </a:r>
            <a:r>
              <a:rPr lang="en-US" sz="2400" baseline="-25000" dirty="0">
                <a:latin typeface="Times New Roman" pitchFamily="18" charset="0"/>
                <a:ea typeface="Calibri"/>
                <a:cs typeface="Times New Roman" pitchFamily="18" charset="0"/>
              </a:rPr>
              <a:t>L</a:t>
            </a: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ea typeface="Calibri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lv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Derivation:</a:t>
            </a:r>
          </a:p>
          <a:p>
            <a:pPr marL="0" lvl="0" indent="0" algn="just"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ower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delivered to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the load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R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L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ea typeface="Calibri"/>
              <a:cs typeface="Times New Roman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ea typeface="Calibri"/>
              <a:cs typeface="Times New Roman"/>
            </a:endParaRPr>
          </a:p>
          <a:p>
            <a:pPr marL="0" lvl="0" indent="0" algn="just"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5123880"/>
            <a:ext cx="12382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685855"/>
            <a:ext cx="42100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97" y="5681662"/>
            <a:ext cx="19335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819400"/>
            <a:ext cx="3810000" cy="142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38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Power Transfer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Differentiate equation (1)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respect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R</a:t>
            </a:r>
            <a:r>
              <a:rPr lang="en-US" sz="2400" baseline="-250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set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 equal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zero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2400" dirty="0" smtClean="0"/>
              <a:t> But </a:t>
            </a:r>
          </a:p>
          <a:p>
            <a:pPr marL="0" lvl="0" indent="0" algn="just">
              <a:buNone/>
            </a:pPr>
            <a:endParaRPr lang="en-US" sz="2400" dirty="0"/>
          </a:p>
          <a:p>
            <a:pPr marL="0" lvl="0" indent="0" algn="just">
              <a:buNone/>
            </a:pPr>
            <a:endParaRPr lang="en-US" sz="2400" dirty="0" smtClean="0"/>
          </a:p>
          <a:p>
            <a:pPr marL="0" lvl="0" indent="0" algn="just">
              <a:buNone/>
            </a:pPr>
            <a:endParaRPr lang="en-US" sz="2400" dirty="0" smtClean="0"/>
          </a:p>
          <a:p>
            <a:pPr marL="0" lvl="0" indent="0" algn="just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4" y="1828800"/>
            <a:ext cx="4257675" cy="116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3276600"/>
            <a:ext cx="2924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4267200"/>
            <a:ext cx="2362200" cy="55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118" y="4825107"/>
            <a:ext cx="283368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5597857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2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Power Transfer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The maximum power transferred to the load is</a:t>
            </a: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ea typeface="Calibri"/>
              <a:cs typeface="Times New Roman"/>
            </a:endParaRPr>
          </a:p>
          <a:p>
            <a:pPr marL="0" lvl="0" indent="0" algn="just"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/>
              <a:t> </a:t>
            </a:r>
          </a:p>
          <a:p>
            <a:pPr marL="0" lv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76600"/>
            <a:ext cx="251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057400"/>
            <a:ext cx="28956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4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Power Transfer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Find the 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value </a:t>
            </a:r>
            <a:r>
              <a:rPr lang="en-US" sz="2400" smtClean="0">
                <a:latin typeface="Times New Roman" pitchFamily="18" charset="0"/>
                <a:ea typeface="Calibri"/>
                <a:cs typeface="Times New Roman" pitchFamily="18" charset="0"/>
              </a:rPr>
              <a:t>of load </a:t>
            </a: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for maximum power transfer in the circuit 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of Fig</a:t>
            </a: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. 3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itchFamily="18" charset="0"/>
                <a:ea typeface="Calibri"/>
                <a:cs typeface="Times New Roman" pitchFamily="18" charset="0"/>
              </a:rPr>
              <a:t>Find the maximum 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power.</a:t>
            </a:r>
          </a:p>
          <a:p>
            <a:pPr marL="0" marR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ea typeface="Calibri"/>
              <a:cs typeface="Times New Roman"/>
            </a:endParaRPr>
          </a:p>
          <a:p>
            <a:pPr marL="0" lvl="0" indent="0" algn="just"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/>
              <a:t> </a:t>
            </a:r>
          </a:p>
          <a:p>
            <a:pPr marL="0" lvl="0" indent="0" algn="ctr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lvl="0" indent="0" algn="ctr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643188"/>
            <a:ext cx="4191000" cy="200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9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503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Md. Abdul Malek Assistant Professor, Dept. of Electrical &amp; Electronic Engineering (EEE) Rajshahi University of Engineering &amp; Technology (RUET) </vt:lpstr>
      <vt:lpstr>Maximum Power Transfer Theorem</vt:lpstr>
      <vt:lpstr>Maximum Power Transfer Theorem</vt:lpstr>
      <vt:lpstr>Maximum Power Transfer Theorem</vt:lpstr>
      <vt:lpstr>Maximum Power Transfer Theorem</vt:lpstr>
      <vt:lpstr>Maximum Power Transfer Theorem</vt:lpstr>
      <vt:lpstr>Maximum Power Transfer Theorem</vt:lpstr>
      <vt:lpstr>Maximum Power Transfer Theorem</vt:lpstr>
      <vt:lpstr>Maximum Power Transfer Theorem</vt:lpstr>
      <vt:lpstr>Maximum Power Transfer Theorem</vt:lpstr>
      <vt:lpstr>Maximum Power Transfer Theorem</vt:lpstr>
      <vt:lpstr>Maximum Power Transfer Theorem</vt:lpstr>
      <vt:lpstr>Maximum Power Transfer Theorem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malek</dc:creator>
  <cp:lastModifiedBy>Md. Abdul Malek</cp:lastModifiedBy>
  <cp:revision>291</cp:revision>
  <dcterms:created xsi:type="dcterms:W3CDTF">2019-12-28T15:21:27Z</dcterms:created>
  <dcterms:modified xsi:type="dcterms:W3CDTF">2023-07-18T17:11:33Z</dcterms:modified>
</cp:coreProperties>
</file>