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4" r:id="rId3"/>
    <p:sldId id="295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8" r:id="rId19"/>
    <p:sldId id="312" r:id="rId20"/>
    <p:sldId id="313" r:id="rId21"/>
    <p:sldId id="314" r:id="rId22"/>
    <p:sldId id="316" r:id="rId23"/>
    <p:sldId id="317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8"/>
            <p14:sldId id="312"/>
            <p14:sldId id="313"/>
            <p14:sldId id="314"/>
            <p14:sldId id="316"/>
            <p14:sldId id="317"/>
            <p14:sldId id="293"/>
          </p14:sldIdLst>
        </p14:section>
        <p14:section name="Untitled Section" id="{A6D601F3-53D3-4A6C-B71F-6DAEA7B2876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80" d="100"/>
          <a:sy n="80" d="100"/>
        </p:scale>
        <p:origin x="-102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09" y="1066800"/>
            <a:ext cx="701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30" y="2149549"/>
            <a:ext cx="3551119" cy="51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30" y="2715016"/>
            <a:ext cx="2789119" cy="60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28" y="3343269"/>
            <a:ext cx="2616674" cy="72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850" y="2702494"/>
            <a:ext cx="3276600" cy="63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561764" y="2838765"/>
            <a:ext cx="924636" cy="23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flipH="1" flipV="1">
            <a:off x="4485493" y="3222483"/>
            <a:ext cx="2001814" cy="6408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135" y="3868676"/>
            <a:ext cx="2533508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44" y="4419600"/>
            <a:ext cx="7205656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05" y="5027767"/>
            <a:ext cx="1813237" cy="61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642" y="5149973"/>
            <a:ext cx="1311786" cy="37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96" y="5382527"/>
            <a:ext cx="2234609" cy="52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54" y="5908020"/>
            <a:ext cx="2208165" cy="55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0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sinusoids are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00200"/>
            <a:ext cx="5410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10320"/>
            <a:ext cx="7143749" cy="53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1" y="3058633"/>
            <a:ext cx="1562101" cy="64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537376"/>
            <a:ext cx="1066800" cy="84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4210050"/>
            <a:ext cx="2057399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4" y="3200400"/>
            <a:ext cx="5895975" cy="334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0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Sinusoids are easily expressed in terms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more convenient to work with than sine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cosine functions.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 complex number that represents the amplitude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phase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a sinusoid.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 a simple means of analyzing linear circuits excited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sinusoidal sources.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complex number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written in rectangular 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95" y="5105400"/>
            <a:ext cx="2590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49562"/>
            <a:ext cx="7848599" cy="6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5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represented in three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ways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relationship between the rectangular form and the polar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following Figure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3639"/>
            <a:ext cx="5410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80010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56" y="3421175"/>
            <a:ext cx="582088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9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get r and φ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obtain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 number z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may be written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582088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50920"/>
            <a:ext cx="449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2971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199"/>
            <a:ext cx="441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43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Addition and subtraction of complex numbers are better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performed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rectangular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1806"/>
            <a:ext cx="2714625" cy="63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6368"/>
            <a:ext cx="2286000" cy="59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4" y="2819400"/>
            <a:ext cx="4876800" cy="130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1" y="4658590"/>
            <a:ext cx="5147087" cy="128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2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Multiplication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complex 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better done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polar form.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81806"/>
            <a:ext cx="2714625" cy="63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6368"/>
            <a:ext cx="2286000" cy="59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9" y="4495800"/>
            <a:ext cx="692009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08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8" y="1905000"/>
            <a:ext cx="6172200" cy="128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41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88" y="1066800"/>
            <a:ext cx="2933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0" y="4762500"/>
            <a:ext cx="60138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4" y="6019800"/>
            <a:ext cx="247167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57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2471676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57" y="2286000"/>
            <a:ext cx="411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57" y="3886200"/>
            <a:ext cx="4191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3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76600"/>
            <a:ext cx="7696200" cy="231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0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sinusoid is a signal that has the form of the sine or cosine function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sinusoidal signal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easy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Sinusoidal voltage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generated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through out the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world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and supplied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to homes, factories, laboratories, and so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on.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Consider the sinusoidal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voltage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aseline="-250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38886"/>
            <a:ext cx="3124200" cy="714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53000"/>
            <a:ext cx="4648200" cy="124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61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diagram of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4876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abdul malek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1"/>
            <a:ext cx="7010399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Problem: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oth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sinusoids is expressed as either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sine or cosine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 amplitudes.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096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70" y="2438400"/>
            <a:ext cx="51816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267200"/>
            <a:ext cx="312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12" y="4800600"/>
            <a:ext cx="49338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334000"/>
            <a:ext cx="2419350" cy="46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76" y="5797632"/>
            <a:ext cx="4361924" cy="90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97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Problem: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i="1" dirty="0" smtClean="0">
                <a:latin typeface="Times New Roman"/>
                <a:ea typeface="Calibri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</a:rPr>
              <a:t>1</a:t>
            </a:r>
            <a:r>
              <a:rPr lang="en-US" sz="2400" dirty="0" smtClean="0">
                <a:latin typeface="Times New Roman"/>
                <a:ea typeface="Calibri"/>
              </a:rPr>
              <a:t> is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ea typeface="Calibri"/>
              </a:rPr>
              <a:t>i</a:t>
            </a:r>
            <a:r>
              <a:rPr lang="en-US" sz="2400" i="1" baseline="-25000" dirty="0" smtClean="0">
                <a:solidFill>
                  <a:prstClr val="black"/>
                </a:solidFill>
                <a:latin typeface="Times New Roman"/>
                <a:ea typeface="Calibri"/>
              </a:rPr>
              <a:t>2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Calibri"/>
              </a:rPr>
              <a:t> is,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Assume,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27" y="1219200"/>
            <a:ext cx="6858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44" y="2477490"/>
            <a:ext cx="2133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47" y="31242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44" y="3581400"/>
            <a:ext cx="2819400" cy="52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3860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44" y="4000500"/>
            <a:ext cx="1809750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1905000" cy="58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42399"/>
            <a:ext cx="221623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Phasors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Transforming this to the time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88571"/>
            <a:ext cx="350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31" y="1850571"/>
            <a:ext cx="2847975" cy="5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44" y="2438709"/>
            <a:ext cx="1837769" cy="45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57" y="2895600"/>
            <a:ext cx="1857375" cy="64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43400"/>
            <a:ext cx="33625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4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-Roman"/>
              </a:rPr>
              <a:t>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Fig. 1: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sketch of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200" baseline="-250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</a:t>
            </a:r>
            <a:r>
              <a:rPr lang="en-US" sz="2200" baseline="-250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sin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ωt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(a) as a function of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ωt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function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T= Time period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sinusoid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(t) repeats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itself every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aseline="-250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43000"/>
            <a:ext cx="81343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14800"/>
            <a:ext cx="2514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3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aseline="-250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periodic function is one that satisfies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f(t) = 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for all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integers 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60" y="1198418"/>
            <a:ext cx="3219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98" y="2703368"/>
            <a:ext cx="2051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98" y="1808018"/>
            <a:ext cx="2175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05" y="3340924"/>
            <a:ext cx="1847850" cy="52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33" y="3865418"/>
            <a:ext cx="10198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51" y="4398818"/>
            <a:ext cx="214128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7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Time period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 of the periodic function is the time of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one complete cycle. 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rgbClr val="242021"/>
                </a:solidFill>
                <a:latin typeface="Times-Roman"/>
              </a:rPr>
              <a:t>The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number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of cycles per second, known as the </a:t>
            </a:r>
            <a:r>
              <a:rPr lang="en-US" sz="2400" i="1" dirty="0" smtClean="0">
                <a:solidFill>
                  <a:srgbClr val="242021"/>
                </a:solidFill>
                <a:latin typeface="Times-Italic"/>
              </a:rPr>
              <a:t>frequency f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i="1" dirty="0" smtClean="0">
              <a:solidFill>
                <a:srgbClr val="242021"/>
              </a:solidFill>
              <a:latin typeface="Times-Italic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-Italic"/>
              </a:rPr>
              <a:t>Unit of </a:t>
            </a:r>
            <a:r>
              <a:rPr lang="en-US" sz="2400" i="1" dirty="0" smtClean="0">
                <a:solidFill>
                  <a:srgbClr val="242021"/>
                </a:solidFill>
                <a:latin typeface="Times-Italic"/>
              </a:rPr>
              <a:t>f</a:t>
            </a:r>
            <a:r>
              <a:rPr lang="en-US" sz="2400" dirty="0" smtClean="0">
                <a:solidFill>
                  <a:srgbClr val="242021"/>
                </a:solidFill>
                <a:latin typeface="Times-Italic"/>
              </a:rPr>
              <a:t>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is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hertz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(Hz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019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49" y="4267200"/>
            <a:ext cx="138149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49" y="5857318"/>
            <a:ext cx="18288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04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xpression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sinusoid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Where, φ is the phase.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82" y="2819400"/>
            <a:ext cx="3048000" cy="68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abdul malek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3352800"/>
            <a:ext cx="6110288" cy="323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1640774" cy="70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89567"/>
            <a:ext cx="15364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urved Connector 10"/>
          <p:cNvCxnSpPr/>
          <p:nvPr/>
        </p:nvCxnSpPr>
        <p:spPr>
          <a:xfrm flipV="1">
            <a:off x="1066800" y="3352800"/>
            <a:ext cx="3200400" cy="9906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152400" y="5638799"/>
            <a:ext cx="3048000" cy="94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“-” sign indicate signal start from the left side of origin.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2956740" y="5395140"/>
            <a:ext cx="625433" cy="4714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3079" idx="3"/>
          </p:cNvCxnSpPr>
          <p:nvPr/>
        </p:nvCxnSpPr>
        <p:spPr>
          <a:xfrm flipV="1">
            <a:off x="2146094" y="5257800"/>
            <a:ext cx="1235188" cy="6036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04800" y="1143000"/>
            <a:ext cx="8458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“+” sign indicate signal start from the right side of origin.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26" y="2127661"/>
            <a:ext cx="3556660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Users\abdul malek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8978"/>
            <a:ext cx="553588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457200" y="3200400"/>
            <a:ext cx="2514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   ,    then signal start from origin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38657"/>
            <a:ext cx="781050" cy="35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971800" y="4114816"/>
            <a:ext cx="381000" cy="421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sinusoid can be expressed in either sine or cosine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form.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4525" y="32004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When comparing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two sinusoids,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both sinusoids is expressed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as either </a:t>
            </a:r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sine or 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cosine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9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amplitudes.</a:t>
            </a:r>
          </a:p>
          <a:p>
            <a:pPr algn="just"/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52" y="1691244"/>
            <a:ext cx="2362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48" y="2402692"/>
            <a:ext cx="2543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01348" y="4038600"/>
            <a:ext cx="8458200" cy="861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Sine to cosine conversion or vice versa are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achieved by using the following trigonometric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formula</a:t>
            </a:r>
          </a:p>
          <a:p>
            <a:pPr algn="just"/>
            <a:r>
              <a:rPr lang="en-US" sz="4800" dirty="0"/>
              <a:t/>
            </a:r>
            <a:br>
              <a:rPr lang="en-US" sz="4800" dirty="0"/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09" y="4677269"/>
            <a:ext cx="4019550" cy="159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63" y="4677269"/>
            <a:ext cx="4978978" cy="192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42403" y="1586345"/>
            <a:ext cx="4073175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This wave can be expressed as cosine function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39911" y="1828800"/>
            <a:ext cx="40249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Sinusoids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the amplitude, phase, period, and frequency of the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sinusoid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327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92021"/>
            <a:ext cx="3067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59" y="3335741"/>
            <a:ext cx="2990850" cy="52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65729"/>
            <a:ext cx="3714750" cy="63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56" y="4473054"/>
            <a:ext cx="40338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55" y="5212308"/>
            <a:ext cx="375583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93" y="2592057"/>
            <a:ext cx="327342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Up Arrow 4"/>
          <p:cNvSpPr/>
          <p:nvPr/>
        </p:nvSpPr>
        <p:spPr>
          <a:xfrm>
            <a:off x="6629400" y="3022294"/>
            <a:ext cx="152400" cy="3003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032247"/>
            <a:ext cx="2127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2" y="2996821"/>
            <a:ext cx="2127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0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374</Words>
  <Application>Microsoft Office PowerPoint</Application>
  <PresentationFormat>On-screen Show (4:3)</PresentationFormat>
  <Paragraphs>204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Md. Abdul Malek Assistant Professor, Dept. of Electrical &amp; Electronic Engineering (EEE) Rajshahi University of Engineering &amp; Technology (RUET) 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348</cp:revision>
  <dcterms:created xsi:type="dcterms:W3CDTF">2019-12-28T15:21:27Z</dcterms:created>
  <dcterms:modified xsi:type="dcterms:W3CDTF">2024-09-09T18:41:48Z</dcterms:modified>
</cp:coreProperties>
</file>