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7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2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71718A-A114-45F8-AFDD-0F33240A6409}">
          <p14:sldIdLst>
            <p14:sldId id="256"/>
            <p14:sldId id="267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Untitled Section" id="{A6D601F3-53D3-4A6C-B71F-6DAEA7B2876C}">
          <p14:sldIdLst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 autoAdjust="0"/>
  </p:normalViewPr>
  <p:slideViewPr>
    <p:cSldViewPr>
      <p:cViewPr>
        <p:scale>
          <a:sx n="70" d="100"/>
          <a:sy n="70" d="100"/>
        </p:scale>
        <p:origin x="-132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50BE1-2377-4248-9255-C18A2B005D4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36C4-B9D5-4BAA-B4D7-14A6544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5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2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8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5F7E-20E7-41AB-A6D7-C36837A15EF4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9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0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2.png"/><Relationship Id="rId4" Type="http://schemas.openxmlformats.org/officeDocument/2006/relationships/image" Target="../media/image31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8.wmf"/><Relationship Id="rId3" Type="http://schemas.openxmlformats.org/officeDocument/2006/relationships/image" Target="../media/image34.png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7.wmf"/><Relationship Id="rId5" Type="http://schemas.openxmlformats.org/officeDocument/2006/relationships/image" Target="../media/image40.png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39.png"/><Relationship Id="rId9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oleObject" Target="../embeddings/oleObject30.bin"/><Relationship Id="rId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wmf"/><Relationship Id="rId11" Type="http://schemas.openxmlformats.org/officeDocument/2006/relationships/image" Target="../media/image44.wmf"/><Relationship Id="rId5" Type="http://schemas.openxmlformats.org/officeDocument/2006/relationships/oleObject" Target="../embeddings/oleObject31.bin"/><Relationship Id="rId10" Type="http://schemas.openxmlformats.org/officeDocument/2006/relationships/oleObject" Target="../embeddings/oleObject33.bin"/><Relationship Id="rId4" Type="http://schemas.openxmlformats.org/officeDocument/2006/relationships/image" Target="../media/image41.wmf"/><Relationship Id="rId9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9.png"/><Relationship Id="rId7" Type="http://schemas.openxmlformats.org/officeDocument/2006/relationships/image" Target="../media/image5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0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49.png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5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60.wmf"/><Relationship Id="rId3" Type="http://schemas.openxmlformats.org/officeDocument/2006/relationships/oleObject" Target="../embeddings/oleObject40.bin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9.wmf"/><Relationship Id="rId5" Type="http://schemas.openxmlformats.org/officeDocument/2006/relationships/image" Target="../media/image61.png"/><Relationship Id="rId10" Type="http://schemas.openxmlformats.org/officeDocument/2006/relationships/oleObject" Target="../embeddings/oleObject43.bin"/><Relationship Id="rId4" Type="http://schemas.openxmlformats.org/officeDocument/2006/relationships/image" Target="../media/image56.wmf"/><Relationship Id="rId9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image" Target="../media/image7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5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8.png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0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0.png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8382000" cy="3886200"/>
          </a:xfrm>
        </p:spPr>
        <p:txBody>
          <a:bodyPr>
            <a:norm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700" dirty="0">
                <a:solidFill>
                  <a:prstClr val="black"/>
                </a:solidFill>
                <a:latin typeface="Times New Roman"/>
              </a:rPr>
              <a:t>Md. Abdul </a:t>
            </a:r>
            <a:r>
              <a:rPr lang="en-US" sz="2700" dirty="0" err="1">
                <a:solidFill>
                  <a:prstClr val="black"/>
                </a:solidFill>
                <a:latin typeface="Times New Roman"/>
              </a:rPr>
              <a:t>Malek</a:t>
            </a:r>
            <a:r>
              <a:rPr lang="en-US" sz="2700" dirty="0">
                <a:solidFill>
                  <a:prstClr val="black"/>
                </a:solidFill>
              </a:rPr>
              <a:t/>
            </a:r>
            <a:br>
              <a:rPr lang="en-US" sz="27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  <a:latin typeface="Times New Roman"/>
              </a:rPr>
              <a:t>Assistant Professor, Dept. of Electrical &amp; Electronic Engineering (EEE)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 err="1">
                <a:solidFill>
                  <a:prstClr val="black"/>
                </a:solidFill>
                <a:latin typeface="Times New Roman"/>
              </a:rPr>
              <a:t>Rajshahi</a:t>
            </a:r>
            <a:r>
              <a:rPr lang="en-US" sz="2000">
                <a:solidFill>
                  <a:prstClr val="black"/>
                </a:solidFill>
                <a:latin typeface="Times New Roman"/>
              </a:rPr>
              <a:t> University of Engineering &amp; Technology (RUET)</a:t>
            </a:r>
            <a:r>
              <a:rPr lang="en-US" sz="4000" dirty="0"/>
              <a:t/>
            </a:r>
            <a:br>
              <a:rPr lang="en-US" sz="4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066800"/>
            <a:ext cx="390196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95406" y="1447800"/>
            <a:ext cx="3853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 3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KCL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586067"/>
              </p:ext>
            </p:extLst>
          </p:nvPr>
        </p:nvGraphicFramePr>
        <p:xfrm>
          <a:off x="457200" y="2133600"/>
          <a:ext cx="191928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46" name="Equation" r:id="rId4" imgW="685800" imgH="228600" progId="Equation.3">
                  <p:embed/>
                </p:oleObj>
              </mc:Choice>
              <mc:Fallback>
                <p:oleObj name="Equation" r:id="rId4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133600"/>
                        <a:ext cx="1919288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66259"/>
              </p:ext>
            </p:extLst>
          </p:nvPr>
        </p:nvGraphicFramePr>
        <p:xfrm>
          <a:off x="185170" y="2963270"/>
          <a:ext cx="45529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47" name="Equation" r:id="rId6" imgW="1625400" imgH="393480" progId="Equation.3">
                  <p:embed/>
                </p:oleObj>
              </mc:Choice>
              <mc:Fallback>
                <p:oleObj name="Equation" r:id="rId6" imgW="16254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70" y="2963270"/>
                        <a:ext cx="4552950" cy="11842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65536"/>
              </p:ext>
            </p:extLst>
          </p:nvPr>
        </p:nvGraphicFramePr>
        <p:xfrm>
          <a:off x="287338" y="5715000"/>
          <a:ext cx="41576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48" name="Equation" r:id="rId8" imgW="1485720" imgH="228600" progId="Equation.3">
                  <p:embed/>
                </p:oleObj>
              </mc:Choice>
              <mc:Fallback>
                <p:oleObj name="Equation" r:id="rId8" imgW="1485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5715000"/>
                        <a:ext cx="4157662" cy="687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433807"/>
              </p:ext>
            </p:extLst>
          </p:nvPr>
        </p:nvGraphicFramePr>
        <p:xfrm>
          <a:off x="195406" y="4208462"/>
          <a:ext cx="45529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849" name="Equation" r:id="rId10" imgW="1625400" imgH="393480" progId="Equation.3">
                  <p:embed/>
                </p:oleObj>
              </mc:Choice>
              <mc:Fallback>
                <p:oleObj name="Equation" r:id="rId10" imgW="162540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406" y="4208462"/>
                        <a:ext cx="4552950" cy="11842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55105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95406" y="1447800"/>
            <a:ext cx="6357794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 solving equation (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(ii)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(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iii),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get,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748906"/>
              </p:ext>
            </p:extLst>
          </p:nvPr>
        </p:nvGraphicFramePr>
        <p:xfrm>
          <a:off x="1925638" y="2438400"/>
          <a:ext cx="18129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0" name="Equation" r:id="rId3" imgW="647640" imgH="215640" progId="Equation.3">
                  <p:embed/>
                </p:oleObj>
              </mc:Choice>
              <mc:Fallback>
                <p:oleObj name="Equation" r:id="rId3" imgW="64764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2438400"/>
                        <a:ext cx="1812925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735317"/>
              </p:ext>
            </p:extLst>
          </p:nvPr>
        </p:nvGraphicFramePr>
        <p:xfrm>
          <a:off x="1946275" y="3276600"/>
          <a:ext cx="18843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1" name="Equation" r:id="rId5" imgW="672840" imgH="215640" progId="Equation.3">
                  <p:embed/>
                </p:oleObj>
              </mc:Choice>
              <mc:Fallback>
                <p:oleObj name="Equation" r:id="rId5" imgW="67284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3276600"/>
                        <a:ext cx="1884363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939123"/>
              </p:ext>
            </p:extLst>
          </p:nvPr>
        </p:nvGraphicFramePr>
        <p:xfrm>
          <a:off x="1874838" y="4324350"/>
          <a:ext cx="20986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2" name="Equation" r:id="rId7" imgW="749160" imgH="228600" progId="Equation.3">
                  <p:embed/>
                </p:oleObj>
              </mc:Choice>
              <mc:Fallback>
                <p:oleObj name="Equation" r:id="rId7" imgW="74916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4324350"/>
                        <a:ext cx="2098675" cy="687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4752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 with Voltage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80621" y="1295400"/>
            <a:ext cx="8796194" cy="1200329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a voltage source is connected between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reference node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a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nonreference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node, we simply set the voltage at the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nonreference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node equal to the voltage of the voltage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362247"/>
              </p:ext>
            </p:extLst>
          </p:nvPr>
        </p:nvGraphicFramePr>
        <p:xfrm>
          <a:off x="1143000" y="3198125"/>
          <a:ext cx="16700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0" name="Equation" r:id="rId3" imgW="596880" imgH="215640" progId="Equation.3">
                  <p:embed/>
                </p:oleObj>
              </mc:Choice>
              <mc:Fallback>
                <p:oleObj name="Equation" r:id="rId3" imgW="5968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198125"/>
                        <a:ext cx="1670050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43" name="Picture 3" descr="C:\Users\Md. Abdul Malek\Desktop\Capture.PNG"/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2590800"/>
            <a:ext cx="5410199" cy="403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30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 with Voltage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95406" y="1295400"/>
            <a:ext cx="8796194" cy="1569660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the voltage source (dependent or independent) is connected between two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nonreference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nodes, the two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nonreference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nodes form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generalized node or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supernode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 we apply both KCL and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KVL to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 the node voltages.</a:t>
            </a: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342" y="3156044"/>
            <a:ext cx="5867399" cy="3460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01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 with Voltage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95406" y="1295400"/>
            <a:ext cx="8796194" cy="1200329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supernode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formed by enclosing a (dependent or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independent) voltage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 connected between two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nonreference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nodes and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 elements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connected in parallel with it.</a:t>
            </a:r>
          </a:p>
        </p:txBody>
      </p:sp>
      <p:sp>
        <p:nvSpPr>
          <p:cNvPr id="6" name="Text Box 126"/>
          <p:cNvSpPr txBox="1">
            <a:spLocks noChangeArrowheads="1"/>
          </p:cNvSpPr>
          <p:nvPr/>
        </p:nvSpPr>
        <p:spPr bwMode="auto">
          <a:xfrm>
            <a:off x="207916" y="3126432"/>
            <a:ext cx="4986194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supernode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has no voltage of its own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195406" y="4229188"/>
            <a:ext cx="7500794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supernode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requires the application of both KCL and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KVL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607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 with Voltage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95406" y="1295400"/>
            <a:ext cx="4909994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 the voltages at the nodes. 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2438400"/>
            <a:ext cx="4495800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785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 with Voltage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95406" y="1295400"/>
            <a:ext cx="8796194" cy="830997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Solution: The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supernode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contains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2V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source, nodes 1 and 2, and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l-GR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resistor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725" y="2362200"/>
            <a:ext cx="4194875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4" name="Picture 2" descr="C:\Users\Md. Abdul Malek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725" y="2362200"/>
            <a:ext cx="41948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195406" y="2209800"/>
            <a:ext cx="4310903" cy="830997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Labeling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currents is arbitrary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6725" y="2514600"/>
            <a:ext cx="419487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26"/>
          <p:cNvSpPr txBox="1">
            <a:spLocks noChangeArrowheads="1"/>
          </p:cNvSpPr>
          <p:nvPr/>
        </p:nvSpPr>
        <p:spPr bwMode="auto">
          <a:xfrm>
            <a:off x="220427" y="3391469"/>
            <a:ext cx="3853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pplying KCL at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supernode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599942"/>
              </p:ext>
            </p:extLst>
          </p:nvPr>
        </p:nvGraphicFramePr>
        <p:xfrm>
          <a:off x="342155" y="5039246"/>
          <a:ext cx="3735387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2" name="Equation" r:id="rId6" imgW="1333440" imgH="393480" progId="Equation.3">
                  <p:embed/>
                </p:oleObj>
              </mc:Choice>
              <mc:Fallback>
                <p:oleObj name="Equation" r:id="rId6" imgW="133344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55" y="5039246"/>
                        <a:ext cx="3735387" cy="11842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16805"/>
              </p:ext>
            </p:extLst>
          </p:nvPr>
        </p:nvGraphicFramePr>
        <p:xfrm>
          <a:off x="525463" y="4171950"/>
          <a:ext cx="22399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3" name="Equation" r:id="rId8" imgW="799920" imgH="215640" progId="Equation.3">
                  <p:embed/>
                </p:oleObj>
              </mc:Choice>
              <mc:Fallback>
                <p:oleObj name="Equation" r:id="rId8" imgW="79992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4171950"/>
                        <a:ext cx="2239962" cy="6492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187350"/>
              </p:ext>
            </p:extLst>
          </p:nvPr>
        </p:nvGraphicFramePr>
        <p:xfrm>
          <a:off x="4558246" y="3630262"/>
          <a:ext cx="291623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4" name="Equation" r:id="rId10" imgW="1041120" imgH="393480" progId="Equation.3">
                  <p:embed/>
                </p:oleObj>
              </mc:Choice>
              <mc:Fallback>
                <p:oleObj name="Equation" r:id="rId10" imgW="104112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8246" y="3630262"/>
                        <a:ext cx="2916238" cy="11842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89603"/>
              </p:ext>
            </p:extLst>
          </p:nvPr>
        </p:nvGraphicFramePr>
        <p:xfrm>
          <a:off x="4473575" y="5294313"/>
          <a:ext cx="370205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45" name="Equation" r:id="rId12" imgW="1320480" imgH="215640" progId="Equation.3">
                  <p:embed/>
                </p:oleObj>
              </mc:Choice>
              <mc:Fallback>
                <p:oleObj name="Equation" r:id="rId12" imgW="132048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3575" y="5294313"/>
                        <a:ext cx="3702050" cy="64928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51524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 with Voltage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95406" y="1295400"/>
            <a:ext cx="7195994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To get the relationship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 v</a:t>
            </a:r>
            <a:r>
              <a:rPr lang="en-US" sz="2400" baseline="-25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1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v</a:t>
            </a:r>
            <a:r>
              <a:rPr lang="en-US" sz="2400" baseline="-25000" dirty="0" smtClean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 KVL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983497"/>
              </p:ext>
            </p:extLst>
          </p:nvPr>
        </p:nvGraphicFramePr>
        <p:xfrm>
          <a:off x="533400" y="1961356"/>
          <a:ext cx="27019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5" name="Equation" r:id="rId3" imgW="965160" imgH="215640" progId="Equation.3">
                  <p:embed/>
                </p:oleObj>
              </mc:Choice>
              <mc:Fallback>
                <p:oleObj name="Equation" r:id="rId3" imgW="965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61356"/>
                        <a:ext cx="2701925" cy="6492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573466"/>
              </p:ext>
            </p:extLst>
          </p:nvPr>
        </p:nvGraphicFramePr>
        <p:xfrm>
          <a:off x="158750" y="2895600"/>
          <a:ext cx="33432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6" name="Equation" r:id="rId5" imgW="1193760" imgH="215640" progId="Equation.3">
                  <p:embed/>
                </p:oleObj>
              </mc:Choice>
              <mc:Fallback>
                <p:oleObj name="Equation" r:id="rId5" imgW="1193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" y="2895600"/>
                        <a:ext cx="3343275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981200"/>
            <a:ext cx="3048000" cy="312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26"/>
          <p:cNvSpPr txBox="1">
            <a:spLocks noChangeArrowheads="1"/>
          </p:cNvSpPr>
          <p:nvPr/>
        </p:nvSpPr>
        <p:spPr bwMode="auto">
          <a:xfrm>
            <a:off x="141952" y="3881735"/>
            <a:ext cx="5396764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 solving equation (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and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ii),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get,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9785117"/>
              </p:ext>
            </p:extLst>
          </p:nvPr>
        </p:nvGraphicFramePr>
        <p:xfrm>
          <a:off x="914400" y="4953000"/>
          <a:ext cx="2382837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7" name="Equation" r:id="rId8" imgW="850680" imgH="215640" progId="Equation.3">
                  <p:embed/>
                </p:oleObj>
              </mc:Choice>
              <mc:Fallback>
                <p:oleObj name="Equation" r:id="rId8" imgW="8506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2382837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829301"/>
              </p:ext>
            </p:extLst>
          </p:nvPr>
        </p:nvGraphicFramePr>
        <p:xfrm>
          <a:off x="914400" y="5791200"/>
          <a:ext cx="245268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838" name="Equation" r:id="rId10" imgW="876240" imgH="215640" progId="Equation.3">
                  <p:embed/>
                </p:oleObj>
              </mc:Choice>
              <mc:Fallback>
                <p:oleObj name="Equation" r:id="rId10" imgW="87624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791200"/>
                        <a:ext cx="2452688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56422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 with Voltage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95406" y="1295400"/>
            <a:ext cx="4300394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Problem: Find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the node voltages</a:t>
            </a:r>
          </a:p>
        </p:txBody>
      </p:sp>
      <p:pic>
        <p:nvPicPr>
          <p:cNvPr id="66563" name="Picture 3" descr="C:\Users\Md. Abdul Malek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0"/>
            <a:ext cx="6705599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10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 with Voltage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95406" y="1295400"/>
            <a:ext cx="5900594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Solution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: Nodes 1 and 2 form a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supernode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7586" name="Picture 2" descr="C:\Users\Md. Abdul Malek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194" y="2638246"/>
            <a:ext cx="46577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194" y="2677933"/>
            <a:ext cx="4505325" cy="373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195406" y="2212975"/>
            <a:ext cx="5900594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Nodes 3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4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form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another </a:t>
            </a:r>
            <a:r>
              <a:rPr lang="en-US" sz="24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itchFamily="18" charset="0"/>
              </a:rPr>
              <a:t>supernode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196" y="2794833"/>
            <a:ext cx="4629719" cy="349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26"/>
          <p:cNvSpPr txBox="1">
            <a:spLocks noChangeArrowheads="1"/>
          </p:cNvSpPr>
          <p:nvPr/>
        </p:nvSpPr>
        <p:spPr bwMode="auto">
          <a:xfrm>
            <a:off x="176072" y="3352800"/>
            <a:ext cx="43109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Labeling the direction of currents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8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26"/>
          <p:cNvSpPr txBox="1">
            <a:spLocks noChangeArrowheads="1"/>
          </p:cNvSpPr>
          <p:nvPr/>
        </p:nvSpPr>
        <p:spPr bwMode="auto">
          <a:xfrm>
            <a:off x="184897" y="1295400"/>
            <a:ext cx="8806703" cy="830997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Nodal analysis provides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procedure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analyzing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circuits using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 voltages as the circuit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variables.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5622" name="Picture 2614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438400"/>
            <a:ext cx="8382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082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 with Voltage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47" y="1371600"/>
            <a:ext cx="4629719" cy="349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110250" y="1505803"/>
            <a:ext cx="4293854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pplying KCL at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supernode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1-2,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248434"/>
              </p:ext>
            </p:extLst>
          </p:nvPr>
        </p:nvGraphicFramePr>
        <p:xfrm>
          <a:off x="444500" y="2451100"/>
          <a:ext cx="24177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5" name="Equation" r:id="rId4" imgW="863280" imgH="228600" progId="Equation.3">
                  <p:embed/>
                </p:oleObj>
              </mc:Choice>
              <mc:Fallback>
                <p:oleObj name="Equation" r:id="rId4" imgW="8632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2451100"/>
                        <a:ext cx="2417763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791272"/>
              </p:ext>
            </p:extLst>
          </p:nvPr>
        </p:nvGraphicFramePr>
        <p:xfrm>
          <a:off x="110250" y="4868426"/>
          <a:ext cx="491013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6" name="Equation" r:id="rId6" imgW="1752480" imgH="393480" progId="Equation.3">
                  <p:embed/>
                </p:oleObj>
              </mc:Choice>
              <mc:Fallback>
                <p:oleObj name="Equation" r:id="rId6" imgW="175248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250" y="4868426"/>
                        <a:ext cx="4910138" cy="11842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1671555"/>
              </p:ext>
            </p:extLst>
          </p:nvPr>
        </p:nvGraphicFramePr>
        <p:xfrm>
          <a:off x="3872528" y="3886200"/>
          <a:ext cx="512603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17" name="Equation" r:id="rId8" imgW="1828800" imgH="228600" progId="Equation.3">
                  <p:embed/>
                </p:oleObj>
              </mc:Choice>
              <mc:Fallback>
                <p:oleObj name="Equation" r:id="rId8" imgW="18288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2528" y="3886200"/>
                        <a:ext cx="5126038" cy="687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09232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 with Voltage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8847" y="1371600"/>
            <a:ext cx="4629719" cy="3496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110250" y="1505803"/>
            <a:ext cx="4293854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pplying KCL at 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supernode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3-4,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5997030"/>
              </p:ext>
            </p:extLst>
          </p:nvPr>
        </p:nvGraphicFramePr>
        <p:xfrm>
          <a:off x="498475" y="2451100"/>
          <a:ext cx="23098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4" name="Equation" r:id="rId4" imgW="825480" imgH="228600" progId="Equation.3">
                  <p:embed/>
                </p:oleObj>
              </mc:Choice>
              <mc:Fallback>
                <p:oleObj name="Equation" r:id="rId4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2451100"/>
                        <a:ext cx="2309813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080959"/>
              </p:ext>
            </p:extLst>
          </p:nvPr>
        </p:nvGraphicFramePr>
        <p:xfrm>
          <a:off x="228600" y="4868426"/>
          <a:ext cx="5584826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5" name="Equation" r:id="rId6" imgW="1993680" imgH="393480" progId="Equation.3">
                  <p:embed/>
                </p:oleObj>
              </mc:Choice>
              <mc:Fallback>
                <p:oleObj name="Equation" r:id="rId6" imgW="1993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868426"/>
                        <a:ext cx="5584826" cy="11842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394647"/>
              </p:ext>
            </p:extLst>
          </p:nvPr>
        </p:nvGraphicFramePr>
        <p:xfrm>
          <a:off x="3622675" y="3886200"/>
          <a:ext cx="562451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26" name="Equation" r:id="rId8" imgW="2006280" imgH="228600" progId="Equation.3">
                  <p:embed/>
                </p:oleObj>
              </mc:Choice>
              <mc:Fallback>
                <p:oleObj name="Equation" r:id="rId8" imgW="2006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3886200"/>
                        <a:ext cx="5624513" cy="687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7934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 with Voltage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110250" y="1505803"/>
            <a:ext cx="3242550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KVL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 1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088932"/>
              </p:ext>
            </p:extLst>
          </p:nvPr>
        </p:nvGraphicFramePr>
        <p:xfrm>
          <a:off x="301853" y="2133600"/>
          <a:ext cx="29146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6" name="Equation" r:id="rId3" imgW="1041120" imgH="215640" progId="Equation.3">
                  <p:embed/>
                </p:oleObj>
              </mc:Choice>
              <mc:Fallback>
                <p:oleObj name="Equation" r:id="rId3" imgW="1041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53" y="2133600"/>
                        <a:ext cx="2914650" cy="6492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105" y="1505803"/>
            <a:ext cx="4560342" cy="365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26"/>
          <p:cNvSpPr txBox="1">
            <a:spLocks noChangeArrowheads="1"/>
          </p:cNvSpPr>
          <p:nvPr/>
        </p:nvSpPr>
        <p:spPr bwMode="auto">
          <a:xfrm>
            <a:off x="262650" y="4110335"/>
            <a:ext cx="3242550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KVL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loop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731244"/>
              </p:ext>
            </p:extLst>
          </p:nvPr>
        </p:nvGraphicFramePr>
        <p:xfrm>
          <a:off x="237629" y="3010506"/>
          <a:ext cx="31623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7" name="Equation" r:id="rId6" imgW="1130040" imgH="215640" progId="Equation.3">
                  <p:embed/>
                </p:oleObj>
              </mc:Choice>
              <mc:Fallback>
                <p:oleObj name="Equation" r:id="rId6" imgW="113004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29" y="3010506"/>
                        <a:ext cx="3162300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40223"/>
              </p:ext>
            </p:extLst>
          </p:nvPr>
        </p:nvGraphicFramePr>
        <p:xfrm>
          <a:off x="338138" y="4821238"/>
          <a:ext cx="30924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8" name="Equation" r:id="rId8" imgW="1104840" imgH="228600" progId="Equation.3">
                  <p:embed/>
                </p:oleObj>
              </mc:Choice>
              <mc:Fallback>
                <p:oleObj name="Equation" r:id="rId8" imgW="11048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8" y="4821238"/>
                        <a:ext cx="3092450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644351"/>
              </p:ext>
            </p:extLst>
          </p:nvPr>
        </p:nvGraphicFramePr>
        <p:xfrm>
          <a:off x="5724525" y="3884613"/>
          <a:ext cx="19208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9" name="Equation" r:id="rId10" imgW="685800" imgH="228600" progId="Equation.3">
                  <p:embed/>
                </p:oleObj>
              </mc:Choice>
              <mc:Fallback>
                <p:oleObj name="Equation" r:id="rId10" imgW="685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884613"/>
                        <a:ext cx="1920875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ight Arrow 11"/>
          <p:cNvSpPr/>
          <p:nvPr/>
        </p:nvSpPr>
        <p:spPr>
          <a:xfrm rot="9697872">
            <a:off x="3807882" y="4680048"/>
            <a:ext cx="1872655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523592"/>
              </p:ext>
            </p:extLst>
          </p:nvPr>
        </p:nvGraphicFramePr>
        <p:xfrm>
          <a:off x="225425" y="5867400"/>
          <a:ext cx="43354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00" name="Equation" r:id="rId12" imgW="1549080" imgH="228600" progId="Equation.3">
                  <p:embed/>
                </p:oleObj>
              </mc:Choice>
              <mc:Fallback>
                <p:oleObj name="Equation" r:id="rId12" imgW="154908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" y="5867400"/>
                        <a:ext cx="4335463" cy="687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384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 with Voltage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26"/>
          <p:cNvSpPr txBox="1">
            <a:spLocks noChangeArrowheads="1"/>
          </p:cNvSpPr>
          <p:nvPr/>
        </p:nvSpPr>
        <p:spPr bwMode="auto">
          <a:xfrm>
            <a:off x="152400" y="1371600"/>
            <a:ext cx="6705600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 solving equation (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), (ii), (iii) and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iv),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get,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6618536"/>
              </p:ext>
            </p:extLst>
          </p:nvPr>
        </p:nvGraphicFramePr>
        <p:xfrm>
          <a:off x="715963" y="2514600"/>
          <a:ext cx="216852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2" name="Equation" r:id="rId3" imgW="774360" imgH="215640" progId="Equation.3">
                  <p:embed/>
                </p:oleObj>
              </mc:Choice>
              <mc:Fallback>
                <p:oleObj name="Equation" r:id="rId3" imgW="77436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514600"/>
                        <a:ext cx="2168525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048676"/>
              </p:ext>
            </p:extLst>
          </p:nvPr>
        </p:nvGraphicFramePr>
        <p:xfrm>
          <a:off x="762000" y="4267200"/>
          <a:ext cx="22050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3" name="Equation" r:id="rId5" imgW="787320" imgH="215640" progId="Equation.3">
                  <p:embed/>
                </p:oleObj>
              </mc:Choice>
              <mc:Fallback>
                <p:oleObj name="Equation" r:id="rId5" imgW="78732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2205038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157031"/>
              </p:ext>
            </p:extLst>
          </p:nvPr>
        </p:nvGraphicFramePr>
        <p:xfrm>
          <a:off x="5029200" y="2514600"/>
          <a:ext cx="234632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4" name="Equation" r:id="rId7" imgW="838080" imgH="228600" progId="Equation.3">
                  <p:embed/>
                </p:oleObj>
              </mc:Choice>
              <mc:Fallback>
                <p:oleObj name="Equation" r:id="rId7" imgW="83808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514600"/>
                        <a:ext cx="2346325" cy="687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804783"/>
              </p:ext>
            </p:extLst>
          </p:nvPr>
        </p:nvGraphicFramePr>
        <p:xfrm>
          <a:off x="5095875" y="4229100"/>
          <a:ext cx="2097088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5" name="Equation" r:id="rId9" imgW="749160" imgH="190440" progId="Equation.3">
                  <p:embed/>
                </p:oleObj>
              </mc:Choice>
              <mc:Fallback>
                <p:oleObj name="Equation" r:id="rId9" imgW="749160" imgH="1904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4229100"/>
                        <a:ext cx="2097088" cy="5730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808493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667000"/>
            <a:ext cx="8229600" cy="1143000"/>
          </a:xfrm>
        </p:spPr>
        <p:txBody>
          <a:bodyPr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96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br>
              <a:rPr lang="en-US" sz="96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523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26"/>
          <p:cNvSpPr txBox="1">
            <a:spLocks noChangeArrowheads="1"/>
          </p:cNvSpPr>
          <p:nvPr/>
        </p:nvSpPr>
        <p:spPr bwMode="auto">
          <a:xfrm>
            <a:off x="184897" y="1295400"/>
            <a:ext cx="65969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Problem: Calculate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node voltages in the circuit.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667000"/>
            <a:ext cx="44958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78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26"/>
          <p:cNvSpPr txBox="1">
            <a:spLocks noChangeArrowheads="1"/>
          </p:cNvSpPr>
          <p:nvPr/>
        </p:nvSpPr>
        <p:spPr bwMode="auto">
          <a:xfrm>
            <a:off x="184897" y="1295400"/>
            <a:ext cx="40061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Solution: Assign node voltages</a:t>
            </a:r>
          </a:p>
        </p:txBody>
      </p:sp>
      <p:pic>
        <p:nvPicPr>
          <p:cNvPr id="53250" name="Picture 2" descr="C:\Users\Md. Abdul Malek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95400"/>
            <a:ext cx="39624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Box 126"/>
          <p:cNvSpPr txBox="1">
            <a:spLocks noChangeArrowheads="1"/>
          </p:cNvSpPr>
          <p:nvPr/>
        </p:nvSpPr>
        <p:spPr bwMode="auto">
          <a:xfrm>
            <a:off x="184897" y="2178903"/>
            <a:ext cx="4310903" cy="830997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Labeling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the currents is arbitrary</a:t>
            </a: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593" y="1295400"/>
            <a:ext cx="3962400" cy="36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184897" y="3352800"/>
            <a:ext cx="3853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 1, applying KCL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460945"/>
              </p:ext>
            </p:extLst>
          </p:nvPr>
        </p:nvGraphicFramePr>
        <p:xfrm>
          <a:off x="652945" y="4114800"/>
          <a:ext cx="1671637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4" name="Equation" r:id="rId5" imgW="596880" imgH="228600" progId="Equation.3">
                  <p:embed/>
                </p:oleObj>
              </mc:Choice>
              <mc:Fallback>
                <p:oleObj name="Equation" r:id="rId5" imgW="5968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45" y="4114800"/>
                        <a:ext cx="1671637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239650"/>
              </p:ext>
            </p:extLst>
          </p:nvPr>
        </p:nvGraphicFramePr>
        <p:xfrm>
          <a:off x="457200" y="5181600"/>
          <a:ext cx="32004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5" name="Equation" r:id="rId7" imgW="1143000" imgH="393480" progId="Equation.3">
                  <p:embed/>
                </p:oleObj>
              </mc:Choice>
              <mc:Fallback>
                <p:oleObj name="Equation" r:id="rId7" imgW="1143000" imgH="393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181600"/>
                        <a:ext cx="3200400" cy="11842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883398"/>
              </p:ext>
            </p:extLst>
          </p:nvPr>
        </p:nvGraphicFramePr>
        <p:xfrm>
          <a:off x="4495800" y="5181600"/>
          <a:ext cx="277336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6" name="Equation" r:id="rId9" imgW="990360" imgH="393480" progId="Equation.3">
                  <p:embed/>
                </p:oleObj>
              </mc:Choice>
              <mc:Fallback>
                <p:oleObj name="Equation" r:id="rId9" imgW="9903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81600"/>
                        <a:ext cx="2773363" cy="11842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296924"/>
              </p:ext>
            </p:extLst>
          </p:nvPr>
        </p:nvGraphicFramePr>
        <p:xfrm>
          <a:off x="4321175" y="5486400"/>
          <a:ext cx="31623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27" name="Equation" r:id="rId11" imgW="1130040" imgH="215640" progId="Equation.3">
                  <p:embed/>
                </p:oleObj>
              </mc:Choice>
              <mc:Fallback>
                <p:oleObj name="Equation" r:id="rId11" imgW="113004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1175" y="5486400"/>
                        <a:ext cx="3162300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83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066800"/>
            <a:ext cx="3962400" cy="36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184897" y="1447800"/>
            <a:ext cx="3853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KCL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689861"/>
              </p:ext>
            </p:extLst>
          </p:nvPr>
        </p:nvGraphicFramePr>
        <p:xfrm>
          <a:off x="381000" y="2432931"/>
          <a:ext cx="23114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2" name="Equation" r:id="rId4" imgW="825480" imgH="228600" progId="Equation.3">
                  <p:embed/>
                </p:oleObj>
              </mc:Choice>
              <mc:Fallback>
                <p:oleObj name="Equation" r:id="rId4" imgW="825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432931"/>
                        <a:ext cx="2311400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262730"/>
              </p:ext>
            </p:extLst>
          </p:nvPr>
        </p:nvGraphicFramePr>
        <p:xfrm>
          <a:off x="457200" y="3581400"/>
          <a:ext cx="4017963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3" name="Equation" r:id="rId6" imgW="1434960" imgH="393480" progId="Equation.3">
                  <p:embed/>
                </p:oleObj>
              </mc:Choice>
              <mc:Fallback>
                <p:oleObj name="Equation" r:id="rId6" imgW="1434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581400"/>
                        <a:ext cx="4017963" cy="11842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048088"/>
              </p:ext>
            </p:extLst>
          </p:nvPr>
        </p:nvGraphicFramePr>
        <p:xfrm>
          <a:off x="5108575" y="5410200"/>
          <a:ext cx="38036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4" name="Equation" r:id="rId8" imgW="1358640" imgH="215640" progId="Equation.3">
                  <p:embed/>
                </p:oleObj>
              </mc:Choice>
              <mc:Fallback>
                <p:oleObj name="Equation" r:id="rId8" imgW="1358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575" y="5410200"/>
                        <a:ext cx="3803650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095460"/>
              </p:ext>
            </p:extLst>
          </p:nvPr>
        </p:nvGraphicFramePr>
        <p:xfrm>
          <a:off x="692150" y="5181600"/>
          <a:ext cx="36988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45" name="Equation" r:id="rId10" imgW="1320480" imgH="393480" progId="Equation.3">
                  <p:embed/>
                </p:oleObj>
              </mc:Choice>
              <mc:Fallback>
                <p:oleObj name="Equation" r:id="rId10" imgW="13204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5181600"/>
                        <a:ext cx="3698875" cy="11842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071546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184897" y="1447800"/>
            <a:ext cx="56825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 solving equation (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and (ii), we get,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3138714"/>
              </p:ext>
            </p:extLst>
          </p:nvPr>
        </p:nvGraphicFramePr>
        <p:xfrm>
          <a:off x="1624013" y="2438400"/>
          <a:ext cx="2416175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79" name="Equation" r:id="rId3" imgW="863280" imgH="215640" progId="Equation.3">
                  <p:embed/>
                </p:oleObj>
              </mc:Choice>
              <mc:Fallback>
                <p:oleObj name="Equation" r:id="rId3" imgW="863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2438400"/>
                        <a:ext cx="2416175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0899392"/>
              </p:ext>
            </p:extLst>
          </p:nvPr>
        </p:nvGraphicFramePr>
        <p:xfrm>
          <a:off x="2019300" y="3429000"/>
          <a:ext cx="17764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80" name="Equation" r:id="rId5" imgW="634680" imgH="215640" progId="Equation.3">
                  <p:embed/>
                </p:oleObj>
              </mc:Choice>
              <mc:Fallback>
                <p:oleObj name="Equation" r:id="rId5" imgW="63468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3429000"/>
                        <a:ext cx="1776413" cy="6492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0733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184897" y="1447800"/>
            <a:ext cx="6139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Problem: Determine the voltages at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nodes.  </a:t>
            </a: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14" y="2514600"/>
            <a:ext cx="548902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200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184897" y="1447800"/>
            <a:ext cx="83495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Solution: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 node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voltages and labeling the current    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2209800"/>
            <a:ext cx="390196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95407" y="2362200"/>
            <a:ext cx="3853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 1, applying KCL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951512"/>
              </p:ext>
            </p:extLst>
          </p:nvPr>
        </p:nvGraphicFramePr>
        <p:xfrm>
          <a:off x="639763" y="3275013"/>
          <a:ext cx="160020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0" name="Equation" r:id="rId4" imgW="571320" imgH="228600" progId="Equation.3">
                  <p:embed/>
                </p:oleObj>
              </mc:Choice>
              <mc:Fallback>
                <p:oleObj name="Equation" r:id="rId4" imgW="5713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3275013"/>
                        <a:ext cx="1600200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64164"/>
              </p:ext>
            </p:extLst>
          </p:nvPr>
        </p:nvGraphicFramePr>
        <p:xfrm>
          <a:off x="284149" y="4191000"/>
          <a:ext cx="33432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1" name="Equation" r:id="rId6" imgW="1193760" imgH="393480" progId="Equation.3">
                  <p:embed/>
                </p:oleObj>
              </mc:Choice>
              <mc:Fallback>
                <p:oleObj name="Equation" r:id="rId6" imgW="11937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149" y="4191000"/>
                        <a:ext cx="3343275" cy="11842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943511"/>
              </p:ext>
            </p:extLst>
          </p:nvPr>
        </p:nvGraphicFramePr>
        <p:xfrm>
          <a:off x="272820" y="5486400"/>
          <a:ext cx="36988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2" name="Equation" r:id="rId8" imgW="1320480" imgH="393480" progId="Equation.3">
                  <p:embed/>
                </p:oleObj>
              </mc:Choice>
              <mc:Fallback>
                <p:oleObj name="Equation" r:id="rId8" imgW="132048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20" y="5486400"/>
                        <a:ext cx="3698875" cy="11842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1680853"/>
              </p:ext>
            </p:extLst>
          </p:nvPr>
        </p:nvGraphicFramePr>
        <p:xfrm>
          <a:off x="4373296" y="5715000"/>
          <a:ext cx="40513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863" name="Equation" r:id="rId10" imgW="1447560" imgH="228600" progId="Equation.3">
                  <p:embed/>
                </p:oleObj>
              </mc:Choice>
              <mc:Fallback>
                <p:oleObj name="Equation" r:id="rId10" imgW="144756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296" y="5715000"/>
                        <a:ext cx="4051300" cy="687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11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Nodal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1" y="1066800"/>
            <a:ext cx="3901966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95406" y="1447800"/>
            <a:ext cx="3853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applying KCL</a:t>
            </a: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914680"/>
              </p:ext>
            </p:extLst>
          </p:nvPr>
        </p:nvGraphicFramePr>
        <p:xfrm>
          <a:off x="557213" y="2246313"/>
          <a:ext cx="170656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45" name="Equation" r:id="rId4" imgW="609480" imgH="228600" progId="Equation.3">
                  <p:embed/>
                </p:oleObj>
              </mc:Choice>
              <mc:Fallback>
                <p:oleObj name="Equation" r:id="rId4" imgW="609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2246313"/>
                        <a:ext cx="1706562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302433"/>
              </p:ext>
            </p:extLst>
          </p:nvPr>
        </p:nvGraphicFramePr>
        <p:xfrm>
          <a:off x="304800" y="3200400"/>
          <a:ext cx="4197351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46" name="Equation" r:id="rId6" imgW="1498320" imgH="393480" progId="Equation.3">
                  <p:embed/>
                </p:oleObj>
              </mc:Choice>
              <mc:Fallback>
                <p:oleObj name="Equation" r:id="rId6" imgW="1498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200400"/>
                        <a:ext cx="4197351" cy="11842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140954"/>
              </p:ext>
            </p:extLst>
          </p:nvPr>
        </p:nvGraphicFramePr>
        <p:xfrm>
          <a:off x="381000" y="4800600"/>
          <a:ext cx="4335463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747" name="Equation" r:id="rId8" imgW="1549080" imgH="228600" progId="Equation.3">
                  <p:embed/>
                </p:oleObj>
              </mc:Choice>
              <mc:Fallback>
                <p:oleObj name="Equation" r:id="rId8" imgW="1549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800600"/>
                        <a:ext cx="4335463" cy="68738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10494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5975</TotalTime>
  <Words>451</Words>
  <Application>Microsoft Office PowerPoint</Application>
  <PresentationFormat>On-screen Show (4:3)</PresentationFormat>
  <Paragraphs>57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Office Theme</vt:lpstr>
      <vt:lpstr>Equation</vt:lpstr>
      <vt:lpstr>Md. Abdul Malek Assistant Professor, Dept. of Electrical &amp; Electronic Engineering (EEE) Rajshahi University of Engineering &amp; Technology (RUET) </vt:lpstr>
      <vt:lpstr>Nodal Analysis</vt:lpstr>
      <vt:lpstr>Nodal Analysis</vt:lpstr>
      <vt:lpstr>Nodal Analysis</vt:lpstr>
      <vt:lpstr>Nodal Analysis</vt:lpstr>
      <vt:lpstr>Nodal Analysis</vt:lpstr>
      <vt:lpstr>Nodal Analysis</vt:lpstr>
      <vt:lpstr>Nodal Analysis</vt:lpstr>
      <vt:lpstr>Nodal Analysis</vt:lpstr>
      <vt:lpstr>Nodal Analysis</vt:lpstr>
      <vt:lpstr>Nodal Analysis</vt:lpstr>
      <vt:lpstr>Nodal Analysis with Voltage Sources</vt:lpstr>
      <vt:lpstr>Nodal Analysis with Voltage Sources</vt:lpstr>
      <vt:lpstr>Nodal Analysis with Voltage Sources</vt:lpstr>
      <vt:lpstr>Nodal Analysis with Voltage Sources</vt:lpstr>
      <vt:lpstr>Nodal Analysis with Voltage Sources</vt:lpstr>
      <vt:lpstr>Nodal Analysis with Voltage Sources</vt:lpstr>
      <vt:lpstr>Nodal Analysis with Voltage Sources</vt:lpstr>
      <vt:lpstr>Nodal Analysis with Voltage Sources</vt:lpstr>
      <vt:lpstr>Nodal Analysis with Voltage Sources</vt:lpstr>
      <vt:lpstr>Nodal Analysis with Voltage Sources</vt:lpstr>
      <vt:lpstr>Nodal Analysis with Voltage Sources</vt:lpstr>
      <vt:lpstr>Nodal Analysis with Voltage Sources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malek</dc:creator>
  <cp:lastModifiedBy>Md. Abdul Malek</cp:lastModifiedBy>
  <cp:revision>537</cp:revision>
  <dcterms:created xsi:type="dcterms:W3CDTF">2019-12-28T15:21:27Z</dcterms:created>
  <dcterms:modified xsi:type="dcterms:W3CDTF">2023-08-19T16:55:26Z</dcterms:modified>
</cp:coreProperties>
</file>