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6" r:id="rId19"/>
    <p:sldId id="347" r:id="rId20"/>
    <p:sldId id="348" r:id="rId21"/>
    <p:sldId id="349" r:id="rId22"/>
    <p:sldId id="32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6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</p14:sldIdLst>
        </p14:section>
        <p14:section name="Untitled Section" id="{A6D601F3-53D3-4A6C-B71F-6DAEA7B2876C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3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6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1.wmf"/><Relationship Id="rId5" Type="http://schemas.openxmlformats.org/officeDocument/2006/relationships/image" Target="../media/image52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image" Target="../media/image7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.wmf"/><Relationship Id="rId3" Type="http://schemas.openxmlformats.org/officeDocument/2006/relationships/image" Target="../media/image23.png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1" name="Picture 3" descr="C:\Users\Md. Abdul Malek\Desktop\Capture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481" y="771099"/>
            <a:ext cx="3200400" cy="40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59787"/>
              </p:ext>
            </p:extLst>
          </p:nvPr>
        </p:nvGraphicFramePr>
        <p:xfrm>
          <a:off x="708830" y="5029200"/>
          <a:ext cx="5200651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4" name="Equation" r:id="rId4" imgW="1904760" imgH="228600" progId="Equation.3">
                  <p:embed/>
                </p:oleObj>
              </mc:Choice>
              <mc:Fallback>
                <p:oleObj name="Equation" r:id="rId4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30" y="5029200"/>
                        <a:ext cx="5200651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21608" y="1470392"/>
            <a:ext cx="6074391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(ii) and (iii), we get,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78653"/>
              </p:ext>
            </p:extLst>
          </p:nvPr>
        </p:nvGraphicFramePr>
        <p:xfrm>
          <a:off x="457200" y="2209800"/>
          <a:ext cx="18383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5"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183832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412434"/>
              </p:ext>
            </p:extLst>
          </p:nvPr>
        </p:nvGraphicFramePr>
        <p:xfrm>
          <a:off x="2895600" y="2286000"/>
          <a:ext cx="18732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6" name="Equation" r:id="rId8" imgW="685800" imgH="215640" progId="Equation.3">
                  <p:embed/>
                </p:oleObj>
              </mc:Choice>
              <mc:Fallback>
                <p:oleObj name="Equation" r:id="rId8" imgW="6858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286000"/>
                        <a:ext cx="187325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26537"/>
              </p:ext>
            </p:extLst>
          </p:nvPr>
        </p:nvGraphicFramePr>
        <p:xfrm>
          <a:off x="1828800" y="3276600"/>
          <a:ext cx="15954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27" name="Equation" r:id="rId10" imgW="583920" imgH="228600" progId="Equation.3">
                  <p:embed/>
                </p:oleObj>
              </mc:Choice>
              <mc:Fallback>
                <p:oleObj name="Equation" r:id="rId10" imgW="58392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595437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304801" y="4401319"/>
            <a:ext cx="91440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Thus,</a:t>
            </a:r>
          </a:p>
        </p:txBody>
      </p:sp>
    </p:spTree>
    <p:extLst>
      <p:ext uri="{BB962C8B-B14F-4D97-AF65-F5344CB8AC3E}">
        <p14:creationId xmlns:p14="http://schemas.microsoft.com/office/powerpoint/2010/main" val="417362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71734" y="3962400"/>
            <a:ext cx="8839200" cy="1261884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a current source exists only in one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mesh, mesh current can be determined directly. Consider the above circuit, we can set</a:t>
            </a:r>
            <a:r>
              <a:rPr lang="en-US" sz="2400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 A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write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mesh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 for the other mesh in the usual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way.</a:t>
            </a:r>
          </a:p>
        </p:txBody>
      </p:sp>
      <p:pic>
        <p:nvPicPr>
          <p:cNvPr id="8193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648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3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63773" y="1371600"/>
            <a:ext cx="8839200" cy="120032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a current source exists between two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meshes, 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excluding the current source and any elements connected in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series with it.</a:t>
            </a: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4343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3505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63773" y="1371600"/>
            <a:ext cx="7532427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 mesh analysis to find the current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48812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7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63773" y="1371600"/>
            <a:ext cx="7837227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current can be directly found from mesh 2 that is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192656"/>
            <a:ext cx="3740908" cy="298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522042"/>
              </p:ext>
            </p:extLst>
          </p:nvPr>
        </p:nvGraphicFramePr>
        <p:xfrm>
          <a:off x="231526" y="4343400"/>
          <a:ext cx="43799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5" name="Equation" r:id="rId4" imgW="1434960" imgH="215640" progId="Equation.3">
                  <p:embed/>
                </p:oleObj>
              </mc:Choice>
              <mc:Fallback>
                <p:oleObj name="Equation" r:id="rId4" imgW="14349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26" y="4343400"/>
                        <a:ext cx="4379913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23218"/>
              </p:ext>
            </p:extLst>
          </p:nvPr>
        </p:nvGraphicFramePr>
        <p:xfrm>
          <a:off x="1600200" y="2256430"/>
          <a:ext cx="17430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6" name="Equation" r:id="rId6" imgW="571320" imgH="215640" progId="Equation.3">
                  <p:embed/>
                </p:oleObj>
              </mc:Choice>
              <mc:Fallback>
                <p:oleObj name="Equation" r:id="rId6" imgW="5713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56430"/>
                        <a:ext cx="174307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31526" y="3509665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1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22382"/>
              </p:ext>
            </p:extLst>
          </p:nvPr>
        </p:nvGraphicFramePr>
        <p:xfrm>
          <a:off x="692402" y="5211170"/>
          <a:ext cx="26749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7" name="Equation" r:id="rId8" imgW="876240" imgH="215640" progId="Equation.3">
                  <p:embed/>
                </p:oleObj>
              </mc:Choice>
              <mc:Fallback>
                <p:oleObj name="Equation" r:id="rId8" imgW="8762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402" y="5211170"/>
                        <a:ext cx="2674938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07482"/>
              </p:ext>
            </p:extLst>
          </p:nvPr>
        </p:nvGraphicFramePr>
        <p:xfrm>
          <a:off x="5194679" y="5562600"/>
          <a:ext cx="17049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8" name="Equation" r:id="rId10" imgW="558720" imgH="215640" progId="Equation.3">
                  <p:embed/>
                </p:oleObj>
              </mc:Choice>
              <mc:Fallback>
                <p:oleObj name="Equation" r:id="rId10" imgW="5587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679" y="5562600"/>
                        <a:ext cx="170497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5715000" y="27432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6324600" y="2590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6400800" y="32766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6400800" y="38963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5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63773" y="1371600"/>
            <a:ext cx="5627427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Find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4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analysis.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8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6781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6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63773" y="1295400"/>
            <a:ext cx="8827827" cy="201285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Meshes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and 2 form 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since they have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independent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source in common. Also, meshes 2 and 3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 another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because they have a dependent current source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common. 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supermeshes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intersect and form a larger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shown.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2" name="Picture 2" descr="C:\Users\Md. Abdul Malek\Desktop\Cap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69342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044" name="Picture 4" descr="C:\Users\Md. Abdul Malek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6781800" cy="308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39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79697" y="4132230"/>
            <a:ext cx="6144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 to the larger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supermesh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4" name="Picture 4" descr="C:\Users\Md. Abdul Malek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9"/>
            <a:ext cx="685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34525"/>
              </p:ext>
            </p:extLst>
          </p:nvPr>
        </p:nvGraphicFramePr>
        <p:xfrm>
          <a:off x="547048" y="4953000"/>
          <a:ext cx="5410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name="Equation" r:id="rId4" imgW="1714320" imgH="228600" progId="Equation.3">
                  <p:embed/>
                </p:oleObj>
              </mc:Choice>
              <mc:Fallback>
                <p:oleObj name="Equation" r:id="rId4" imgW="1714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48" y="4953000"/>
                        <a:ext cx="541020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04916"/>
              </p:ext>
            </p:extLst>
          </p:nvPr>
        </p:nvGraphicFramePr>
        <p:xfrm>
          <a:off x="468313" y="5791200"/>
          <a:ext cx="55705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6" imgW="1765080" imgH="228600" progId="Equation.3">
                  <p:embed/>
                </p:oleObj>
              </mc:Choice>
              <mc:Fallback>
                <p:oleObj name="Equation" r:id="rId6" imgW="17650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91200"/>
                        <a:ext cx="5570537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2209800" y="16002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828800" y="311402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4093843" y="25394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5160643" y="28194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21733" y="2570202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2798443" y="1447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4682486" y="24485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5181600" y="3048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179697" y="4132230"/>
            <a:ext cx="6144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 to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4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7044" name="Picture 4" descr="C:\Users\Md. Abdul Malek\Desktop\Cap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9"/>
            <a:ext cx="6858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83204"/>
              </p:ext>
            </p:extLst>
          </p:nvPr>
        </p:nvGraphicFramePr>
        <p:xfrm>
          <a:off x="1089025" y="4953000"/>
          <a:ext cx="43275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6" name="Equation" r:id="rId4" imgW="1371600" imgH="228600" progId="Equation.3">
                  <p:embed/>
                </p:oleObj>
              </mc:Choice>
              <mc:Fallback>
                <p:oleObj name="Equation" r:id="rId4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953000"/>
                        <a:ext cx="4327525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843630"/>
              </p:ext>
            </p:extLst>
          </p:nvPr>
        </p:nvGraphicFramePr>
        <p:xfrm>
          <a:off x="1309688" y="5791200"/>
          <a:ext cx="3886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7" name="Equation" r:id="rId6" imgW="1231560" imgH="228600" progId="Equation.3">
                  <p:embed/>
                </p:oleObj>
              </mc:Choice>
              <mc:Fallback>
                <p:oleObj name="Equation" r:id="rId6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791200"/>
                        <a:ext cx="388620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2209800" y="16002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828800" y="311402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4093843" y="25394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5160643" y="28194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21733" y="2570202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2798443" y="1447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4682486" y="24485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5181600" y="3048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5486400" y="25146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>
            <a:off x="5495497" y="31242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5942948" y="2570202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126"/>
          <p:cNvSpPr txBox="1">
            <a:spLocks noChangeArrowheads="1"/>
          </p:cNvSpPr>
          <p:nvPr/>
        </p:nvSpPr>
        <p:spPr bwMode="auto">
          <a:xfrm>
            <a:off x="6684643" y="24485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524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Box 126"/>
          <p:cNvSpPr txBox="1">
            <a:spLocks noChangeArrowheads="1"/>
          </p:cNvSpPr>
          <p:nvPr/>
        </p:nvSpPr>
        <p:spPr bwMode="auto">
          <a:xfrm>
            <a:off x="179697" y="4132230"/>
            <a:ext cx="9633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But,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69755"/>
              </p:ext>
            </p:extLst>
          </p:nvPr>
        </p:nvGraphicFramePr>
        <p:xfrm>
          <a:off x="1468438" y="4268788"/>
          <a:ext cx="32861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2" name="Equation" r:id="rId3" imgW="1041120" imgH="215640" progId="Equation.3">
                  <p:embed/>
                </p:oleObj>
              </mc:Choice>
              <mc:Fallback>
                <p:oleObj name="Equation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268788"/>
                        <a:ext cx="3286125" cy="6492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066800"/>
            <a:ext cx="7391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08269"/>
              </p:ext>
            </p:extLst>
          </p:nvPr>
        </p:nvGraphicFramePr>
        <p:xfrm>
          <a:off x="1981200" y="5026953"/>
          <a:ext cx="22050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3" name="Equation" r:id="rId6" imgW="698400" imgH="228600" progId="Equation.3">
                  <p:embed/>
                </p:oleObj>
              </mc:Choice>
              <mc:Fallback>
                <p:oleObj name="Equation" r:id="rId6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6953"/>
                        <a:ext cx="2205037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97164"/>
              </p:ext>
            </p:extLst>
          </p:nvPr>
        </p:nvGraphicFramePr>
        <p:xfrm>
          <a:off x="6324600" y="5026953"/>
          <a:ext cx="16843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4" name="Equation" r:id="rId8" imgW="533160" imgH="228600" progId="Equation.3">
                  <p:embed/>
                </p:oleObj>
              </mc:Choice>
              <mc:Fallback>
                <p:oleObj name="Equation" r:id="rId8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026953"/>
                        <a:ext cx="1684337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/>
          <p:nvPr/>
        </p:nvCxnSpPr>
        <p:spPr>
          <a:xfrm flipH="1" flipV="1">
            <a:off x="4038600" y="5370647"/>
            <a:ext cx="2286001" cy="115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292424"/>
              </p:ext>
            </p:extLst>
          </p:nvPr>
        </p:nvGraphicFramePr>
        <p:xfrm>
          <a:off x="687388" y="6019800"/>
          <a:ext cx="4489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5" name="Equation" r:id="rId10" imgW="1422360" imgH="228600" progId="Equation.3">
                  <p:embed/>
                </p:oleObj>
              </mc:Choice>
              <mc:Fallback>
                <p:oleObj name="Equation" r:id="rId10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6019800"/>
                        <a:ext cx="448945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301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8501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loop which does not contain any other loops within it.</a:t>
            </a: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90584" y="1909465"/>
            <a:ext cx="85019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analysis provides another general procedure for analyzing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circuits.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0584" y="2893367"/>
            <a:ext cx="613970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esh currents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the circuit variables. 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79" y="4267200"/>
            <a:ext cx="5486399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5" idx="1"/>
          </p:cNvCxnSpPr>
          <p:nvPr/>
        </p:nvCxnSpPr>
        <p:spPr>
          <a:xfrm flipH="1">
            <a:off x="4648202" y="4003954"/>
            <a:ext cx="685798" cy="579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5334000" y="3773121"/>
            <a:ext cx="223051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 current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190584" y="3542289"/>
            <a:ext cx="223051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 current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04518" y="4003954"/>
            <a:ext cx="1366825" cy="481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648202" y="4156354"/>
            <a:ext cx="1028697" cy="6442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6330288" y="5410200"/>
            <a:ext cx="223051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current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5366616" y="5641033"/>
            <a:ext cx="963672" cy="1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 Box 126"/>
          <p:cNvSpPr txBox="1">
            <a:spLocks noChangeArrowheads="1"/>
          </p:cNvSpPr>
          <p:nvPr/>
        </p:nvSpPr>
        <p:spPr bwMode="auto">
          <a:xfrm>
            <a:off x="0" y="5801393"/>
            <a:ext cx="223051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current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054176" y="5653763"/>
            <a:ext cx="841424" cy="378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4" y="3773121"/>
            <a:ext cx="8922424" cy="27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16" grpId="0" animBg="1"/>
      <p:bldP spid="23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Analysis with Current Sources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524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035349"/>
              </p:ext>
            </p:extLst>
          </p:nvPr>
        </p:nvGraphicFramePr>
        <p:xfrm>
          <a:off x="1143000" y="2209800"/>
          <a:ext cx="21240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2" name="Equation" r:id="rId3" imgW="672840" imgH="215640" progId="Equation.3">
                  <p:embed/>
                </p:oleObj>
              </mc:Choice>
              <mc:Fallback>
                <p:oleObj name="Equation" r:id="rId3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09800"/>
                        <a:ext cx="212407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21608" y="1470392"/>
            <a:ext cx="7522192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(ii), (iii) and (iv), we get,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403156"/>
              </p:ext>
            </p:extLst>
          </p:nvPr>
        </p:nvGraphicFramePr>
        <p:xfrm>
          <a:off x="4565745" y="3810000"/>
          <a:ext cx="2403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3" name="Equation" r:id="rId5" imgW="761760" imgH="215640" progId="Equation.3">
                  <p:embed/>
                </p:oleObj>
              </mc:Choice>
              <mc:Fallback>
                <p:oleObj name="Equation" r:id="rId5" imgW="76176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745" y="3810000"/>
                        <a:ext cx="2403475" cy="650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60054"/>
              </p:ext>
            </p:extLst>
          </p:nvPr>
        </p:nvGraphicFramePr>
        <p:xfrm>
          <a:off x="1123950" y="3636963"/>
          <a:ext cx="21637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4" name="Equation" r:id="rId7" imgW="685800" imgH="215640" progId="Equation.3">
                  <p:embed/>
                </p:oleObj>
              </mc:Choice>
              <mc:Fallback>
                <p:oleObj name="Equation" r:id="rId7" imgW="685800" imgH="215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636963"/>
                        <a:ext cx="2163763" cy="650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790802"/>
              </p:ext>
            </p:extLst>
          </p:nvPr>
        </p:nvGraphicFramePr>
        <p:xfrm>
          <a:off x="4419600" y="2438400"/>
          <a:ext cx="21240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5" name="Equation" r:id="rId9" imgW="672840" imgH="228600" progId="Equation.3">
                  <p:embed/>
                </p:oleObj>
              </mc:Choice>
              <mc:Fallback>
                <p:oleObj name="Equation" r:id="rId9" imgW="67284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2124075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5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 Work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524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264993" y="2133600"/>
            <a:ext cx="8650407" cy="1077218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Practice Problem: 2.9, 2.10, 2.14, 2.15, 3.1, 3.2, 3.3, 3.4, 3.5, 3.6, 3.7</a:t>
            </a:r>
          </a:p>
        </p:txBody>
      </p:sp>
    </p:spTree>
    <p:extLst>
      <p:ext uri="{BB962C8B-B14F-4D97-AF65-F5344CB8AC3E}">
        <p14:creationId xmlns:p14="http://schemas.microsoft.com/office/powerpoint/2010/main" val="26960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2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8501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currents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2</a:t>
            </a:r>
            <a:r>
              <a:rPr lang="en-US" sz="2400" i="1" baseline="-25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using mesh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analysis. </a:t>
            </a:r>
          </a:p>
        </p:txBody>
      </p:sp>
      <p:pic>
        <p:nvPicPr>
          <p:cNvPr id="73731" name="Picture 3" descr="C:\Users\Md. 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5715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44633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Assign the mesh current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15" y="1757065"/>
            <a:ext cx="449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4897" y="1909465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1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5638800" y="2158157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6473002" y="20574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6680477" y="2468277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6664211" y="2856651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733663"/>
              </p:ext>
            </p:extLst>
          </p:nvPr>
        </p:nvGraphicFramePr>
        <p:xfrm>
          <a:off x="0" y="2612184"/>
          <a:ext cx="4943476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7" name="Equation" r:id="rId4" imgW="1765080" imgH="215640" progId="Equation.3">
                  <p:embed/>
                </p:oleObj>
              </mc:Choice>
              <mc:Fallback>
                <p:oleObj name="Equation" r:id="rId4" imgW="1765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12184"/>
                        <a:ext cx="4943476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4958"/>
              </p:ext>
            </p:extLst>
          </p:nvPr>
        </p:nvGraphicFramePr>
        <p:xfrm>
          <a:off x="762000" y="3657600"/>
          <a:ext cx="2987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8"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987675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565271"/>
              </p:ext>
            </p:extLst>
          </p:nvPr>
        </p:nvGraphicFramePr>
        <p:xfrm>
          <a:off x="333375" y="4632325"/>
          <a:ext cx="33083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9" name="Equation" r:id="rId8" imgW="1180800" imgH="215640" progId="Equation.3">
                  <p:embed/>
                </p:oleObj>
              </mc:Choice>
              <mc:Fallback>
                <p:oleObj name="Equation" r:id="rId8" imgW="1180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632325"/>
                        <a:ext cx="3308350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739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15" y="1757065"/>
            <a:ext cx="4495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4896" y="1446578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5638800" y="2158157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6473002" y="20574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6680477" y="2468277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6664211" y="2856651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7071955" y="3118261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7311033" y="2158156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8208643" y="29966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8056243" y="20675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8208643" y="360409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>
            <a:off x="7071955" y="2356121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866"/>
              </p:ext>
            </p:extLst>
          </p:nvPr>
        </p:nvGraphicFramePr>
        <p:xfrm>
          <a:off x="0" y="2207364"/>
          <a:ext cx="51212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1" name="Equation" r:id="rId4" imgW="1828800" imgH="215640" progId="Equation.3">
                  <p:embed/>
                </p:oleObj>
              </mc:Choice>
              <mc:Fallback>
                <p:oleObj name="Equation" r:id="rId4" imgW="18288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7364"/>
                        <a:ext cx="5121275" cy="6492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896669"/>
              </p:ext>
            </p:extLst>
          </p:nvPr>
        </p:nvGraphicFramePr>
        <p:xfrm>
          <a:off x="1066800" y="3100378"/>
          <a:ext cx="29511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2" name="Equation" r:id="rId6" imgW="1054080" imgH="215640" progId="Equation.3">
                  <p:embed/>
                </p:oleObj>
              </mc:Choice>
              <mc:Fallback>
                <p:oleObj name="Equation" r:id="rId6" imgW="10540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00378"/>
                        <a:ext cx="2951163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980086"/>
              </p:ext>
            </p:extLst>
          </p:nvPr>
        </p:nvGraphicFramePr>
        <p:xfrm>
          <a:off x="762000" y="3887309"/>
          <a:ext cx="3378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3" name="Equation" r:id="rId8" imgW="1206360" imgH="215640" progId="Equation.3">
                  <p:embed/>
                </p:oleObj>
              </mc:Choice>
              <mc:Fallback>
                <p:oleObj name="Equation" r:id="rId8" imgW="120636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87309"/>
                        <a:ext cx="3378200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195375" y="4966564"/>
            <a:ext cx="5682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(ii), we get,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542190"/>
              </p:ext>
            </p:extLst>
          </p:nvPr>
        </p:nvGraphicFramePr>
        <p:xfrm>
          <a:off x="647700" y="5638800"/>
          <a:ext cx="1244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4" name="Equation" r:id="rId10" imgW="444240" imgH="215640" progId="Equation.3">
                  <p:embed/>
                </p:oleObj>
              </mc:Choice>
              <mc:Fallback>
                <p:oleObj name="Equation" r:id="rId10" imgW="4442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638800"/>
                        <a:ext cx="124460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995877"/>
              </p:ext>
            </p:extLst>
          </p:nvPr>
        </p:nvGraphicFramePr>
        <p:xfrm>
          <a:off x="2617788" y="5715000"/>
          <a:ext cx="13160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95" name="Equation" r:id="rId12" imgW="469800" imgH="215640" progId="Equation.3">
                  <p:embed/>
                </p:oleObj>
              </mc:Choice>
              <mc:Fallback>
                <p:oleObj name="Equation" r:id="rId12" imgW="46980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5715000"/>
                        <a:ext cx="1316037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9314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9" grpId="0"/>
      <p:bldP spid="20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4897" y="1446578"/>
            <a:ext cx="248210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 current is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864703"/>
              </p:ext>
            </p:extLst>
          </p:nvPr>
        </p:nvGraphicFramePr>
        <p:xfrm>
          <a:off x="296863" y="2362200"/>
          <a:ext cx="19907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5" name="Equation" r:id="rId3" imgW="711000" imgH="215640" progId="Equation.3">
                  <p:embed/>
                </p:oleObj>
              </mc:Choice>
              <mc:Fallback>
                <p:oleObj name="Equation" r:id="rId3" imgW="711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362200"/>
                        <a:ext cx="199072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64900"/>
            <a:ext cx="48799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05897"/>
              </p:ext>
            </p:extLst>
          </p:nvPr>
        </p:nvGraphicFramePr>
        <p:xfrm>
          <a:off x="320675" y="3429000"/>
          <a:ext cx="20970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6" name="Equation" r:id="rId6" imgW="749160" imgH="215640" progId="Equation.3">
                  <p:embed/>
                </p:oleObj>
              </mc:Choice>
              <mc:Fallback>
                <p:oleObj name="Equation" r:id="rId6" imgW="749160" imgH="2156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3429000"/>
                        <a:ext cx="2097088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89863"/>
              </p:ext>
            </p:extLst>
          </p:nvPr>
        </p:nvGraphicFramePr>
        <p:xfrm>
          <a:off x="555625" y="4419600"/>
          <a:ext cx="17414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7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419600"/>
                        <a:ext cx="1741488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704441"/>
              </p:ext>
            </p:extLst>
          </p:nvPr>
        </p:nvGraphicFramePr>
        <p:xfrm>
          <a:off x="697286" y="5334000"/>
          <a:ext cx="14573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68" name="Equation" r:id="rId10" imgW="520560" imgH="228600" progId="Equation.3">
                  <p:embed/>
                </p:oleObj>
              </mc:Choice>
              <mc:Fallback>
                <p:oleObj name="Equation" r:id="rId10" imgW="520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86" y="5334000"/>
                        <a:ext cx="1457325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667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4896" y="1446578"/>
            <a:ext cx="629210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Use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mesh analysis to find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7826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248400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13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9446" y="1215746"/>
            <a:ext cx="4539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 the mesh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0" name="Picture 2" descr="C:\Users\Md. Abdul Malek\Desktop\Capture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6578"/>
            <a:ext cx="4495800" cy="400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05368" y="1909464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1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1" name="Picture 3" descr="C:\Users\Md. Abdul Malek\Desktop\Capturea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46579"/>
            <a:ext cx="4495800" cy="40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6532243" y="22346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6532243" y="2971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6477000" y="45059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6477000" y="39110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49932"/>
              </p:ext>
            </p:extLst>
          </p:nvPr>
        </p:nvGraphicFramePr>
        <p:xfrm>
          <a:off x="148590" y="2546023"/>
          <a:ext cx="4804409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0" name="Equation" r:id="rId5" imgW="1968480" imgH="228600" progId="Equation.3">
                  <p:embed/>
                </p:oleObj>
              </mc:Choice>
              <mc:Fallback>
                <p:oleObj name="Equation" r:id="rId5" imgW="196848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" y="2546023"/>
                        <a:ext cx="4804409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6719"/>
              </p:ext>
            </p:extLst>
          </p:nvPr>
        </p:nvGraphicFramePr>
        <p:xfrm>
          <a:off x="189446" y="3592029"/>
          <a:ext cx="406751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1" name="Equation" r:id="rId7" imgW="1333440" imgH="228600" progId="Equation.3">
                  <p:embed/>
                </p:oleObj>
              </mc:Choice>
              <mc:Fallback>
                <p:oleObj name="Equation" r:id="rId7" imgW="13334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6" y="3592029"/>
                        <a:ext cx="4067518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177832"/>
              </p:ext>
            </p:extLst>
          </p:nvPr>
        </p:nvGraphicFramePr>
        <p:xfrm>
          <a:off x="189446" y="5107280"/>
          <a:ext cx="47275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2" name="Equation" r:id="rId9" imgW="1549080" imgH="228600" progId="Equation.3">
                  <p:embed/>
                </p:oleObj>
              </mc:Choice>
              <mc:Fallback>
                <p:oleObj name="Equation" r:id="rId9" imgW="1549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46" y="5107280"/>
                        <a:ext cx="4727575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568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Mesh 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9681" y="1371600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8851" name="Picture 3" descr="C:\Users\Md. Abdul Malek\Desktop\Capturea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914400"/>
            <a:ext cx="4267200" cy="40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6532243" y="17774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8077199" y="2286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6477000" y="40487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6477000" y="34538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680293"/>
              </p:ext>
            </p:extLst>
          </p:nvPr>
        </p:nvGraphicFramePr>
        <p:xfrm>
          <a:off x="181484" y="2132012"/>
          <a:ext cx="52371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5" name="Equation" r:id="rId4" imgW="1917360" imgH="228600" progId="Equation.3">
                  <p:embed/>
                </p:oleObj>
              </mc:Choice>
              <mc:Fallback>
                <p:oleObj name="Equation" r:id="rId4" imgW="1917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84" y="2132012"/>
                        <a:ext cx="5237162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317009"/>
              </p:ext>
            </p:extLst>
          </p:nvPr>
        </p:nvGraphicFramePr>
        <p:xfrm>
          <a:off x="29570" y="3032763"/>
          <a:ext cx="46894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6" name="Equation" r:id="rId6" imgW="1536480" imgH="228600" progId="Equation.3">
                  <p:embed/>
                </p:oleObj>
              </mc:Choice>
              <mc:Fallback>
                <p:oleObj name="Equation" r:id="rId6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0" y="3032763"/>
                        <a:ext cx="4689475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7010400" y="25146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8077200" y="17012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7848600" y="279285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7218043" y="2590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6989443" y="17627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26"/>
          <p:cNvSpPr txBox="1">
            <a:spLocks noChangeArrowheads="1"/>
          </p:cNvSpPr>
          <p:nvPr/>
        </p:nvSpPr>
        <p:spPr bwMode="auto">
          <a:xfrm>
            <a:off x="6684643" y="2667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99681" y="3972579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3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Box 126"/>
          <p:cNvSpPr txBox="1">
            <a:spLocks noChangeArrowheads="1"/>
          </p:cNvSpPr>
          <p:nvPr/>
        </p:nvSpPr>
        <p:spPr bwMode="auto">
          <a:xfrm>
            <a:off x="7135261" y="313537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7042000" y="3352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26"/>
          <p:cNvSpPr txBox="1">
            <a:spLocks noChangeArrowheads="1"/>
          </p:cNvSpPr>
          <p:nvPr/>
        </p:nvSpPr>
        <p:spPr bwMode="auto">
          <a:xfrm>
            <a:off x="7023153" y="40386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26"/>
          <p:cNvSpPr txBox="1">
            <a:spLocks noChangeArrowheads="1"/>
          </p:cNvSpPr>
          <p:nvPr/>
        </p:nvSpPr>
        <p:spPr bwMode="auto">
          <a:xfrm>
            <a:off x="7848600" y="3048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49114"/>
              </p:ext>
            </p:extLst>
          </p:nvPr>
        </p:nvGraphicFramePr>
        <p:xfrm>
          <a:off x="199681" y="4648200"/>
          <a:ext cx="5029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7" name="Equation" r:id="rId8" imgW="1841400" imgH="228600" progId="Equation.3">
                  <p:embed/>
                </p:oleObj>
              </mc:Choice>
              <mc:Fallback>
                <p:oleObj name="Equation" r:id="rId8" imgW="1841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81" y="4648200"/>
                        <a:ext cx="502920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69507"/>
              </p:ext>
            </p:extLst>
          </p:nvPr>
        </p:nvGraphicFramePr>
        <p:xfrm>
          <a:off x="182563" y="5643563"/>
          <a:ext cx="40608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8" name="Equation" r:id="rId10" imgW="1485720" imgH="228600" progId="Equation.3">
                  <p:embed/>
                </p:oleObj>
              </mc:Choice>
              <mc:Fallback>
                <p:oleObj name="Equation" r:id="rId10" imgW="14857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643563"/>
                        <a:ext cx="4060825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26"/>
          <p:cNvSpPr txBox="1">
            <a:spLocks noChangeArrowheads="1"/>
          </p:cNvSpPr>
          <p:nvPr/>
        </p:nvSpPr>
        <p:spPr bwMode="auto">
          <a:xfrm>
            <a:off x="6185844" y="5181599"/>
            <a:ext cx="856156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But,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94397"/>
              </p:ext>
            </p:extLst>
          </p:nvPr>
        </p:nvGraphicFramePr>
        <p:xfrm>
          <a:off x="5960284" y="5791200"/>
          <a:ext cx="16986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59" name="Equation" r:id="rId12" imgW="622080" imgH="228600" progId="Equation.3">
                  <p:embed/>
                </p:oleObj>
              </mc:Choice>
              <mc:Fallback>
                <p:oleObj name="Equation" r:id="rId12" imgW="6220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284" y="5791200"/>
                        <a:ext cx="1698625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flipH="1" flipV="1">
            <a:off x="4495800" y="5181599"/>
            <a:ext cx="1523998" cy="7224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7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4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1" grpId="0" animBg="1"/>
      <p:bldP spid="22" grpId="0"/>
      <p:bldP spid="23" grpId="0"/>
      <p:bldP spid="24" grpId="0"/>
      <p:bldP spid="25" grpId="0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6217</TotalTime>
  <Words>490</Words>
  <Application>Microsoft Office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Md. Abdul Malek Assistant Professor, Dept. of Electrical &amp; Electronic Engineering (EEE) Rajshahi University of Engineering &amp; Technology (RUET) 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Mesh Analysis with Current Sources</vt:lpstr>
      <vt:lpstr>Home Work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585</cp:revision>
  <dcterms:created xsi:type="dcterms:W3CDTF">2019-12-28T15:21:27Z</dcterms:created>
  <dcterms:modified xsi:type="dcterms:W3CDTF">2023-07-18T17:10:47Z</dcterms:modified>
</cp:coreProperties>
</file>