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4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71718A-A114-45F8-AFDD-0F33240A6409}">
          <p14:sldIdLst>
            <p14:sldId id="256"/>
            <p14:sldId id="294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Untitled Section" id="{A6D601F3-53D3-4A6C-B71F-6DAEA7B2876C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 autoAdjust="0"/>
  </p:normalViewPr>
  <p:slideViewPr>
    <p:cSldViewPr>
      <p:cViewPr>
        <p:scale>
          <a:sx n="70" d="100"/>
          <a:sy n="70" d="100"/>
        </p:scale>
        <p:origin x="-132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50BE1-2377-4248-9255-C18A2B005D4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736C4-B9D5-4BAA-B4D7-14A6544B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3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5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6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8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2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8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1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0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3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8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9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8382000" cy="3886200"/>
          </a:xfrm>
        </p:spPr>
        <p:txBody>
          <a:bodyPr>
            <a:norm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700" dirty="0">
                <a:solidFill>
                  <a:prstClr val="black"/>
                </a:solidFill>
                <a:latin typeface="Times New Roman"/>
              </a:rPr>
              <a:t>Md. Abdul </a:t>
            </a:r>
            <a:r>
              <a:rPr lang="en-US" sz="2700" dirty="0" err="1">
                <a:solidFill>
                  <a:prstClr val="black"/>
                </a:solidFill>
                <a:latin typeface="Times New Roman"/>
              </a:rPr>
              <a:t>Malek</a:t>
            </a:r>
            <a:r>
              <a:rPr lang="en-US" sz="2700" dirty="0">
                <a:solidFill>
                  <a:prstClr val="black"/>
                </a:solidFill>
              </a:rPr>
              <a:t/>
            </a:r>
            <a:br>
              <a:rPr lang="en-US" sz="27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  <a:latin typeface="Times New Roman"/>
              </a:rPr>
              <a:t>Assistant Professor, Dept. of Electrical &amp; Electronic Engineering (EEE)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 err="1">
                <a:solidFill>
                  <a:prstClr val="black"/>
                </a:solidFill>
                <a:latin typeface="Times New Roman"/>
              </a:rPr>
              <a:t>Rajshahi</a:t>
            </a:r>
            <a:r>
              <a:rPr lang="en-US" sz="2000">
                <a:solidFill>
                  <a:prstClr val="black"/>
                </a:solidFill>
                <a:latin typeface="Times New Roman"/>
              </a:rPr>
              <a:t> University of Engineering &amp; Technology (RUET)</a:t>
            </a:r>
            <a:r>
              <a:rPr lang="en-US" sz="4000" dirty="0"/>
              <a:t/>
            </a:r>
            <a:br>
              <a:rPr lang="en-US" sz="4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Source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Combine 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2 A 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4 A 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current sources to get a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2 A 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  </a:t>
            </a: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 </a:t>
            </a: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abdul malek\Desktop\Capture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38500"/>
            <a:ext cx="384760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724400"/>
            <a:ext cx="2057400" cy="60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reeform 3"/>
          <p:cNvSpPr/>
          <p:nvPr/>
        </p:nvSpPr>
        <p:spPr>
          <a:xfrm>
            <a:off x="398664" y="3804106"/>
            <a:ext cx="3561360" cy="548389"/>
          </a:xfrm>
          <a:custGeom>
            <a:avLst/>
            <a:gdLst>
              <a:gd name="connsiteX0" fmla="*/ 3468486 w 3561360"/>
              <a:gd name="connsiteY0" fmla="*/ 43994 h 548389"/>
              <a:gd name="connsiteX1" fmla="*/ 3154161 w 3561360"/>
              <a:gd name="connsiteY1" fmla="*/ 482144 h 548389"/>
              <a:gd name="connsiteX2" fmla="*/ 239511 w 3561360"/>
              <a:gd name="connsiteY2" fmla="*/ 501194 h 548389"/>
              <a:gd name="connsiteX3" fmla="*/ 163311 w 3561360"/>
              <a:gd name="connsiteY3" fmla="*/ 43994 h 548389"/>
              <a:gd name="connsiteX4" fmla="*/ 153786 w 3561360"/>
              <a:gd name="connsiteY4" fmla="*/ 43994 h 54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1360" h="548389">
                <a:moveTo>
                  <a:pt x="3468486" y="43994"/>
                </a:moveTo>
                <a:cubicBezTo>
                  <a:pt x="3580404" y="224969"/>
                  <a:pt x="3692323" y="405944"/>
                  <a:pt x="3154161" y="482144"/>
                </a:cubicBezTo>
                <a:cubicBezTo>
                  <a:pt x="2615999" y="558344"/>
                  <a:pt x="737986" y="574219"/>
                  <a:pt x="239511" y="501194"/>
                </a:cubicBezTo>
                <a:cubicBezTo>
                  <a:pt x="-258964" y="428169"/>
                  <a:pt x="177598" y="120194"/>
                  <a:pt x="163311" y="43994"/>
                </a:cubicBezTo>
                <a:cubicBezTo>
                  <a:pt x="149023" y="-32206"/>
                  <a:pt x="151404" y="5894"/>
                  <a:pt x="153786" y="4399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857625" y="3852726"/>
            <a:ext cx="19205" cy="157299"/>
          </a:xfrm>
          <a:custGeom>
            <a:avLst/>
            <a:gdLst>
              <a:gd name="connsiteX0" fmla="*/ 0 w 19205"/>
              <a:gd name="connsiteY0" fmla="*/ 157299 h 157299"/>
              <a:gd name="connsiteX1" fmla="*/ 19050 w 19205"/>
              <a:gd name="connsiteY1" fmla="*/ 14424 h 157299"/>
              <a:gd name="connsiteX2" fmla="*/ 9525 w 19205"/>
              <a:gd name="connsiteY2" fmla="*/ 4899 h 157299"/>
              <a:gd name="connsiteX3" fmla="*/ 19050 w 19205"/>
              <a:gd name="connsiteY3" fmla="*/ 14424 h 15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05" h="157299">
                <a:moveTo>
                  <a:pt x="0" y="157299"/>
                </a:moveTo>
                <a:cubicBezTo>
                  <a:pt x="8731" y="98561"/>
                  <a:pt x="17463" y="39824"/>
                  <a:pt x="19050" y="14424"/>
                </a:cubicBezTo>
                <a:cubicBezTo>
                  <a:pt x="20638" y="-10976"/>
                  <a:pt x="9525" y="4899"/>
                  <a:pt x="9525" y="4899"/>
                </a:cubicBezTo>
                <a:lnTo>
                  <a:pt x="19050" y="14424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905250" y="3876675"/>
            <a:ext cx="85725" cy="19050"/>
          </a:xfrm>
          <a:custGeom>
            <a:avLst/>
            <a:gdLst>
              <a:gd name="connsiteX0" fmla="*/ 0 w 85725"/>
              <a:gd name="connsiteY0" fmla="*/ 0 h 19050"/>
              <a:gd name="connsiteX1" fmla="*/ 85725 w 85725"/>
              <a:gd name="connsiteY1" fmla="*/ 19050 h 19050"/>
              <a:gd name="connsiteX2" fmla="*/ 85725 w 85725"/>
              <a:gd name="connsiteY2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725" h="19050">
                <a:moveTo>
                  <a:pt x="0" y="0"/>
                </a:moveTo>
                <a:lnTo>
                  <a:pt x="85725" y="19050"/>
                </a:lnTo>
                <a:lnTo>
                  <a:pt x="85725" y="1905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66725" y="3829050"/>
            <a:ext cx="104775" cy="57150"/>
          </a:xfrm>
          <a:custGeom>
            <a:avLst/>
            <a:gdLst>
              <a:gd name="connsiteX0" fmla="*/ 0 w 104775"/>
              <a:gd name="connsiteY0" fmla="*/ 57150 h 57150"/>
              <a:gd name="connsiteX1" fmla="*/ 104775 w 104775"/>
              <a:gd name="connsiteY1" fmla="*/ 0 h 57150"/>
              <a:gd name="connsiteX2" fmla="*/ 104775 w 104775"/>
              <a:gd name="connsiteY2" fmla="*/ 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" h="57150">
                <a:moveTo>
                  <a:pt x="0" y="57150"/>
                </a:moveTo>
                <a:lnTo>
                  <a:pt x="104775" y="0"/>
                </a:lnTo>
                <a:lnTo>
                  <a:pt x="104775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61975" y="3819525"/>
            <a:ext cx="76200" cy="104775"/>
          </a:xfrm>
          <a:custGeom>
            <a:avLst/>
            <a:gdLst>
              <a:gd name="connsiteX0" fmla="*/ 0 w 76200"/>
              <a:gd name="connsiteY0" fmla="*/ 0 h 104775"/>
              <a:gd name="connsiteX1" fmla="*/ 76200 w 76200"/>
              <a:gd name="connsiteY1" fmla="*/ 104775 h 104775"/>
              <a:gd name="connsiteX2" fmla="*/ 76200 w 76200"/>
              <a:gd name="connsiteY2" fmla="*/ 10477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" h="104775">
                <a:moveTo>
                  <a:pt x="0" y="0"/>
                </a:moveTo>
                <a:lnTo>
                  <a:pt x="76200" y="104775"/>
                </a:lnTo>
                <a:lnTo>
                  <a:pt x="76200" y="10477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17154">
            <a:off x="1921203" y="4509824"/>
            <a:ext cx="437925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 descr="C:\Users\abdul malek\Desktop\Captu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34407"/>
            <a:ext cx="3580913" cy="232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82803">
            <a:off x="4089327" y="4245994"/>
            <a:ext cx="1191064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724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Source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Combining the parallel connected 6 </a:t>
            </a:r>
            <a:r>
              <a:rPr lang="el-GR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l-GR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Ω 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the resistors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to get 2 </a:t>
            </a:r>
            <a:r>
              <a:rPr lang="el-GR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resistors.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  </a:t>
            </a: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 </a:t>
            </a: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Users\abdul malek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3895238" cy="257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638" y="3601089"/>
            <a:ext cx="12128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124200"/>
            <a:ext cx="2789474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8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Source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use current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divider rule to get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Voltage 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</a:t>
            </a:r>
            <a:r>
              <a:rPr lang="en-US" sz="2400" baseline="-25000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0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is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baseline="-25000" dirty="0" smtClean="0">
              <a:solidFill>
                <a:prstClr val="black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/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/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 </a:t>
            </a: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143000"/>
            <a:ext cx="3018074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2971799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9" y="4038600"/>
            <a:ext cx="294720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3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b="1" spc="50" baseline="-2500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b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-Roman"/>
              </a:rPr>
              <a:t> </a:t>
            </a:r>
            <a:r>
              <a:rPr 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endParaRPr lang="en-US" sz="2400" b="1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36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Source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Ideal voltage source have no internal resistance.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Practical 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voltage source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have series connected small internal resistance.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Ideal Current 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source have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internal resistance. Internal resistance and current source are connected in parallel. Value of internal resistance is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infinite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dirty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abdul malek\Desktop\Capture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360227"/>
            <a:ext cx="3200400" cy="169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abdul malek\Desktop\Captur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53770"/>
            <a:ext cx="2590800" cy="169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abdul malek\Desktop\Capture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811535"/>
            <a:ext cx="3897049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52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6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Source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A voltage source 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in series with a resistor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can be transformed to 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a current source in parallel with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resistor.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 A current source in parallel with a resistor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be transformed to a voltage source in series with a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resistor.</a:t>
            </a:r>
            <a:endParaRPr lang="en-US" sz="2400" dirty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dirty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Fig. 4: Transformation 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of independent sources.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abdul malek\Desktop\Capture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5334000" cy="231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20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Source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90600"/>
                <a:ext cx="8763000" cy="571500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 smtClean="0">
                    <a:solidFill>
                      <a:srgbClr val="242021"/>
                    </a:solidFill>
                    <a:latin typeface="Times New Roman" pitchFamily="18" charset="0"/>
                    <a:cs typeface="Times New Roman" pitchFamily="18" charset="0"/>
                  </a:rPr>
                  <a:t>The two circuits in Fig. 4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itchFamily="18" charset="0"/>
                    <a:cs typeface="Times New Roman" pitchFamily="18" charset="0"/>
                  </a:rPr>
                  <a:t>are </a:t>
                </a:r>
                <a:r>
                  <a:rPr lang="en-US" sz="2400" dirty="0" smtClean="0">
                    <a:solidFill>
                      <a:srgbClr val="242021"/>
                    </a:solidFill>
                    <a:latin typeface="Times New Roman" pitchFamily="18" charset="0"/>
                    <a:cs typeface="Times New Roman" pitchFamily="18" charset="0"/>
                  </a:rPr>
                  <a:t>equivalent when they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itchFamily="18" charset="0"/>
                    <a:cs typeface="Times New Roman" pitchFamily="18" charset="0"/>
                  </a:rPr>
                  <a:t>have </a:t>
                </a:r>
                <a:r>
                  <a:rPr lang="en-US" sz="2400" dirty="0" smtClean="0">
                    <a:solidFill>
                      <a:srgbClr val="242021"/>
                    </a:solidFill>
                    <a:latin typeface="Times New Roman" pitchFamily="18" charset="0"/>
                    <a:cs typeface="Times New Roman" pitchFamily="18" charset="0"/>
                  </a:rPr>
                  <a:t>the same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itchFamily="18" charset="0"/>
                    <a:cs typeface="Times New Roman" pitchFamily="18" charset="0"/>
                  </a:rPr>
                  <a:t>voltage-current relation at terminals </a:t>
                </a:r>
                <a:r>
                  <a:rPr lang="en-US" sz="2400" dirty="0" smtClean="0">
                    <a:solidFill>
                      <a:srgbClr val="242021"/>
                    </a:solidFill>
                    <a:latin typeface="Times New Roman" pitchFamily="18" charset="0"/>
                    <a:cs typeface="Times New Roman" pitchFamily="18" charset="0"/>
                  </a:rPr>
                  <a:t>a-b.</a:t>
                </a: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solidFill>
                      <a:srgbClr val="242021"/>
                    </a:solidFill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sz="2400" dirty="0" smtClean="0">
                    <a:solidFill>
                      <a:srgbClr val="242021"/>
                    </a:solidFill>
                    <a:latin typeface="Times New Roman" pitchFamily="18" charset="0"/>
                    <a:cs typeface="Times New Roman" pitchFamily="18" charset="0"/>
                  </a:rPr>
                  <a:t>hen terminals a-b of circuit-1 are short-circuited and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2400" dirty="0" smtClean="0">
                    <a:solidFill>
                      <a:srgbClr val="242021"/>
                    </a:solidFill>
                    <a:latin typeface="Times New Roman" pitchFamily="18" charset="0"/>
                    <a:cs typeface="Times New Roman" pitchFamily="18" charset="0"/>
                  </a:rPr>
                  <a:t>short-circuit current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itchFamily="18" charset="0"/>
                    <a:cs typeface="Times New Roman" pitchFamily="18" charset="0"/>
                  </a:rPr>
                  <a:t>flowing from a to b </a:t>
                </a:r>
                <a:r>
                  <a:rPr lang="en-US" sz="2400" dirty="0" smtClean="0">
                    <a:solidFill>
                      <a:srgbClr val="242021"/>
                    </a:solidFill>
                    <a:latin typeface="Times New Roman" pitchFamily="18" charset="0"/>
                    <a:cs typeface="Times New Roman" pitchFamily="18" charset="0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24202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242021"/>
                            </a:solidFill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242021"/>
                            </a:solidFill>
                            <a:latin typeface="Cambria Math"/>
                            <a:cs typeface="Times New Roman" pitchFamily="18" charset="0"/>
                          </a:rPr>
                          <m:t>𝑠𝑐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24202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24202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24202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24202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24202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242021"/>
                            </a:solidFill>
                            <a:latin typeface="Cambria Math"/>
                            <a:cs typeface="Times New Roman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 smtClean="0">
                    <a:solidFill>
                      <a:srgbClr val="24202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solidFill>
                      <a:srgbClr val="242021"/>
                    </a:solidFill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sz="2400" dirty="0" smtClean="0">
                    <a:solidFill>
                      <a:srgbClr val="242021"/>
                    </a:solidFill>
                    <a:latin typeface="Times New Roman" pitchFamily="18" charset="0"/>
                    <a:cs typeface="Times New Roman" pitchFamily="18" charset="0"/>
                  </a:rPr>
                  <a:t>hen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itchFamily="18" charset="0"/>
                    <a:cs typeface="Times New Roman" pitchFamily="18" charset="0"/>
                  </a:rPr>
                  <a:t>terminals a-b of </a:t>
                </a:r>
                <a:r>
                  <a:rPr lang="en-US" sz="2400" dirty="0" smtClean="0">
                    <a:solidFill>
                      <a:srgbClr val="242021"/>
                    </a:solidFill>
                    <a:latin typeface="Times New Roman" pitchFamily="18" charset="0"/>
                    <a:cs typeface="Times New Roman" pitchFamily="18" charset="0"/>
                  </a:rPr>
                  <a:t>circuit-2 </a:t>
                </a:r>
                <a:r>
                  <a:rPr lang="en-US" sz="2400" dirty="0">
                    <a:solidFill>
                      <a:srgbClr val="242021"/>
                    </a:solidFill>
                    <a:latin typeface="Times New Roman" pitchFamily="18" charset="0"/>
                    <a:cs typeface="Times New Roman" pitchFamily="18" charset="0"/>
                  </a:rPr>
                  <a:t>are short-circuited and the short-circuit current flowing from a to b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24202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242021"/>
                            </a:solidFill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i="1">
                            <a:solidFill>
                              <a:srgbClr val="242021"/>
                            </a:solidFill>
                            <a:latin typeface="Cambria Math"/>
                            <a:cs typeface="Times New Roman" pitchFamily="18" charset="0"/>
                          </a:rPr>
                          <m:t>𝑠𝑐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24202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24202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242021"/>
                            </a:solidFill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242021"/>
                            </a:solidFill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24202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400" dirty="0" smtClean="0">
                  <a:solidFill>
                    <a:srgbClr val="242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 smtClean="0">
                    <a:solidFill>
                      <a:srgbClr val="242021"/>
                    </a:solidFill>
                    <a:latin typeface="Times New Roman" pitchFamily="18" charset="0"/>
                    <a:cs typeface="Times New Roman" pitchFamily="18" charset="0"/>
                  </a:rPr>
                  <a:t>Two circuits Fig. 4  are equivalent when short circuit current are same. So relation of source transformation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24202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242021"/>
                            </a:solidFill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i="1">
                            <a:solidFill>
                              <a:srgbClr val="242021"/>
                            </a:solidFill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i="1">
                        <a:solidFill>
                          <a:srgbClr val="24202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242021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24202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24202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24202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242021"/>
                            </a:solidFill>
                            <a:latin typeface="Cambria Math"/>
                            <a:cs typeface="Times New Roman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 smtClean="0">
                    <a:solidFill>
                      <a:srgbClr val="24202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endParaRPr lang="en-US" sz="2400" dirty="0">
                  <a:solidFill>
                    <a:srgbClr val="242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endParaRPr lang="en-US" sz="2400" dirty="0" smtClean="0">
                  <a:solidFill>
                    <a:srgbClr val="242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</a:pPr>
                <a:r>
                  <a:rPr lang="en-US" sz="2400" dirty="0" smtClean="0">
                    <a:solidFill>
                      <a:srgbClr val="242021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endParaRPr lang="en-US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90600"/>
                <a:ext cx="8763000" cy="5715000"/>
              </a:xfrm>
              <a:blipFill rotWithShape="1">
                <a:blip r:embed="rId2"/>
                <a:stretch>
                  <a:fillRect l="-904" t="-427" r="-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81600"/>
            <a:ext cx="419100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abdul malek\Desktop\Capture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47" y="3044406"/>
            <a:ext cx="4267200" cy="215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bdul malek\Desktop\Capture22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4105314"/>
            <a:ext cx="4057338" cy="225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617" y="838200"/>
            <a:ext cx="5962338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 descr="C:\Users\abdul malek\Desktop\Captur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29028"/>
            <a:ext cx="3428999" cy="332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bdul malek\Desktop\Capture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0"/>
            <a:ext cx="2895600" cy="316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860626"/>
            <a:ext cx="1061851" cy="653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88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Source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A source transformation is the process of replacing a voltage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source </a:t>
            </a:r>
            <a:r>
              <a:rPr lang="en-US" sz="2400" dirty="0" err="1" smtClean="0">
                <a:latin typeface="Times New Roman" pitchFamily="18" charset="0"/>
                <a:ea typeface="Times New Roman"/>
                <a:cs typeface="Times New Roman" pitchFamily="18" charset="0"/>
              </a:rPr>
              <a:t>v</a:t>
            </a:r>
            <a:r>
              <a:rPr lang="en-US" sz="2400" baseline="-25000" dirty="0" err="1" smtClean="0">
                <a:latin typeface="Times New Roman" pitchFamily="18" charset="0"/>
                <a:ea typeface="Times New Roman"/>
                <a:cs typeface="Times New Roman" pitchFamily="18" charset="0"/>
              </a:rPr>
              <a:t>s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in series with a resistor R by a current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source </a:t>
            </a:r>
            <a:r>
              <a:rPr lang="en-US" sz="2400" dirty="0" smtClean="0">
                <a:latin typeface="Times New Roman" pitchFamily="18" charset="0"/>
                <a:ea typeface="Calibri"/>
                <a:cs typeface="Times New Roman" pitchFamily="18" charset="0"/>
              </a:rPr>
              <a:t>i</a:t>
            </a:r>
            <a:r>
              <a:rPr lang="en-US" sz="2400" baseline="-25000" dirty="0" smtClean="0">
                <a:latin typeface="Times New Roman" pitchFamily="18" charset="0"/>
                <a:ea typeface="Calibri"/>
                <a:cs typeface="Times New Roman" pitchFamily="18" charset="0"/>
              </a:rPr>
              <a:t>s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is in parallel with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a resistor 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R, or vice versa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Source 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transformation is not possible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when R=0.</a:t>
            </a:r>
          </a:p>
          <a:p>
            <a:pPr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Arrow of the current source is directed toward the positive terminal of the voltage source.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37889"/>
            <a:ext cx="6629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209800" y="4876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2279176" y="5131558"/>
            <a:ext cx="3016155" cy="371217"/>
          </a:xfrm>
          <a:custGeom>
            <a:avLst/>
            <a:gdLst>
              <a:gd name="connsiteX0" fmla="*/ 0 w 3016155"/>
              <a:gd name="connsiteY0" fmla="*/ 0 h 371217"/>
              <a:gd name="connsiteX1" fmla="*/ 1992573 w 3016155"/>
              <a:gd name="connsiteY1" fmla="*/ 368490 h 371217"/>
              <a:gd name="connsiteX2" fmla="*/ 3016155 w 3016155"/>
              <a:gd name="connsiteY2" fmla="*/ 177421 h 371217"/>
              <a:gd name="connsiteX3" fmla="*/ 3016155 w 3016155"/>
              <a:gd name="connsiteY3" fmla="*/ 177421 h 37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6155" h="371217">
                <a:moveTo>
                  <a:pt x="0" y="0"/>
                </a:moveTo>
                <a:cubicBezTo>
                  <a:pt x="744940" y="169460"/>
                  <a:pt x="1489881" y="338920"/>
                  <a:pt x="1992573" y="368490"/>
                </a:cubicBezTo>
                <a:cubicBezTo>
                  <a:pt x="2495265" y="398060"/>
                  <a:pt x="3016155" y="177421"/>
                  <a:pt x="3016155" y="177421"/>
                </a:cubicBezTo>
                <a:lnTo>
                  <a:pt x="3016155" y="17742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076967" y="5281684"/>
            <a:ext cx="225384" cy="27517"/>
          </a:xfrm>
          <a:custGeom>
            <a:avLst/>
            <a:gdLst>
              <a:gd name="connsiteX0" fmla="*/ 0 w 225384"/>
              <a:gd name="connsiteY0" fmla="*/ 0 h 27517"/>
              <a:gd name="connsiteX1" fmla="*/ 204717 w 225384"/>
              <a:gd name="connsiteY1" fmla="*/ 27295 h 27517"/>
              <a:gd name="connsiteX2" fmla="*/ 218364 w 225384"/>
              <a:gd name="connsiteY2" fmla="*/ 13647 h 27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384" h="27517">
                <a:moveTo>
                  <a:pt x="0" y="0"/>
                </a:moveTo>
                <a:cubicBezTo>
                  <a:pt x="84161" y="12510"/>
                  <a:pt x="168323" y="25021"/>
                  <a:pt x="204717" y="27295"/>
                </a:cubicBezTo>
                <a:cubicBezTo>
                  <a:pt x="241111" y="29569"/>
                  <a:pt x="218364" y="13647"/>
                  <a:pt x="218364" y="1364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247861" y="5327374"/>
            <a:ext cx="47708" cy="151075"/>
          </a:xfrm>
          <a:custGeom>
            <a:avLst/>
            <a:gdLst>
              <a:gd name="connsiteX0" fmla="*/ 47708 w 47708"/>
              <a:gd name="connsiteY0" fmla="*/ 0 h 151075"/>
              <a:gd name="connsiteX1" fmla="*/ 0 w 47708"/>
              <a:gd name="connsiteY1" fmla="*/ 151075 h 151075"/>
              <a:gd name="connsiteX2" fmla="*/ 0 w 47708"/>
              <a:gd name="connsiteY2" fmla="*/ 151075 h 15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08" h="151075">
                <a:moveTo>
                  <a:pt x="47708" y="0"/>
                </a:moveTo>
                <a:lnTo>
                  <a:pt x="0" y="151075"/>
                </a:lnTo>
                <a:lnTo>
                  <a:pt x="0" y="151075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282024" y="5103972"/>
            <a:ext cx="184954" cy="8717"/>
          </a:xfrm>
          <a:custGeom>
            <a:avLst/>
            <a:gdLst>
              <a:gd name="connsiteX0" fmla="*/ 0 w 184954"/>
              <a:gd name="connsiteY0" fmla="*/ 8717 h 8717"/>
              <a:gd name="connsiteX1" fmla="*/ 159026 w 184954"/>
              <a:gd name="connsiteY1" fmla="*/ 765 h 8717"/>
              <a:gd name="connsiteX2" fmla="*/ 182880 w 184954"/>
              <a:gd name="connsiteY2" fmla="*/ 765 h 8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954" h="8717">
                <a:moveTo>
                  <a:pt x="0" y="8717"/>
                </a:moveTo>
                <a:lnTo>
                  <a:pt x="159026" y="765"/>
                </a:lnTo>
                <a:cubicBezTo>
                  <a:pt x="189506" y="-560"/>
                  <a:pt x="186193" y="102"/>
                  <a:pt x="182880" y="76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305878" y="5144494"/>
            <a:ext cx="76284" cy="117905"/>
          </a:xfrm>
          <a:custGeom>
            <a:avLst/>
            <a:gdLst>
              <a:gd name="connsiteX0" fmla="*/ 0 w 76284"/>
              <a:gd name="connsiteY0" fmla="*/ 0 h 117905"/>
              <a:gd name="connsiteX1" fmla="*/ 71562 w 76284"/>
              <a:gd name="connsiteY1" fmla="*/ 111318 h 117905"/>
              <a:gd name="connsiteX2" fmla="*/ 63611 w 76284"/>
              <a:gd name="connsiteY2" fmla="*/ 95416 h 117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84" h="117905">
                <a:moveTo>
                  <a:pt x="0" y="0"/>
                </a:moveTo>
                <a:lnTo>
                  <a:pt x="71562" y="111318"/>
                </a:lnTo>
                <a:cubicBezTo>
                  <a:pt x="82164" y="127221"/>
                  <a:pt x="72887" y="111318"/>
                  <a:pt x="63611" y="9541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Source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Problem: Use source transformation to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</a:t>
            </a:r>
            <a:r>
              <a:rPr lang="en-US" sz="2400" baseline="-25000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0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in the circuit of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Fig. 5.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</a:t>
            </a: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</a:t>
            </a:r>
          </a:p>
          <a:p>
            <a:pPr marL="0" lvl="0" indent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Fig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. 5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4267200" cy="225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730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Source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Solution: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irst 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transform the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3 A current source  to  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voltage sources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and 12 V voltage source to current source. This circuit is shown in Fig. 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 </a:t>
            </a: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 descr="C:\Users\abdul malek\Desktop\Capturej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90800"/>
            <a:ext cx="3724076" cy="2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114923"/>
            <a:ext cx="16668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39" y="4962523"/>
            <a:ext cx="14954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 rot="7979521">
            <a:off x="5123233" y="4893628"/>
            <a:ext cx="607465" cy="185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55941">
            <a:off x="8161489" y="4352700"/>
            <a:ext cx="642903" cy="676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695130"/>
            <a:ext cx="3886200" cy="2219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371600" y="5146983"/>
            <a:ext cx="902811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Fig. 6</a:t>
            </a:r>
          </a:p>
        </p:txBody>
      </p:sp>
    </p:spTree>
    <p:extLst>
      <p:ext uri="{BB962C8B-B14F-4D97-AF65-F5344CB8AC3E}">
        <p14:creationId xmlns:p14="http://schemas.microsoft.com/office/powerpoint/2010/main" val="60493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Source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Combining 4 </a:t>
            </a:r>
            <a:r>
              <a:rPr lang="el-GR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 and 2 </a:t>
            </a:r>
            <a:r>
              <a:rPr lang="el-GR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Ω 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the resistors and obtain 6 </a:t>
            </a:r>
            <a:r>
              <a:rPr lang="el-GR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 resistors (shown in Fig. </a:t>
            </a: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 </a:t>
            </a: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 rot="7939321">
            <a:off x="1560149" y="3278926"/>
            <a:ext cx="607465" cy="185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25345" y="6019800"/>
            <a:ext cx="902811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Fig. 7</a:t>
            </a:r>
          </a:p>
        </p:txBody>
      </p:sp>
      <p:pic>
        <p:nvPicPr>
          <p:cNvPr id="3074" name="Picture 2" descr="C:\Users\abdul malek\Desktop\kj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" y="3738161"/>
            <a:ext cx="3855916" cy="173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65" y="2789755"/>
            <a:ext cx="13620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 descr="C:\Users\abdul malek\Desktop\Capturei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895600"/>
            <a:ext cx="3429000" cy="300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77107">
            <a:off x="4302728" y="4582313"/>
            <a:ext cx="4873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19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Source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 New Roman" pitchFamily="18" charset="0"/>
                <a:cs typeface="Times New Roman" pitchFamily="18" charset="0"/>
              </a:rPr>
              <a:t>Solution: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242021"/>
                </a:solidFill>
                <a:latin typeface="Times-Roman"/>
              </a:rPr>
              <a:t>T</a:t>
            </a: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ransforming </a:t>
            </a:r>
            <a:r>
              <a:rPr lang="en-US" sz="2400" dirty="0">
                <a:solidFill>
                  <a:srgbClr val="242021"/>
                </a:solidFill>
                <a:latin typeface="Times-Roman"/>
              </a:rPr>
              <a:t>the 12-V voltage </a:t>
            </a: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source and 6 </a:t>
            </a:r>
            <a:r>
              <a:rPr lang="el-GR" sz="2400" dirty="0" smtClean="0">
                <a:solidFill>
                  <a:srgbClr val="242021"/>
                </a:solidFill>
                <a:latin typeface="Times-Roman"/>
              </a:rPr>
              <a:t>Ω</a:t>
            </a: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 resistor to 2 A Current source in parallel with 6</a:t>
            </a:r>
            <a:r>
              <a:rPr lang="en-US" sz="2400" dirty="0">
                <a:solidFill>
                  <a:srgbClr val="242021"/>
                </a:solidFill>
                <a:latin typeface="Times-Roman"/>
              </a:rPr>
              <a:t> </a:t>
            </a:r>
            <a:r>
              <a:rPr lang="el-GR" sz="2400" dirty="0" smtClean="0">
                <a:solidFill>
                  <a:srgbClr val="242021"/>
                </a:solidFill>
                <a:latin typeface="Times-Roman"/>
              </a:rPr>
              <a:t>Ω</a:t>
            </a: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 resistors.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  </a:t>
            </a: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400" dirty="0" smtClean="0">
                <a:solidFill>
                  <a:srgbClr val="242021"/>
                </a:solidFill>
                <a:latin typeface="Times-Roman"/>
              </a:rPr>
              <a:t> </a:t>
            </a:r>
            <a:r>
              <a:rPr lang="en-US" sz="2400" dirty="0" smtClean="0"/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>
              <a:solidFill>
                <a:srgbClr val="242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886200" y="3881430"/>
            <a:ext cx="607465" cy="185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:\Users\abdul malek\Desktop\Capturei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2819152" cy="207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87710"/>
            <a:ext cx="32385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5121122"/>
            <a:ext cx="15811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11080"/>
            <a:ext cx="4114800" cy="2591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22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4136</TotalTime>
  <Words>440</Words>
  <Application>Microsoft Office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Md. Abdul Malek Assistant Professor, Dept. of Electrical &amp; Electronic Engineering (EEE) Rajshahi University of Engineering &amp; Technology (RUET) </vt:lpstr>
      <vt:lpstr>Source Transformation</vt:lpstr>
      <vt:lpstr>Source Transformation</vt:lpstr>
      <vt:lpstr>Source Transformation</vt:lpstr>
      <vt:lpstr>Source Transformation</vt:lpstr>
      <vt:lpstr>Source Transformation</vt:lpstr>
      <vt:lpstr>Source Transformation</vt:lpstr>
      <vt:lpstr>Source Transformation</vt:lpstr>
      <vt:lpstr>Source Transformation</vt:lpstr>
      <vt:lpstr>Source Transformation</vt:lpstr>
      <vt:lpstr>Source Transformation</vt:lpstr>
      <vt:lpstr>Source Transformation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malek</dc:creator>
  <cp:lastModifiedBy>Md. Abdul Malek</cp:lastModifiedBy>
  <cp:revision>292</cp:revision>
  <dcterms:created xsi:type="dcterms:W3CDTF">2019-12-28T15:21:27Z</dcterms:created>
  <dcterms:modified xsi:type="dcterms:W3CDTF">2023-07-18T17:12:40Z</dcterms:modified>
</cp:coreProperties>
</file>