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67" r:id="rId3"/>
    <p:sldId id="351" r:id="rId4"/>
    <p:sldId id="352" r:id="rId5"/>
    <p:sldId id="350" r:id="rId6"/>
    <p:sldId id="353" r:id="rId7"/>
    <p:sldId id="354" r:id="rId8"/>
    <p:sldId id="355" r:id="rId9"/>
    <p:sldId id="356" r:id="rId10"/>
    <p:sldId id="357" r:id="rId11"/>
    <p:sldId id="358" r:id="rId12"/>
    <p:sldId id="359" r:id="rId13"/>
    <p:sldId id="360" r:id="rId14"/>
    <p:sldId id="361" r:id="rId15"/>
    <p:sldId id="362" r:id="rId16"/>
    <p:sldId id="363" r:id="rId17"/>
    <p:sldId id="349" r:id="rId18"/>
    <p:sldId id="320" r:id="rId19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BC71718A-A114-45F8-AFDD-0F33240A6409}">
          <p14:sldIdLst>
            <p14:sldId id="256"/>
            <p14:sldId id="267"/>
            <p14:sldId id="351"/>
            <p14:sldId id="352"/>
            <p14:sldId id="350"/>
            <p14:sldId id="353"/>
            <p14:sldId id="354"/>
            <p14:sldId id="355"/>
            <p14:sldId id="356"/>
            <p14:sldId id="357"/>
            <p14:sldId id="358"/>
            <p14:sldId id="359"/>
            <p14:sldId id="360"/>
            <p14:sldId id="361"/>
            <p14:sldId id="362"/>
            <p14:sldId id="363"/>
            <p14:sldId id="349"/>
          </p14:sldIdLst>
        </p14:section>
        <p14:section name="Untitled Section" id="{A6D601F3-53D3-4A6C-B71F-6DAEA7B2876C}">
          <p14:sldIdLst>
            <p14:sldId id="320"/>
          </p14:sldIdLst>
        </p14:section>
      </p14:section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5" autoAdjust="0"/>
    <p:restoredTop sz="94660" autoAdjust="0"/>
  </p:normalViewPr>
  <p:slideViewPr>
    <p:cSldViewPr>
      <p:cViewPr>
        <p:scale>
          <a:sx n="70" d="100"/>
          <a:sy n="70" d="100"/>
        </p:scale>
        <p:origin x="-1326" y="-1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2412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2.wmf"/><Relationship Id="rId1" Type="http://schemas.openxmlformats.org/officeDocument/2006/relationships/image" Target="../media/image1.wmf"/></Relationships>
</file>

<file path=ppt/drawings/_rels/vmlDrawing10.vml.rels><?xml version="1.0" encoding="UTF-8" standalone="yes"?>
<Relationships xmlns="http://schemas.openxmlformats.org/package/2006/relationships"><Relationship Id="rId2" Type="http://schemas.openxmlformats.org/officeDocument/2006/relationships/image" Target="../media/image32.wmf"/><Relationship Id="rId1" Type="http://schemas.openxmlformats.org/officeDocument/2006/relationships/image" Target="../media/image31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4.wmf"/><Relationship Id="rId1" Type="http://schemas.openxmlformats.org/officeDocument/2006/relationships/image" Target="../media/image3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7.wmf"/><Relationship Id="rId2" Type="http://schemas.openxmlformats.org/officeDocument/2006/relationships/image" Target="../media/image6.wmf"/><Relationship Id="rId1" Type="http://schemas.openxmlformats.org/officeDocument/2006/relationships/image" Target="../media/image5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10.wmf"/><Relationship Id="rId2" Type="http://schemas.openxmlformats.org/officeDocument/2006/relationships/image" Target="../media/image9.wmf"/><Relationship Id="rId1" Type="http://schemas.openxmlformats.org/officeDocument/2006/relationships/image" Target="../media/image8.wmf"/><Relationship Id="rId4" Type="http://schemas.openxmlformats.org/officeDocument/2006/relationships/image" Target="../media/image11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6.wmf"/><Relationship Id="rId2" Type="http://schemas.openxmlformats.org/officeDocument/2006/relationships/image" Target="../media/image15.wmf"/><Relationship Id="rId1" Type="http://schemas.openxmlformats.org/officeDocument/2006/relationships/image" Target="../media/image14.wmf"/><Relationship Id="rId4" Type="http://schemas.openxmlformats.org/officeDocument/2006/relationships/image" Target="../media/image17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17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Relationship Id="rId5" Type="http://schemas.openxmlformats.org/officeDocument/2006/relationships/image" Target="../media/image22.wmf"/><Relationship Id="rId4" Type="http://schemas.openxmlformats.org/officeDocument/2006/relationships/image" Target="../media/image21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/Relationships>
</file>

<file path=ppt/drawings/_rels/vmlDrawing9.vml.rels><?xml version="1.0" encoding="UTF-8" standalone="yes"?>
<Relationships xmlns="http://schemas.openxmlformats.org/package/2006/relationships"><Relationship Id="rId3" Type="http://schemas.openxmlformats.org/officeDocument/2006/relationships/image" Target="../media/image28.wmf"/><Relationship Id="rId2" Type="http://schemas.openxmlformats.org/officeDocument/2006/relationships/image" Target="../media/image24.wmf"/><Relationship Id="rId1" Type="http://schemas.openxmlformats.org/officeDocument/2006/relationships/image" Target="../media/image27.wmf"/><Relationship Id="rId5" Type="http://schemas.openxmlformats.org/officeDocument/2006/relationships/image" Target="../media/image30.wmf"/><Relationship Id="rId4" Type="http://schemas.openxmlformats.org/officeDocument/2006/relationships/image" Target="../media/image29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9D50BE1-2377-4248-9255-C18A2B005D4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0736C4-B9D5-4BAA-B4D7-14A6544B2CD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1787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13343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42523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15671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8832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87926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77281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69888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30122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68068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563346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856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E35F7E-20E7-41AB-A6D7-C36837A15EF4}" type="datetimeFigureOut">
              <a:rPr lang="en-US" smtClean="0"/>
              <a:t>5/17/2024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8C6B7-3AA9-45D1-8A86-77C686DBC4B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0963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3.wmf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5.bin"/><Relationship Id="rId3" Type="http://schemas.openxmlformats.org/officeDocument/2006/relationships/image" Target="../media/image18.png"/><Relationship Id="rId7" Type="http://schemas.openxmlformats.org/officeDocument/2006/relationships/image" Target="../media/image15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14.bin"/><Relationship Id="rId11" Type="http://schemas.openxmlformats.org/officeDocument/2006/relationships/image" Target="../media/image17.wmf"/><Relationship Id="rId5" Type="http://schemas.openxmlformats.org/officeDocument/2006/relationships/image" Target="../media/image14.wmf"/><Relationship Id="rId10" Type="http://schemas.openxmlformats.org/officeDocument/2006/relationships/oleObject" Target="../embeddings/oleObject16.bin"/><Relationship Id="rId4" Type="http://schemas.openxmlformats.org/officeDocument/2006/relationships/oleObject" Target="../embeddings/oleObject13.bin"/><Relationship Id="rId9" Type="http://schemas.openxmlformats.org/officeDocument/2006/relationships/image" Target="../media/image16.wmf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9.bin"/><Relationship Id="rId13" Type="http://schemas.openxmlformats.org/officeDocument/2006/relationships/image" Target="../media/image22.wmf"/><Relationship Id="rId3" Type="http://schemas.openxmlformats.org/officeDocument/2006/relationships/image" Target="../media/image18.png"/><Relationship Id="rId7" Type="http://schemas.openxmlformats.org/officeDocument/2006/relationships/image" Target="../media/image20.wmf"/><Relationship Id="rId12" Type="http://schemas.openxmlformats.org/officeDocument/2006/relationships/oleObject" Target="../embeddings/oleObject2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18.bin"/><Relationship Id="rId11" Type="http://schemas.openxmlformats.org/officeDocument/2006/relationships/image" Target="../media/image21.wmf"/><Relationship Id="rId5" Type="http://schemas.openxmlformats.org/officeDocument/2006/relationships/image" Target="../media/image19.wmf"/><Relationship Id="rId10" Type="http://schemas.openxmlformats.org/officeDocument/2006/relationships/oleObject" Target="../embeddings/oleObject20.bin"/><Relationship Id="rId4" Type="http://schemas.openxmlformats.org/officeDocument/2006/relationships/oleObject" Target="../embeddings/oleObject17.bin"/><Relationship Id="rId9" Type="http://schemas.openxmlformats.org/officeDocument/2006/relationships/image" Target="../media/image17.wmf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4.bin"/><Relationship Id="rId3" Type="http://schemas.openxmlformats.org/officeDocument/2006/relationships/image" Target="../media/image26.png"/><Relationship Id="rId7" Type="http://schemas.openxmlformats.org/officeDocument/2006/relationships/image" Target="../media/image24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23.bin"/><Relationship Id="rId5" Type="http://schemas.openxmlformats.org/officeDocument/2006/relationships/image" Target="../media/image23.wmf"/><Relationship Id="rId4" Type="http://schemas.openxmlformats.org/officeDocument/2006/relationships/oleObject" Target="../embeddings/oleObject22.bin"/><Relationship Id="rId9" Type="http://schemas.openxmlformats.org/officeDocument/2006/relationships/image" Target="../media/image25.wmf"/></Relationships>
</file>

<file path=ppt/slides/_rels/slide1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7.bin"/><Relationship Id="rId13" Type="http://schemas.openxmlformats.org/officeDocument/2006/relationships/image" Target="../media/image30.wmf"/><Relationship Id="rId3" Type="http://schemas.openxmlformats.org/officeDocument/2006/relationships/image" Target="../media/image26.png"/><Relationship Id="rId7" Type="http://schemas.openxmlformats.org/officeDocument/2006/relationships/image" Target="../media/image24.wmf"/><Relationship Id="rId12" Type="http://schemas.openxmlformats.org/officeDocument/2006/relationships/oleObject" Target="../embeddings/oleObject29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9.vml"/><Relationship Id="rId6" Type="http://schemas.openxmlformats.org/officeDocument/2006/relationships/oleObject" Target="../embeddings/oleObject26.bin"/><Relationship Id="rId11" Type="http://schemas.openxmlformats.org/officeDocument/2006/relationships/image" Target="../media/image29.wmf"/><Relationship Id="rId5" Type="http://schemas.openxmlformats.org/officeDocument/2006/relationships/image" Target="../media/image27.wmf"/><Relationship Id="rId10" Type="http://schemas.openxmlformats.org/officeDocument/2006/relationships/oleObject" Target="../embeddings/oleObject28.bin"/><Relationship Id="rId4" Type="http://schemas.openxmlformats.org/officeDocument/2006/relationships/oleObject" Target="../embeddings/oleObject25.bin"/><Relationship Id="rId9" Type="http://schemas.openxmlformats.org/officeDocument/2006/relationships/image" Target="../media/image28.wmf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0.vml"/><Relationship Id="rId6" Type="http://schemas.openxmlformats.org/officeDocument/2006/relationships/image" Target="../media/image32.wmf"/><Relationship Id="rId5" Type="http://schemas.openxmlformats.org/officeDocument/2006/relationships/oleObject" Target="../embeddings/oleObject31.bin"/><Relationship Id="rId4" Type="http://schemas.openxmlformats.org/officeDocument/2006/relationships/image" Target="../media/image31.wmf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.w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4.w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.wmf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6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5.wmf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9.wmf"/><Relationship Id="rId5" Type="http://schemas.openxmlformats.org/officeDocument/2006/relationships/oleObject" Target="../embeddings/oleObject9.bin"/><Relationship Id="rId10" Type="http://schemas.openxmlformats.org/officeDocument/2006/relationships/image" Target="../media/image11.wmf"/><Relationship Id="rId4" Type="http://schemas.openxmlformats.org/officeDocument/2006/relationships/image" Target="../media/image8.wmf"/><Relationship Id="rId9" Type="http://schemas.openxmlformats.org/officeDocument/2006/relationships/oleObject" Target="../embeddings/oleObject11.bin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219201"/>
            <a:ext cx="8382000" cy="3886200"/>
          </a:xfrm>
        </p:spPr>
        <p:txBody>
          <a:bodyPr>
            <a:normAutofit/>
          </a:bodyPr>
          <a:lstStyle/>
          <a:p>
            <a:pPr marL="0" marR="0" algn="l">
              <a:lnSpc>
                <a:spcPct val="115000"/>
              </a:lnSpc>
              <a:spcBef>
                <a:spcPts val="0"/>
              </a:spcBef>
              <a:spcAft>
                <a:spcPts val="300"/>
              </a:spcAft>
            </a:pPr>
            <a:r>
              <a:rPr lang="en-US" sz="2700" dirty="0">
                <a:solidFill>
                  <a:prstClr val="black"/>
                </a:solidFill>
                <a:latin typeface="Times New Roman"/>
              </a:rPr>
              <a:t>Md. Abdul </a:t>
            </a:r>
            <a:r>
              <a:rPr lang="en-US" sz="2700" dirty="0" err="1">
                <a:solidFill>
                  <a:prstClr val="black"/>
                </a:solidFill>
                <a:latin typeface="Times New Roman"/>
              </a:rPr>
              <a:t>Malek</a:t>
            </a:r>
            <a:r>
              <a:rPr lang="en-US" sz="2700" dirty="0">
                <a:solidFill>
                  <a:prstClr val="black"/>
                </a:solidFill>
              </a:rPr>
              <a:t/>
            </a:r>
            <a:br>
              <a:rPr lang="en-US" sz="2700" dirty="0">
                <a:solidFill>
                  <a:prstClr val="black"/>
                </a:solidFill>
              </a:rPr>
            </a:br>
            <a:r>
              <a:rPr lang="en-US" sz="2000" dirty="0">
                <a:solidFill>
                  <a:prstClr val="black"/>
                </a:solidFill>
                <a:latin typeface="Times New Roman"/>
              </a:rPr>
              <a:t>Assistant Professor, Dept. of Electrical &amp; Electronic Engineering (EEE)</a:t>
            </a:r>
            <a:r>
              <a:rPr lang="en-US" sz="2000" dirty="0">
                <a:solidFill>
                  <a:prstClr val="black"/>
                </a:solidFill>
              </a:rPr>
              <a:t/>
            </a:r>
            <a:br>
              <a:rPr lang="en-US" sz="2000" dirty="0">
                <a:solidFill>
                  <a:prstClr val="black"/>
                </a:solidFill>
              </a:rPr>
            </a:br>
            <a:r>
              <a:rPr lang="en-US" sz="2000" dirty="0" err="1">
                <a:solidFill>
                  <a:prstClr val="black"/>
                </a:solidFill>
                <a:latin typeface="Times New Roman"/>
              </a:rPr>
              <a:t>Rajshahi</a:t>
            </a:r>
            <a:r>
              <a:rPr lang="en-US" sz="2000">
                <a:solidFill>
                  <a:prstClr val="black"/>
                </a:solidFill>
                <a:latin typeface="Times New Roman"/>
              </a:rPr>
              <a:t> University of Engineering &amp; Technology (RUET)</a:t>
            </a:r>
            <a:r>
              <a:rPr lang="en-US" sz="4000" dirty="0"/>
              <a:t/>
            </a:r>
            <a:br>
              <a:rPr lang="en-US" sz="4000" dirty="0"/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82064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Superposition 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84897" y="1295400"/>
            <a:ext cx="65969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Problem: Find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err="1" smtClean="0">
                <a:latin typeface="Times New Roman"/>
                <a:ea typeface="Calibri"/>
                <a:cs typeface="Times New Roman"/>
              </a:rPr>
              <a:t>o</a:t>
            </a:r>
            <a:r>
              <a:rPr lang="en-US" sz="2400" i="1" baseline="-25000" dirty="0" smtClean="0">
                <a:solidFill>
                  <a:prstClr val="white"/>
                </a:solidFill>
                <a:latin typeface="Times New Roman"/>
                <a:ea typeface="Calibri"/>
                <a:cs typeface="Times New Roman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circuit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superposition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72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286000"/>
            <a:ext cx="4876800" cy="381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722974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Superposition 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84897" y="1295400"/>
            <a:ext cx="22535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Solution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: Let,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25122173"/>
              </p:ext>
            </p:extLst>
          </p:nvPr>
        </p:nvGraphicFramePr>
        <p:xfrm>
          <a:off x="2863850" y="1885950"/>
          <a:ext cx="26225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8398" name="Equation" r:id="rId3" imgW="660240" imgH="228600" progId="Equation.3">
                  <p:embed/>
                </p:oleObj>
              </mc:Choice>
              <mc:Fallback>
                <p:oleObj name="Equation" r:id="rId3" imgW="6602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63850" y="1885950"/>
                        <a:ext cx="2622550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204231" y="3429000"/>
            <a:ext cx="8654303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here</a:t>
            </a:r>
            <a:r>
              <a:rPr lang="en-US" sz="2400" i="1" dirty="0" smtClean="0">
                <a:solidFill>
                  <a:prstClr val="white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i'</a:t>
            </a:r>
            <a:r>
              <a:rPr lang="en-US" sz="2400" i="1" baseline="-25000" dirty="0" err="1" smtClean="0">
                <a:latin typeface="Times New Roman"/>
                <a:ea typeface="Calibri"/>
                <a:cs typeface="Times New Roman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''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o</a:t>
            </a:r>
            <a:r>
              <a:rPr lang="en-US" sz="2400" dirty="0" smtClean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are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due to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 A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 source and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 V voltage source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respectively.</a:t>
            </a:r>
          </a:p>
        </p:txBody>
      </p:sp>
    </p:spTree>
    <p:extLst>
      <p:ext uri="{BB962C8B-B14F-4D97-AF65-F5344CB8AC3E}">
        <p14:creationId xmlns:p14="http://schemas.microsoft.com/office/powerpoint/2010/main" val="3660753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Superposition 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84897" y="1295400"/>
            <a:ext cx="56063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obtain </a:t>
            </a:r>
            <a:r>
              <a:rPr lang="en-US" sz="2400" i="1" dirty="0" err="1">
                <a:latin typeface="Times New Roman" pitchFamily="18" charset="0"/>
                <a:cs typeface="Times New Roman" pitchFamily="18" charset="0"/>
              </a:rPr>
              <a:t>i'</a:t>
            </a:r>
            <a:r>
              <a:rPr lang="en-US" sz="2400" i="1" baseline="-25000" dirty="0" err="1">
                <a:latin typeface="Times New Roman"/>
                <a:ea typeface="Calibri"/>
                <a:cs typeface="Times New Roman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we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 off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20 V source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45815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184896" y="2139075"/>
            <a:ext cx="3701304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From mesh 1, we can write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6151895" y="32766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6183741" y="2405389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793487604"/>
              </p:ext>
            </p:extLst>
          </p:nvPr>
        </p:nvGraphicFramePr>
        <p:xfrm>
          <a:off x="0" y="4343400"/>
          <a:ext cx="5583238" cy="7254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7" name="Equation" r:id="rId4" imgW="1993680" imgH="241200" progId="Equation.3">
                  <p:embed/>
                </p:oleObj>
              </mc:Choice>
              <mc:Fallback>
                <p:oleObj name="Equation" r:id="rId4" imgW="1993680" imgH="2412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4343400"/>
                        <a:ext cx="5583238" cy="7254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6"/>
          <p:cNvSpPr txBox="1">
            <a:spLocks noChangeArrowheads="1"/>
          </p:cNvSpPr>
          <p:nvPr/>
        </p:nvSpPr>
        <p:spPr bwMode="auto">
          <a:xfrm>
            <a:off x="184895" y="3653135"/>
            <a:ext cx="3091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KVL for mesh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974716086"/>
              </p:ext>
            </p:extLst>
          </p:nvPr>
        </p:nvGraphicFramePr>
        <p:xfrm>
          <a:off x="1643063" y="2667000"/>
          <a:ext cx="1350962" cy="6492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8" name="Equation" r:id="rId6" imgW="482400" imgH="215640" progId="Equation.3">
                  <p:embed/>
                </p:oleObj>
              </mc:Choice>
              <mc:Fallback>
                <p:oleObj name="Equation" r:id="rId6" imgW="48240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43063" y="2667000"/>
                        <a:ext cx="1350962" cy="6492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6" name="Text Box 126"/>
          <p:cNvSpPr txBox="1">
            <a:spLocks noChangeArrowheads="1"/>
          </p:cNvSpPr>
          <p:nvPr/>
        </p:nvSpPr>
        <p:spPr bwMode="auto">
          <a:xfrm>
            <a:off x="6781800" y="2374612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26"/>
          <p:cNvSpPr txBox="1">
            <a:spLocks noChangeArrowheads="1"/>
          </p:cNvSpPr>
          <p:nvPr/>
        </p:nvSpPr>
        <p:spPr bwMode="auto">
          <a:xfrm>
            <a:off x="6934200" y="350073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7412357" y="229618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26"/>
          <p:cNvSpPr txBox="1">
            <a:spLocks noChangeArrowheads="1"/>
          </p:cNvSpPr>
          <p:nvPr/>
        </p:nvSpPr>
        <p:spPr bwMode="auto">
          <a:xfrm>
            <a:off x="6251327" y="343918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09741257"/>
              </p:ext>
            </p:extLst>
          </p:nvPr>
        </p:nvGraphicFramePr>
        <p:xfrm>
          <a:off x="3544888" y="5753100"/>
          <a:ext cx="337820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39" name="Equation" r:id="rId8" imgW="1206360" imgH="228600" progId="Equation.3">
                  <p:embed/>
                </p:oleObj>
              </mc:Choice>
              <mc:Fallback>
                <p:oleObj name="Equation" r:id="rId8" imgW="1206360" imgH="2286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44888" y="5753100"/>
                        <a:ext cx="3378200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" name="Text Box 126"/>
          <p:cNvSpPr txBox="1">
            <a:spLocks noChangeArrowheads="1"/>
          </p:cNvSpPr>
          <p:nvPr/>
        </p:nvSpPr>
        <p:spPr bwMode="auto">
          <a:xfrm>
            <a:off x="184897" y="5522878"/>
            <a:ext cx="999047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25029053"/>
              </p:ext>
            </p:extLst>
          </p:nvPr>
        </p:nvGraphicFramePr>
        <p:xfrm>
          <a:off x="1476375" y="5656263"/>
          <a:ext cx="16716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9640" name="Equation" r:id="rId10" imgW="596880" imgH="241200" progId="Equation.3">
                  <p:embed/>
                </p:oleObj>
              </mc:Choice>
              <mc:Fallback>
                <p:oleObj name="Equation" r:id="rId10" imgW="596880" imgH="24120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76375" y="5656263"/>
                        <a:ext cx="1671638" cy="7270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/>
          <p:nvPr/>
        </p:nvCxnSpPr>
        <p:spPr>
          <a:xfrm flipV="1">
            <a:off x="1730746" y="4876800"/>
            <a:ext cx="1088654" cy="876910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32038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3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/>
      <p:bldP spid="12" grpId="0"/>
      <p:bldP spid="15" grpId="0" animBg="1"/>
      <p:bldP spid="16" grpId="0"/>
      <p:bldP spid="17" grpId="0"/>
      <p:bldP spid="18" grpId="0"/>
      <p:bldP spid="19" grpId="0"/>
      <p:bldP spid="21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Superposition 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99330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67200" y="1905000"/>
            <a:ext cx="4581525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1" name="Text Box 126"/>
          <p:cNvSpPr txBox="1">
            <a:spLocks noChangeArrowheads="1"/>
          </p:cNvSpPr>
          <p:nvPr/>
        </p:nvSpPr>
        <p:spPr bwMode="auto">
          <a:xfrm>
            <a:off x="7839987" y="4292024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7839986" y="46482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3" name="Text Box 126"/>
          <p:cNvSpPr txBox="1">
            <a:spLocks noChangeArrowheads="1"/>
          </p:cNvSpPr>
          <p:nvPr/>
        </p:nvSpPr>
        <p:spPr bwMode="auto">
          <a:xfrm>
            <a:off x="6172200" y="48006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4" name="Text Box 126"/>
          <p:cNvSpPr txBox="1">
            <a:spLocks noChangeArrowheads="1"/>
          </p:cNvSpPr>
          <p:nvPr/>
        </p:nvSpPr>
        <p:spPr bwMode="auto">
          <a:xfrm>
            <a:off x="6125737" y="40386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60765621"/>
              </p:ext>
            </p:extLst>
          </p:nvPr>
        </p:nvGraphicFramePr>
        <p:xfrm>
          <a:off x="0" y="2209800"/>
          <a:ext cx="5548313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29" name="Equation" r:id="rId4" imgW="1981080" imgH="241200" progId="Equation.3">
                  <p:embed/>
                </p:oleObj>
              </mc:Choice>
              <mc:Fallback>
                <p:oleObj name="Equation" r:id="rId4" imgW="19810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0" y="2209800"/>
                        <a:ext cx="5548313" cy="7254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" name="Text Box 126"/>
          <p:cNvSpPr txBox="1">
            <a:spLocks noChangeArrowheads="1"/>
          </p:cNvSpPr>
          <p:nvPr/>
        </p:nvSpPr>
        <p:spPr bwMode="auto">
          <a:xfrm>
            <a:off x="184895" y="1443335"/>
            <a:ext cx="3091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KVL for mesh 3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7" name="Text Box 126"/>
          <p:cNvSpPr txBox="1">
            <a:spLocks noChangeArrowheads="1"/>
          </p:cNvSpPr>
          <p:nvPr/>
        </p:nvSpPr>
        <p:spPr bwMode="auto">
          <a:xfrm>
            <a:off x="6358886" y="39110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26"/>
          <p:cNvSpPr txBox="1">
            <a:spLocks noChangeArrowheads="1"/>
          </p:cNvSpPr>
          <p:nvPr/>
        </p:nvSpPr>
        <p:spPr bwMode="auto">
          <a:xfrm>
            <a:off x="6837043" y="382018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81550352"/>
              </p:ext>
            </p:extLst>
          </p:nvPr>
        </p:nvGraphicFramePr>
        <p:xfrm>
          <a:off x="381000" y="3136205"/>
          <a:ext cx="3381375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30" name="Equation" r:id="rId6" imgW="1206360" imgH="228600" progId="Equation.3">
                  <p:embed/>
                </p:oleObj>
              </mc:Choice>
              <mc:Fallback>
                <p:oleObj name="Equation" r:id="rId6" imgW="1206360" imgH="2286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" y="3136205"/>
                        <a:ext cx="3381375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" name="Object 1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02442964"/>
              </p:ext>
            </p:extLst>
          </p:nvPr>
        </p:nvGraphicFramePr>
        <p:xfrm>
          <a:off x="6125737" y="1177925"/>
          <a:ext cx="16716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31" name="Equation" r:id="rId8" imgW="596880" imgH="241200" progId="Equation.3">
                  <p:embed/>
                </p:oleObj>
              </mc:Choice>
              <mc:Fallback>
                <p:oleObj name="Equation" r:id="rId8" imgW="59688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25737" y="1177925"/>
                        <a:ext cx="1671638" cy="7270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23" name="Straight Arrow Connector 22"/>
          <p:cNvCxnSpPr>
            <a:stCxn id="20" idx="1"/>
          </p:cNvCxnSpPr>
          <p:nvPr/>
        </p:nvCxnSpPr>
        <p:spPr>
          <a:xfrm flipH="1">
            <a:off x="3962400" y="1541462"/>
            <a:ext cx="2163337" cy="668338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28" name="Text Box 126"/>
          <p:cNvSpPr txBox="1">
            <a:spLocks noChangeArrowheads="1"/>
          </p:cNvSpPr>
          <p:nvPr/>
        </p:nvSpPr>
        <p:spPr bwMode="auto">
          <a:xfrm>
            <a:off x="154188" y="4216007"/>
            <a:ext cx="5560812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solving equation (</a:t>
            </a:r>
            <a:r>
              <a:rPr lang="en-US" sz="2400" dirty="0" err="1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and (ii), we get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27" name="Object 2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470149536"/>
              </p:ext>
            </p:extLst>
          </p:nvPr>
        </p:nvGraphicFramePr>
        <p:xfrm>
          <a:off x="533400" y="4816717"/>
          <a:ext cx="1601788" cy="11826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32" name="Equation" r:id="rId10" imgW="571320" imgH="393480" progId="Equation.3">
                  <p:embed/>
                </p:oleObj>
              </mc:Choice>
              <mc:Fallback>
                <p:oleObj name="Equation" r:id="rId10" imgW="571320" imgH="39348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33400" y="4816717"/>
                        <a:ext cx="1601788" cy="11826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9" name="Object 2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628526982"/>
              </p:ext>
            </p:extLst>
          </p:nvPr>
        </p:nvGraphicFramePr>
        <p:xfrm>
          <a:off x="2666046" y="5171420"/>
          <a:ext cx="44100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0733" name="Equation" r:id="rId12" imgW="1574640" imgH="393480" progId="Equation.3">
                  <p:embed/>
                </p:oleObj>
              </mc:Choice>
              <mc:Fallback>
                <p:oleObj name="Equation" r:id="rId12" imgW="1574640" imgH="39348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6046" y="5171420"/>
                        <a:ext cx="4410075" cy="11858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23264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3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/>
      <p:bldP spid="13" grpId="0"/>
      <p:bldP spid="14" grpId="0"/>
      <p:bldP spid="17" grpId="0"/>
      <p:bldP spid="19" grpId="0"/>
      <p:bldP spid="2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Superposition 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1" name="Text Box 126"/>
          <p:cNvSpPr txBox="1">
            <a:spLocks noChangeArrowheads="1"/>
          </p:cNvSpPr>
          <p:nvPr/>
        </p:nvSpPr>
        <p:spPr bwMode="auto">
          <a:xfrm>
            <a:off x="184897" y="1295400"/>
            <a:ext cx="56063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obtain </a:t>
            </a:r>
            <a:r>
              <a:rPr lang="en-US" sz="2400" i="1" dirty="0" err="1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''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, we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 off the 4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 source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4295775" cy="38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26"/>
          <p:cNvSpPr txBox="1">
            <a:spLocks noChangeArrowheads="1"/>
          </p:cNvSpPr>
          <p:nvPr/>
        </p:nvSpPr>
        <p:spPr bwMode="auto">
          <a:xfrm>
            <a:off x="184896" y="2040522"/>
            <a:ext cx="3091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KVL for mesh 4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4" name="Text Box 126"/>
          <p:cNvSpPr txBox="1">
            <a:spLocks noChangeArrowheads="1"/>
          </p:cNvSpPr>
          <p:nvPr/>
        </p:nvSpPr>
        <p:spPr bwMode="auto">
          <a:xfrm>
            <a:off x="5552121" y="290006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26"/>
          <p:cNvSpPr txBox="1">
            <a:spLocks noChangeArrowheads="1"/>
          </p:cNvSpPr>
          <p:nvPr/>
        </p:nvSpPr>
        <p:spPr bwMode="auto">
          <a:xfrm>
            <a:off x="6608443" y="3192452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126"/>
          <p:cNvSpPr txBox="1">
            <a:spLocks noChangeArrowheads="1"/>
          </p:cNvSpPr>
          <p:nvPr/>
        </p:nvSpPr>
        <p:spPr bwMode="auto">
          <a:xfrm>
            <a:off x="6335078" y="22098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26"/>
          <p:cNvSpPr txBox="1">
            <a:spLocks noChangeArrowheads="1"/>
          </p:cNvSpPr>
          <p:nvPr/>
        </p:nvSpPr>
        <p:spPr bwMode="auto">
          <a:xfrm>
            <a:off x="6913243" y="20574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126"/>
          <p:cNvSpPr txBox="1">
            <a:spLocks noChangeArrowheads="1"/>
          </p:cNvSpPr>
          <p:nvPr/>
        </p:nvSpPr>
        <p:spPr bwMode="auto">
          <a:xfrm>
            <a:off x="5867400" y="31242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126"/>
          <p:cNvSpPr txBox="1">
            <a:spLocks noChangeArrowheads="1"/>
          </p:cNvSpPr>
          <p:nvPr/>
        </p:nvSpPr>
        <p:spPr bwMode="auto">
          <a:xfrm>
            <a:off x="5562600" y="23622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508040418"/>
              </p:ext>
            </p:extLst>
          </p:nvPr>
        </p:nvGraphicFramePr>
        <p:xfrm>
          <a:off x="184897" y="2776467"/>
          <a:ext cx="4694237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38" name="Equation" r:id="rId4" imgW="1676160" imgH="241200" progId="Equation.3">
                  <p:embed/>
                </p:oleObj>
              </mc:Choice>
              <mc:Fallback>
                <p:oleObj name="Equation" r:id="rId4" imgW="1676160" imgH="24120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4897" y="2776467"/>
                        <a:ext cx="4694237" cy="7254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26"/>
          <p:cNvSpPr txBox="1">
            <a:spLocks noChangeArrowheads="1"/>
          </p:cNvSpPr>
          <p:nvPr/>
        </p:nvSpPr>
        <p:spPr bwMode="auto">
          <a:xfrm>
            <a:off x="348018" y="3916906"/>
            <a:ext cx="999047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But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837842782"/>
              </p:ext>
            </p:extLst>
          </p:nvPr>
        </p:nvGraphicFramePr>
        <p:xfrm>
          <a:off x="1586060" y="4147738"/>
          <a:ext cx="13160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39" name="Equation" r:id="rId6" imgW="469800" imgH="241200" progId="Equation.3">
                  <p:embed/>
                </p:oleObj>
              </mc:Choice>
              <mc:Fallback>
                <p:oleObj name="Equation" r:id="rId6" imgW="469800" imgH="241200" progId="Equation.3">
                  <p:embed/>
                  <p:pic>
                    <p:nvPicPr>
                      <p:cNvPr id="0" name="Object 1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86060" y="4147738"/>
                        <a:ext cx="1316038" cy="7270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V="1">
            <a:off x="1730747" y="3385811"/>
            <a:ext cx="465563" cy="761927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775709470"/>
              </p:ext>
            </p:extLst>
          </p:nvPr>
        </p:nvGraphicFramePr>
        <p:xfrm>
          <a:off x="625475" y="5334000"/>
          <a:ext cx="3519488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1540" name="Equation" r:id="rId8" imgW="1257120" imgH="228600" progId="Equation.3">
                  <p:embed/>
                </p:oleObj>
              </mc:Choice>
              <mc:Fallback>
                <p:oleObj name="Equation" r:id="rId8" imgW="125712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5475" y="5334000"/>
                        <a:ext cx="3519488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4692380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8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 animBg="1"/>
      <p:bldP spid="24" grpId="0"/>
      <p:bldP spid="25" grpId="0"/>
      <p:bldP spid="26" grpId="0"/>
      <p:bldP spid="30" grpId="0"/>
      <p:bldP spid="31" grpId="0"/>
      <p:bldP spid="32" grpId="0"/>
      <p:bldP spid="3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Superposition 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pic>
        <p:nvPicPr>
          <p:cNvPr id="10137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5800" y="1905000"/>
            <a:ext cx="4295775" cy="388619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2" name="Text Box 126"/>
          <p:cNvSpPr txBox="1">
            <a:spLocks noChangeArrowheads="1"/>
          </p:cNvSpPr>
          <p:nvPr/>
        </p:nvSpPr>
        <p:spPr bwMode="auto">
          <a:xfrm>
            <a:off x="184896" y="1295400"/>
            <a:ext cx="30917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Apply KVL for mesh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5</a:t>
            </a:r>
          </a:p>
        </p:txBody>
      </p:sp>
      <p:sp>
        <p:nvSpPr>
          <p:cNvPr id="24" name="Text Box 126"/>
          <p:cNvSpPr txBox="1">
            <a:spLocks noChangeArrowheads="1"/>
          </p:cNvSpPr>
          <p:nvPr/>
        </p:nvSpPr>
        <p:spPr bwMode="auto">
          <a:xfrm>
            <a:off x="5552121" y="290006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5" name="Text Box 126"/>
          <p:cNvSpPr txBox="1">
            <a:spLocks noChangeArrowheads="1"/>
          </p:cNvSpPr>
          <p:nvPr/>
        </p:nvSpPr>
        <p:spPr bwMode="auto">
          <a:xfrm>
            <a:off x="6608443" y="3192452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6" name="Text Box 126"/>
          <p:cNvSpPr txBox="1">
            <a:spLocks noChangeArrowheads="1"/>
          </p:cNvSpPr>
          <p:nvPr/>
        </p:nvSpPr>
        <p:spPr bwMode="auto">
          <a:xfrm>
            <a:off x="6335078" y="2209800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0" name="Text Box 126"/>
          <p:cNvSpPr txBox="1">
            <a:spLocks noChangeArrowheads="1"/>
          </p:cNvSpPr>
          <p:nvPr/>
        </p:nvSpPr>
        <p:spPr bwMode="auto">
          <a:xfrm>
            <a:off x="6913243" y="20574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1" name="Text Box 126"/>
          <p:cNvSpPr txBox="1">
            <a:spLocks noChangeArrowheads="1"/>
          </p:cNvSpPr>
          <p:nvPr/>
        </p:nvSpPr>
        <p:spPr bwMode="auto">
          <a:xfrm>
            <a:off x="5867400" y="31242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2" name="Text Box 126"/>
          <p:cNvSpPr txBox="1">
            <a:spLocks noChangeArrowheads="1"/>
          </p:cNvSpPr>
          <p:nvPr/>
        </p:nvSpPr>
        <p:spPr bwMode="auto">
          <a:xfrm>
            <a:off x="5562600" y="23622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92794717"/>
              </p:ext>
            </p:extLst>
          </p:nvPr>
        </p:nvGraphicFramePr>
        <p:xfrm>
          <a:off x="181484" y="1999456"/>
          <a:ext cx="5476875" cy="725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3" name="Equation" r:id="rId4" imgW="1955520" imgH="241200" progId="Equation.3">
                  <p:embed/>
                </p:oleObj>
              </mc:Choice>
              <mc:Fallback>
                <p:oleObj name="Equation" r:id="rId4" imgW="195552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1484" y="1999456"/>
                        <a:ext cx="5476875" cy="7254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320031630"/>
              </p:ext>
            </p:extLst>
          </p:nvPr>
        </p:nvGraphicFramePr>
        <p:xfrm>
          <a:off x="5486400" y="1162694"/>
          <a:ext cx="1316038" cy="7270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4" name="Equation" r:id="rId6" imgW="469800" imgH="241200" progId="Equation.3">
                  <p:embed/>
                </p:oleObj>
              </mc:Choice>
              <mc:Fallback>
                <p:oleObj name="Equation" r:id="rId6" imgW="469800" imgH="24120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486400" y="1162694"/>
                        <a:ext cx="1316038" cy="727075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cxnSp>
        <p:nvCxnSpPr>
          <p:cNvPr id="34" name="Straight Arrow Connector 33"/>
          <p:cNvCxnSpPr/>
          <p:nvPr/>
        </p:nvCxnSpPr>
        <p:spPr>
          <a:xfrm flipH="1">
            <a:off x="3048000" y="1452229"/>
            <a:ext cx="2400869" cy="605171"/>
          </a:xfrm>
          <a:prstGeom prst="straightConnector1">
            <a:avLst/>
          </a:prstGeom>
          <a:ln>
            <a:tailEnd type="arrow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5486400" y="439335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9" name="Text Box 126"/>
          <p:cNvSpPr txBox="1">
            <a:spLocks noChangeArrowheads="1"/>
          </p:cNvSpPr>
          <p:nvPr/>
        </p:nvSpPr>
        <p:spPr bwMode="auto">
          <a:xfrm>
            <a:off x="7675243" y="42672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Text Box 126"/>
          <p:cNvSpPr txBox="1">
            <a:spLocks noChangeArrowheads="1"/>
          </p:cNvSpPr>
          <p:nvPr/>
        </p:nvSpPr>
        <p:spPr bwMode="auto">
          <a:xfrm>
            <a:off x="6011595" y="3671304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7" name="Text Box 126"/>
          <p:cNvSpPr txBox="1">
            <a:spLocks noChangeArrowheads="1"/>
          </p:cNvSpPr>
          <p:nvPr/>
        </p:nvSpPr>
        <p:spPr bwMode="auto">
          <a:xfrm>
            <a:off x="7696200" y="3758625"/>
            <a:ext cx="478157" cy="584775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</a:t>
            </a:r>
            <a:endParaRPr lang="en-US" sz="32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8" name="Text Box 126"/>
          <p:cNvSpPr txBox="1">
            <a:spLocks noChangeArrowheads="1"/>
          </p:cNvSpPr>
          <p:nvPr/>
        </p:nvSpPr>
        <p:spPr bwMode="auto">
          <a:xfrm>
            <a:off x="5552120" y="37338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9" name="Text Box 126"/>
          <p:cNvSpPr txBox="1">
            <a:spLocks noChangeArrowheads="1"/>
          </p:cNvSpPr>
          <p:nvPr/>
        </p:nvSpPr>
        <p:spPr bwMode="auto">
          <a:xfrm>
            <a:off x="6574156" y="3505200"/>
            <a:ext cx="478157" cy="523220"/>
          </a:xfrm>
          <a:prstGeom prst="rect">
            <a:avLst/>
          </a:prstGeom>
          <a:noFill/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800" b="1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_</a:t>
            </a:r>
            <a:endParaRPr lang="en-US" sz="2800" b="1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2967923"/>
              </p:ext>
            </p:extLst>
          </p:nvPr>
        </p:nvGraphicFramePr>
        <p:xfrm>
          <a:off x="698500" y="2957513"/>
          <a:ext cx="3665538" cy="6873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5" name="Equation" r:id="rId8" imgW="1307880" imgH="228600" progId="Equation.3">
                  <p:embed/>
                </p:oleObj>
              </mc:Choice>
              <mc:Fallback>
                <p:oleObj name="Equation" r:id="rId8" imgW="130788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98500" y="2957513"/>
                        <a:ext cx="3665538" cy="687387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5" name="Text Box 126"/>
          <p:cNvSpPr txBox="1">
            <a:spLocks noChangeArrowheads="1"/>
          </p:cNvSpPr>
          <p:nvPr/>
        </p:nvSpPr>
        <p:spPr bwMode="auto">
          <a:xfrm>
            <a:off x="154188" y="4237781"/>
            <a:ext cx="5560812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After solving equation (iii) and (iv), we get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265411547"/>
              </p:ext>
            </p:extLst>
          </p:nvPr>
        </p:nvGraphicFramePr>
        <p:xfrm>
          <a:off x="498475" y="4816475"/>
          <a:ext cx="1673225" cy="1182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6" name="Equation" r:id="rId10" imgW="596880" imgH="393480" progId="Equation.3">
                  <p:embed/>
                </p:oleObj>
              </mc:Choice>
              <mc:Fallback>
                <p:oleObj name="Equation" r:id="rId10" imgW="596880" imgH="393480" progId="Equation.3">
                  <p:embed/>
                  <p:pic>
                    <p:nvPicPr>
                      <p:cNvPr id="0" name="Object 2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1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8475" y="4816475"/>
                        <a:ext cx="1673225" cy="11826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681040"/>
              </p:ext>
            </p:extLst>
          </p:nvPr>
        </p:nvGraphicFramePr>
        <p:xfrm>
          <a:off x="3001963" y="5486400"/>
          <a:ext cx="2989262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527" name="Equation" r:id="rId12" imgW="1066680" imgH="393480" progId="Equation.3">
                  <p:embed/>
                </p:oleObj>
              </mc:Choice>
              <mc:Fallback>
                <p:oleObj name="Equation" r:id="rId12" imgW="1066680" imgH="393480" progId="Equation.3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3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001963" y="5486400"/>
                        <a:ext cx="2989262" cy="11858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817864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xit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9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1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6" presetClass="exit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arn(inVertical)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7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3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6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39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47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5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60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6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  <p:bldP spid="25" grpId="0"/>
      <p:bldP spid="26" grpId="0"/>
      <p:bldP spid="30" grpId="0"/>
      <p:bldP spid="31" grpId="0"/>
      <p:bldP spid="32" grpId="0"/>
      <p:bldP spid="18" grpId="0"/>
      <p:bldP spid="19" grpId="0"/>
      <p:bldP spid="23" grpId="0"/>
      <p:bldP spid="27" grpId="0"/>
      <p:bldP spid="28" grpId="0"/>
      <p:bldP spid="29" grpId="0"/>
      <p:bldP spid="35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Superposition 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12" name="Object 11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5596044"/>
              </p:ext>
            </p:extLst>
          </p:nvPr>
        </p:nvGraphicFramePr>
        <p:xfrm>
          <a:off x="1260475" y="3429000"/>
          <a:ext cx="3698875" cy="11858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7" name="Equation" r:id="rId3" imgW="1320480" imgH="393480" progId="Equation.3">
                  <p:embed/>
                </p:oleObj>
              </mc:Choice>
              <mc:Fallback>
                <p:oleObj name="Equation" r:id="rId3" imgW="1320480" imgH="39348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60475" y="3429000"/>
                        <a:ext cx="3698875" cy="1185863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0581540"/>
              </p:ext>
            </p:extLst>
          </p:nvPr>
        </p:nvGraphicFramePr>
        <p:xfrm>
          <a:off x="1752600" y="2133600"/>
          <a:ext cx="2622550" cy="6873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68" name="Equation" r:id="rId5" imgW="660240" imgH="228600" progId="Equation.3">
                  <p:embed/>
                </p:oleObj>
              </mc:Choice>
              <mc:Fallback>
                <p:oleObj name="Equation" r:id="rId5" imgW="66024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52600" y="2133600"/>
                        <a:ext cx="2622550" cy="687388"/>
                      </a:xfrm>
                      <a:prstGeom prst="rect">
                        <a:avLst/>
                      </a:prstGeom>
                      <a:solidFill>
                        <a:srgbClr val="FF00FF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3" name="Text Box 126"/>
          <p:cNvSpPr txBox="1">
            <a:spLocks noChangeArrowheads="1"/>
          </p:cNvSpPr>
          <p:nvPr/>
        </p:nvSpPr>
        <p:spPr bwMode="auto">
          <a:xfrm>
            <a:off x="184897" y="1295400"/>
            <a:ext cx="2177303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i="1" dirty="0" smtClean="0"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baseline="-25000" dirty="0" smtClean="0">
                <a:latin typeface="Times New Roman"/>
                <a:ea typeface="Calibri"/>
                <a:cs typeface="Times New Roman"/>
              </a:rPr>
              <a:t>o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current is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49567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Home Work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3" name="Content Placeholder 2"/>
          <p:cNvSpPr txBox="1">
            <a:spLocks/>
          </p:cNvSpPr>
          <p:nvPr/>
        </p:nvSpPr>
        <p:spPr>
          <a:xfrm>
            <a:off x="152400" y="1219200"/>
            <a:ext cx="8763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Font typeface="Arial" pitchFamily="34" charset="0"/>
              <a:buNone/>
            </a:pPr>
            <a:endParaRPr lang="en-US" sz="240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Font typeface="Arial" pitchFamily="34" charset="0"/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381000" y="3377625"/>
            <a:ext cx="6669207" cy="584775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Practice Problem: 4.3, 4.4, 4.5</a:t>
            </a: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412845" y="2209800"/>
            <a:ext cx="6669207" cy="584775"/>
          </a:xfrm>
          <a:prstGeom prst="rect">
            <a:avLst/>
          </a:prstGeom>
          <a:solidFill>
            <a:srgbClr val="00B0F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320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Example: 4.3, </a:t>
            </a:r>
            <a:r>
              <a:rPr lang="en-US" sz="32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4.5</a:t>
            </a:r>
          </a:p>
        </p:txBody>
      </p:sp>
    </p:spTree>
    <p:extLst>
      <p:ext uri="{BB962C8B-B14F-4D97-AF65-F5344CB8AC3E}">
        <p14:creationId xmlns:p14="http://schemas.microsoft.com/office/powerpoint/2010/main" val="26960472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>
          <a:xfrm>
            <a:off x="685800" y="2667000"/>
            <a:ext cx="8229600" cy="1143000"/>
          </a:xfrm>
        </p:spPr>
        <p:txBody>
          <a:bodyPr>
            <a:normAutofit fontScale="90000"/>
          </a:bodyPr>
          <a:lstStyle/>
          <a:p>
            <a:pPr lv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96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  <a:t>Thank You</a:t>
            </a:r>
            <a:br>
              <a:rPr lang="en-US" sz="9600" b="1" spc="50" dirty="0">
                <a:ln w="11430"/>
                <a:gradFill>
                  <a:gsLst>
                    <a:gs pos="25000">
                      <a:srgbClr val="C0504D">
                        <a:satMod val="155000"/>
                      </a:srgbClr>
                    </a:gs>
                    <a:gs pos="100000">
                      <a:srgbClr val="C0504D">
                        <a:shade val="45000"/>
                        <a:satMod val="165000"/>
                      </a:srgb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Times New Roman" pitchFamily="18" charset="0"/>
                <a:cs typeface="Times New Roman" pitchFamily="18" charset="0"/>
              </a:rPr>
            </a:b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1352394"/>
      </p:ext>
    </p:extLst>
  </p:cSld>
  <p:clrMapOvr>
    <a:masterClrMapping/>
  </p:clrMapOvr>
  <p:transition spd="slow">
    <p:pull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Homogeneity Property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253135" y="1219200"/>
            <a:ext cx="8501903" cy="1200329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homogeneity property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states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that if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multiplied by a constant, then the output(also called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response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multiplied by the same constant.</a:t>
            </a:r>
          </a:p>
        </p:txBody>
      </p:sp>
      <p:sp>
        <p:nvSpPr>
          <p:cNvPr id="19" name="Text Box 126"/>
          <p:cNvSpPr txBox="1">
            <a:spLocks noChangeArrowheads="1"/>
          </p:cNvSpPr>
          <p:nvPr/>
        </p:nvSpPr>
        <p:spPr bwMode="auto">
          <a:xfrm>
            <a:off x="250860" y="2698044"/>
            <a:ext cx="7479460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For a resistor,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Ohm’s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law relates the input </a:t>
            </a:r>
            <a:r>
              <a:rPr lang="en-US" sz="2400" i="1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the output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,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08022695"/>
              </p:ext>
            </p:extLst>
          </p:nvPr>
        </p:nvGraphicFramePr>
        <p:xfrm>
          <a:off x="2895600" y="3505200"/>
          <a:ext cx="1282700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2" name="Equation" r:id="rId3" imgW="406080" imgH="177480" progId="Equation.3">
                  <p:embed/>
                </p:oleObj>
              </mc:Choice>
              <mc:Fallback>
                <p:oleObj name="Equation" r:id="rId3" imgW="406080" imgH="177480" progId="Equation.3">
                  <p:embed/>
                  <p:pic>
                    <p:nvPicPr>
                      <p:cNvPr id="0" name="Object 4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3505200"/>
                        <a:ext cx="1282700" cy="5349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" name="Text Box 126"/>
          <p:cNvSpPr txBox="1">
            <a:spLocks noChangeArrowheads="1"/>
          </p:cNvSpPr>
          <p:nvPr/>
        </p:nvSpPr>
        <p:spPr bwMode="auto">
          <a:xfrm>
            <a:off x="216740" y="4572000"/>
            <a:ext cx="8698659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the current is increased by a constant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k,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then the voltage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increases correspondingly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</a:t>
            </a:r>
            <a:r>
              <a:rPr lang="en-US" sz="2400" i="1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k;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that is,</a:t>
            </a:r>
          </a:p>
        </p:txBody>
      </p:sp>
      <p:graphicFrame>
        <p:nvGraphicFramePr>
          <p:cNvPr id="8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78919845"/>
              </p:ext>
            </p:extLst>
          </p:nvPr>
        </p:nvGraphicFramePr>
        <p:xfrm>
          <a:off x="2827338" y="5638800"/>
          <a:ext cx="1724025" cy="5349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3503" name="Equation" r:id="rId5" imgW="545760" imgH="177480" progId="Equation.3">
                  <p:embed/>
                </p:oleObj>
              </mc:Choice>
              <mc:Fallback>
                <p:oleObj name="Equation" r:id="rId5" imgW="545760" imgH="17748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27338" y="5638800"/>
                        <a:ext cx="1724025" cy="534988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740825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 animBg="1"/>
      <p:bldP spid="2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Additivity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Property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225840" y="2362200"/>
            <a:ext cx="8501903" cy="941796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i</a:t>
            </a:r>
            <a:r>
              <a:rPr lang="en-US" sz="2400" baseline="-25000" dirty="0" smtClean="0">
                <a:latin typeface="Calibri"/>
                <a:ea typeface="Calibri"/>
                <a:cs typeface="Times New Roman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ampere current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separately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 to the resister then output voltage is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9586430"/>
              </p:ext>
            </p:extLst>
          </p:nvPr>
        </p:nvGraphicFramePr>
        <p:xfrm>
          <a:off x="3735938" y="3581400"/>
          <a:ext cx="1443038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09" name="Equation" r:id="rId3" imgW="457200" imgH="215640" progId="Equation.3">
                  <p:embed/>
                </p:oleObj>
              </mc:Choice>
              <mc:Fallback>
                <p:oleObj name="Equation" r:id="rId3" imgW="4572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5938" y="3581400"/>
                        <a:ext cx="1443038" cy="650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206506" y="1295400"/>
            <a:ext cx="8501903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additivity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property requires that the response to a sum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inputs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is the sum of the responses to each input applied separately.</a:t>
            </a:r>
          </a:p>
        </p:txBody>
      </p:sp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225840" y="4495800"/>
            <a:ext cx="8501903" cy="941796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i</a:t>
            </a:r>
            <a:r>
              <a:rPr lang="en-US" sz="2400" baseline="-25000" dirty="0" smtClean="0">
                <a:latin typeface="Calibri"/>
                <a:ea typeface="Calibri"/>
                <a:cs typeface="Times New Roman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ampere current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separately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applied to the resister then output voltage is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466939428"/>
              </p:ext>
            </p:extLst>
          </p:nvPr>
        </p:nvGraphicFramePr>
        <p:xfrm>
          <a:off x="3675063" y="5867400"/>
          <a:ext cx="1563687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4510" name="Equation" r:id="rId5" imgW="495000" imgH="215640" progId="Equation.3">
                  <p:embed/>
                </p:oleObj>
              </mc:Choice>
              <mc:Fallback>
                <p:oleObj name="Equation" r:id="rId5" imgW="4950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675063" y="5867400"/>
                        <a:ext cx="1563687" cy="650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788194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err="1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Additivity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 Property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225839" y="1143000"/>
            <a:ext cx="8501903" cy="941796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marR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If (i</a:t>
            </a:r>
            <a:r>
              <a:rPr lang="en-US" sz="2400" baseline="-25000" dirty="0" smtClean="0">
                <a:latin typeface="Calibri"/>
                <a:ea typeface="Calibri"/>
                <a:cs typeface="Times New Roman"/>
              </a:rPr>
              <a:t>1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+i</a:t>
            </a:r>
            <a:r>
              <a:rPr lang="en-US" sz="2400" baseline="-25000" dirty="0" smtClean="0">
                <a:latin typeface="Calibri"/>
                <a:ea typeface="Calibri"/>
                <a:cs typeface="Times New Roman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ampere current applied to the resister then output voltage is 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636709054"/>
              </p:ext>
            </p:extLst>
          </p:nvPr>
        </p:nvGraphicFramePr>
        <p:xfrm>
          <a:off x="3213934" y="2133600"/>
          <a:ext cx="2525712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8" name="Equation" r:id="rId3" imgW="799920" imgH="215640" progId="Equation.3">
                  <p:embed/>
                </p:oleObj>
              </mc:Choice>
              <mc:Fallback>
                <p:oleObj name="Equation" r:id="rId3" imgW="799920" imgH="2156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3934" y="2133600"/>
                        <a:ext cx="2525712" cy="650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7" name="Object 6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20331896"/>
              </p:ext>
            </p:extLst>
          </p:nvPr>
        </p:nvGraphicFramePr>
        <p:xfrm>
          <a:off x="3254375" y="3048000"/>
          <a:ext cx="2444750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79" name="Equation" r:id="rId5" imgW="774360" imgH="215640" progId="Equation.3">
                  <p:embed/>
                </p:oleObj>
              </mc:Choice>
              <mc:Fallback>
                <p:oleObj name="Equation" r:id="rId5" imgW="774360" imgH="215640" progId="Equation.3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54375" y="3048000"/>
                        <a:ext cx="2444750" cy="650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152859348"/>
              </p:ext>
            </p:extLst>
          </p:nvPr>
        </p:nvGraphicFramePr>
        <p:xfrm>
          <a:off x="3276600" y="3962400"/>
          <a:ext cx="20050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5680" name="Equation" r:id="rId7" imgW="634680" imgH="215640" progId="Equation.3">
                  <p:embed/>
                </p:oleObj>
              </mc:Choice>
              <mc:Fallback>
                <p:oleObj name="Equation" r:id="rId7" imgW="634680" imgH="215640" progId="Equation.3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76600" y="3962400"/>
                        <a:ext cx="2005013" cy="650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65606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Linearity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8" name="Text Box 126"/>
          <p:cNvSpPr txBox="1">
            <a:spLocks noChangeArrowheads="1"/>
          </p:cNvSpPr>
          <p:nvPr/>
        </p:nvSpPr>
        <p:spPr bwMode="auto">
          <a:xfrm>
            <a:off x="64341" y="1295400"/>
            <a:ext cx="8927259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linearity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property is a combination of both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homogeneity property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and the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additivity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property.</a:t>
            </a:r>
          </a:p>
        </p:txBody>
      </p:sp>
      <p:sp>
        <p:nvSpPr>
          <p:cNvPr id="6" name="Text Box 126"/>
          <p:cNvSpPr txBox="1">
            <a:spLocks noChangeArrowheads="1"/>
          </p:cNvSpPr>
          <p:nvPr/>
        </p:nvSpPr>
        <p:spPr bwMode="auto">
          <a:xfrm>
            <a:off x="198544" y="2588525"/>
            <a:ext cx="8927259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 is linear if it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has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both additive and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homogeneous property.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64341" y="3276600"/>
            <a:ext cx="8927259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linear circuit consists of only linear elements, linear dependent sources, and independent sources.</a:t>
            </a: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64341" y="4419600"/>
            <a:ext cx="8927259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 linear circuit is one whose output is linearly related (or directly proportional) to its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input.</a:t>
            </a:r>
          </a:p>
        </p:txBody>
      </p:sp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26810" y="5410200"/>
            <a:ext cx="8927259" cy="830997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resistor is a linear element because the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voltage-current relationship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satisfies both the homogeneity and the </a:t>
            </a:r>
            <a:r>
              <a:rPr lang="en-US" sz="2400" dirty="0" err="1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additivity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 properties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8922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22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Linearity </a:t>
            </a:r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Property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26"/>
          <p:cNvSpPr txBox="1">
            <a:spLocks noChangeArrowheads="1"/>
          </p:cNvSpPr>
          <p:nvPr/>
        </p:nvSpPr>
        <p:spPr bwMode="auto">
          <a:xfrm>
            <a:off x="170111" y="1371600"/>
            <a:ext cx="8364289" cy="461665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Relationship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between power and voltage (or current) is nonlinear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1487586"/>
              </p:ext>
            </p:extLst>
          </p:nvPr>
        </p:nvGraphicFramePr>
        <p:xfrm>
          <a:off x="1676400" y="2133600"/>
          <a:ext cx="1643063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47" name="Equation" r:id="rId3" imgW="520560" imgH="228600" progId="Equation.3">
                  <p:embed/>
                </p:oleObj>
              </mc:Choice>
              <mc:Fallback>
                <p:oleObj name="Equation" r:id="rId3" imgW="5205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2133600"/>
                        <a:ext cx="1643063" cy="6889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00696587"/>
              </p:ext>
            </p:extLst>
          </p:nvPr>
        </p:nvGraphicFramePr>
        <p:xfrm>
          <a:off x="5181600" y="2286000"/>
          <a:ext cx="1684337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48" name="Equation" r:id="rId5" imgW="533160" imgH="228600" progId="Equation.3">
                  <p:embed/>
                </p:oleObj>
              </mc:Choice>
              <mc:Fallback>
                <p:oleObj name="Equation" r:id="rId5" imgW="533160" imgH="22860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81600" y="2286000"/>
                        <a:ext cx="1684337" cy="6889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0" name="Object 9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521386965"/>
              </p:ext>
            </p:extLst>
          </p:nvPr>
        </p:nvGraphicFramePr>
        <p:xfrm>
          <a:off x="3210048" y="4648200"/>
          <a:ext cx="2284413" cy="650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49" name="Equation" r:id="rId7" imgW="723600" imgH="215640" progId="Equation.3">
                  <p:embed/>
                </p:oleObj>
              </mc:Choice>
              <mc:Fallback>
                <p:oleObj name="Equation" r:id="rId7" imgW="723600" imgH="215640" progId="Equation.3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10048" y="4648200"/>
                        <a:ext cx="2284413" cy="6508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094993460"/>
              </p:ext>
            </p:extLst>
          </p:nvPr>
        </p:nvGraphicFramePr>
        <p:xfrm>
          <a:off x="1085180" y="3581400"/>
          <a:ext cx="6534150" cy="688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6750" name="Equation" r:id="rId9" imgW="2070000" imgH="228600" progId="Equation.3">
                  <p:embed/>
                </p:oleObj>
              </mc:Choice>
              <mc:Fallback>
                <p:oleObj name="Equation" r:id="rId9" imgW="2070000" imgH="228600" progId="Equation.3">
                  <p:embed/>
                  <p:pic>
                    <p:nvPicPr>
                      <p:cNvPr id="0" name="Object 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/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85180" y="3581400"/>
                        <a:ext cx="6534150" cy="688975"/>
                      </a:xfrm>
                      <a:prstGeom prst="rect">
                        <a:avLst/>
                      </a:prstGeom>
                      <a:solidFill>
                        <a:schemeClr val="accent2"/>
                      </a:solidFill>
                      <a:ln>
                        <a:noFill/>
                      </a:ln>
                      <a:extLs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59207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Superposition 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165562" y="1828800"/>
            <a:ext cx="8592889" cy="1569660"/>
          </a:xfrm>
          <a:prstGeom prst="rect">
            <a:avLst/>
          </a:prstGeom>
          <a:solidFill>
            <a:srgbClr val="00B05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superposition principle states that the voltage across (or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current through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) an element in a linear circuit is the algebraic sum of the voltages across (or currents through) that element due to each independent source acting alone.</a:t>
            </a:r>
          </a:p>
        </p:txBody>
      </p:sp>
    </p:spTree>
    <p:extLst>
      <p:ext uri="{BB962C8B-B14F-4D97-AF65-F5344CB8AC3E}">
        <p14:creationId xmlns:p14="http://schemas.microsoft.com/office/powerpoint/2010/main" val="4405413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Superposition 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186033" y="1371600"/>
            <a:ext cx="8592889" cy="1200329"/>
          </a:xfrm>
          <a:prstGeom prst="rect">
            <a:avLst/>
          </a:prstGeom>
          <a:solidFill>
            <a:srgbClr val="FFFF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principle of superposition helps us to analyze a linear circuit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with more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than one independent source by calculating the contribution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of each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independent source separately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Text Box 126"/>
          <p:cNvSpPr txBox="1">
            <a:spLocks noChangeArrowheads="1"/>
          </p:cNvSpPr>
          <p:nvPr/>
        </p:nvSpPr>
        <p:spPr bwMode="auto">
          <a:xfrm>
            <a:off x="192857" y="3352800"/>
            <a:ext cx="8592889" cy="1938992"/>
          </a:xfrm>
          <a:prstGeom prst="rect">
            <a:avLst/>
          </a:prstGeom>
          <a:solidFill>
            <a:srgbClr val="FFFF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We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consider one independent source at a time while all other independent sources are turned off. This implies that we replace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every voltage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 by 0 V (or a short circuit), and every current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source by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0 A (or an open circuit). This way we obtain a simpler and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more manageable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circuit.</a:t>
            </a: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92857" y="5448992"/>
            <a:ext cx="8592889" cy="830997"/>
          </a:xfrm>
          <a:prstGeom prst="rect">
            <a:avLst/>
          </a:prstGeom>
          <a:solidFill>
            <a:srgbClr val="FFFF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Dependent sources are left intact because they are controlled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by circuit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variables.</a:t>
            </a:r>
          </a:p>
        </p:txBody>
      </p:sp>
      <p:sp>
        <p:nvSpPr>
          <p:cNvPr id="8" name="Text Box 126"/>
          <p:cNvSpPr txBox="1">
            <a:spLocks noChangeArrowheads="1"/>
          </p:cNvSpPr>
          <p:nvPr/>
        </p:nvSpPr>
        <p:spPr bwMode="auto">
          <a:xfrm>
            <a:off x="192857" y="2667000"/>
            <a:ext cx="4836343" cy="461665"/>
          </a:xfrm>
          <a:prstGeom prst="rect">
            <a:avLst/>
          </a:prstGeom>
          <a:solidFill>
            <a:srgbClr val="FFFF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we must keep two things in mind:</a:t>
            </a:r>
          </a:p>
        </p:txBody>
      </p:sp>
    </p:spTree>
    <p:extLst>
      <p:ext uri="{BB962C8B-B14F-4D97-AF65-F5344CB8AC3E}">
        <p14:creationId xmlns:p14="http://schemas.microsoft.com/office/powerpoint/2010/main" val="12824089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2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Superposition Theorem</a:t>
            </a:r>
            <a:endParaRPr lang="en-US" sz="36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219200"/>
            <a:ext cx="8763000" cy="5486400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  <a:p>
            <a:pPr marL="0" indent="0" algn="just">
              <a:buNone/>
            </a:pPr>
            <a:endParaRPr lang="en-US" sz="2400" dirty="0" smtClean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2" name="Text Box 126"/>
          <p:cNvSpPr txBox="1">
            <a:spLocks noChangeArrowheads="1"/>
          </p:cNvSpPr>
          <p:nvPr/>
        </p:nvSpPr>
        <p:spPr bwMode="auto">
          <a:xfrm>
            <a:off x="186033" y="1371600"/>
            <a:ext cx="5376567" cy="461665"/>
          </a:xfrm>
          <a:prstGeom prst="rect">
            <a:avLst/>
          </a:prstGeom>
          <a:solidFill>
            <a:srgbClr val="FFFF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Steps to Apply Superposition Principle:</a:t>
            </a:r>
          </a:p>
        </p:txBody>
      </p:sp>
      <p:sp>
        <p:nvSpPr>
          <p:cNvPr id="7" name="Text Box 126"/>
          <p:cNvSpPr txBox="1">
            <a:spLocks noChangeArrowheads="1"/>
          </p:cNvSpPr>
          <p:nvPr/>
        </p:nvSpPr>
        <p:spPr bwMode="auto">
          <a:xfrm>
            <a:off x="186033" y="2438400"/>
            <a:ext cx="8592889" cy="1200329"/>
          </a:xfrm>
          <a:prstGeom prst="rect">
            <a:avLst/>
          </a:prstGeom>
          <a:solidFill>
            <a:srgbClr val="FFFF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1.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Turn off all independent sources except one source. Find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output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(voltage or current) due to that active source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using mesh analysis or nodal analysis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 Box 126"/>
          <p:cNvSpPr txBox="1">
            <a:spLocks noChangeArrowheads="1"/>
          </p:cNvSpPr>
          <p:nvPr/>
        </p:nvSpPr>
        <p:spPr bwMode="auto">
          <a:xfrm>
            <a:off x="186033" y="3791129"/>
            <a:ext cx="8592889" cy="461665"/>
          </a:xfrm>
          <a:prstGeom prst="rect">
            <a:avLst/>
          </a:prstGeom>
          <a:solidFill>
            <a:srgbClr val="FFFF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2. Repeat step 1 for each of the other independent sources.</a:t>
            </a:r>
            <a:endParaRPr lang="en-US" sz="2400" dirty="0">
              <a:solidFill>
                <a:srgbClr val="000000"/>
              </a:solidFill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0" name="Text Box 126"/>
          <p:cNvSpPr txBox="1">
            <a:spLocks noChangeArrowheads="1"/>
          </p:cNvSpPr>
          <p:nvPr/>
        </p:nvSpPr>
        <p:spPr bwMode="auto">
          <a:xfrm>
            <a:off x="191720" y="4572000"/>
            <a:ext cx="8592889" cy="830997"/>
          </a:xfrm>
          <a:prstGeom prst="rect">
            <a:avLst/>
          </a:prstGeom>
          <a:solidFill>
            <a:srgbClr val="FFFF00"/>
          </a:solidFill>
          <a:ln>
            <a:noFill/>
            <a:headEnd/>
            <a:tailE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>
            <a:spAutoFit/>
          </a:bodyPr>
          <a:lstStyle>
            <a:lvl1pPr marL="342900" indent="-3429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Tahoma" panose="020B0604030504040204" pitchFamily="34" charset="0"/>
              </a:defRPr>
            </a:lvl9pPr>
          </a:lstStyle>
          <a:p>
            <a:pPr marL="0" lvl="0" indent="0" algn="just">
              <a:spcBef>
                <a:spcPct val="20000"/>
              </a:spcBef>
            </a:pP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3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.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Find the total contribution by adding algebraically all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contributions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due </a:t>
            </a:r>
            <a:r>
              <a:rPr lang="en-US" sz="2400" dirty="0" smtClean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to each </a:t>
            </a:r>
            <a:r>
              <a:rPr lang="en-US" sz="2400" dirty="0">
                <a:solidFill>
                  <a:srgbClr val="000000"/>
                </a:solidFill>
                <a:latin typeface="Times New Roman" pitchFamily="18" charset="0"/>
                <a:cs typeface="Times New Roman" pitchFamily="18" charset="0"/>
              </a:rPr>
              <a:t>the independent sources.</a:t>
            </a:r>
          </a:p>
        </p:txBody>
      </p:sp>
    </p:spTree>
    <p:extLst>
      <p:ext uri="{BB962C8B-B14F-4D97-AF65-F5344CB8AC3E}">
        <p14:creationId xmlns:p14="http://schemas.microsoft.com/office/powerpoint/2010/main" val="11272999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  <p:bldP spid="10" grpId="0" animBg="1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6589</TotalTime>
  <Words>640</Words>
  <Application>Microsoft Office PowerPoint</Application>
  <PresentationFormat>On-screen Show (4:3)</PresentationFormat>
  <Paragraphs>87</Paragraphs>
  <Slides>18</Slides>
  <Notes>0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0" baseType="lpstr">
      <vt:lpstr>Office Theme</vt:lpstr>
      <vt:lpstr>Equation</vt:lpstr>
      <vt:lpstr>Md. Abdul Malek Assistant Professor, Dept. of Electrical &amp; Electronic Engineering (EEE) Rajshahi University of Engineering &amp; Technology (RUET) </vt:lpstr>
      <vt:lpstr>Homogeneity Property</vt:lpstr>
      <vt:lpstr>Additivity Property</vt:lpstr>
      <vt:lpstr>Additivity Property</vt:lpstr>
      <vt:lpstr>Linearity Property</vt:lpstr>
      <vt:lpstr>Linearity Property</vt:lpstr>
      <vt:lpstr>Superposition Theorem</vt:lpstr>
      <vt:lpstr>Superposition Theorem</vt:lpstr>
      <vt:lpstr>Superposition Theorem</vt:lpstr>
      <vt:lpstr>Superposition Theorem</vt:lpstr>
      <vt:lpstr>Superposition Theorem</vt:lpstr>
      <vt:lpstr>Superposition Theorem</vt:lpstr>
      <vt:lpstr>Superposition Theorem</vt:lpstr>
      <vt:lpstr>Superposition Theorem</vt:lpstr>
      <vt:lpstr>Superposition Theorem</vt:lpstr>
      <vt:lpstr>Superposition Theorem</vt:lpstr>
      <vt:lpstr>Home Work</vt:lpstr>
      <vt:lpstr>Thank You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abdul malek</dc:creator>
  <cp:lastModifiedBy>Md. Abdul Malek</cp:lastModifiedBy>
  <cp:revision>651</cp:revision>
  <dcterms:created xsi:type="dcterms:W3CDTF">2019-12-28T15:21:27Z</dcterms:created>
  <dcterms:modified xsi:type="dcterms:W3CDTF">2024-05-17T17:54:20Z</dcterms:modified>
</cp:coreProperties>
</file>