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64" r:id="rId3"/>
    <p:sldId id="365" r:id="rId4"/>
    <p:sldId id="366" r:id="rId5"/>
    <p:sldId id="367" r:id="rId6"/>
    <p:sldId id="371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2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1718A-A114-45F8-AFDD-0F33240A6409}">
          <p14:sldIdLst>
            <p14:sldId id="256"/>
            <p14:sldId id="364"/>
            <p14:sldId id="365"/>
            <p14:sldId id="366"/>
            <p14:sldId id="367"/>
            <p14:sldId id="371"/>
            <p14:sldId id="369"/>
            <p14:sldId id="370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</p14:sldIdLst>
        </p14:section>
        <p14:section name="Untitled Section" id="{A6D601F3-53D3-4A6C-B71F-6DAEA7B2876C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70" d="100"/>
          <a:sy n="70" d="100"/>
        </p:scale>
        <p:origin x="-132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0BE1-2377-4248-9255-C18A2B005D4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36C4-B9D5-4BAA-B4D7-14A6544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F7E-20E7-41AB-A6D7-C36837A15EF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3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3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5.png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35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4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5.png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6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382000" cy="3886200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700" dirty="0">
                <a:solidFill>
                  <a:prstClr val="black"/>
                </a:solidFill>
                <a:latin typeface="Times New Roman"/>
              </a:rPr>
              <a:t>Md. Abdul </a:t>
            </a:r>
            <a:r>
              <a:rPr lang="en-US" sz="2700" dirty="0" err="1">
                <a:solidFill>
                  <a:prstClr val="black"/>
                </a:solidFill>
                <a:latin typeface="Times New Roman"/>
              </a:rPr>
              <a:t>Malek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latin typeface="Times New Roman"/>
              </a:rPr>
              <a:t>Assistant Professor, Dept. of Electrical &amp; Electronic Engineering (EEE)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prstClr val="black"/>
                </a:solidFill>
                <a:latin typeface="Times New Roman"/>
              </a:rPr>
              <a:t>Rajshahi</a:t>
            </a:r>
            <a:r>
              <a:rPr lang="en-US" sz="2000">
                <a:solidFill>
                  <a:prstClr val="black"/>
                </a:solidFill>
                <a:latin typeface="Times New Roman"/>
              </a:rPr>
              <a:t> University of Engineering &amp; Technology (RUET)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22746" y="1371600"/>
            <a:ext cx="8872425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Alternatively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we may insert a current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 at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terminals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 smtClean="0">
                <a:latin typeface="Calibri"/>
                <a:ea typeface="Calibri"/>
                <a:cs typeface="Times New Roman"/>
              </a:rPr>
              <a:t>o</a:t>
            </a:r>
            <a:r>
              <a:rPr lang="en-US" sz="2400" i="1" baseline="-250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a-b as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shown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Figure and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terminal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voltage. Again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Then </a:t>
            </a:r>
            <a:r>
              <a:rPr lang="en-US" sz="24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o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05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19" y="3276600"/>
            <a:ext cx="5105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416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51179" y="1417850"/>
            <a:ext cx="8872425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Find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equivalent of the circuit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terminals a-b.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438400"/>
            <a:ext cx="4800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031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51179" y="1295400"/>
            <a:ext cx="8872425" cy="1200329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This circuit contains a dependent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find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i="1" baseline="-25000" dirty="0" err="1" smtClean="0">
                <a:latin typeface="Calibri"/>
                <a:ea typeface="Calibri"/>
                <a:cs typeface="Times New Roman"/>
              </a:rPr>
              <a:t>T</a:t>
            </a:r>
            <a:r>
              <a:rPr lang="en-US" sz="2400" baseline="-25000" dirty="0" err="1" smtClean="0">
                <a:latin typeface="Calibri"/>
                <a:ea typeface="Calibri"/>
                <a:cs typeface="Times New Roman"/>
              </a:rPr>
              <a:t>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 the independent source equal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zero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 leave the dependent source alone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insert a voltage source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Calibri"/>
                <a:ea typeface="Calibri"/>
                <a:cs typeface="Times New Roman"/>
              </a:rPr>
              <a:t>o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at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terminal a and b.</a:t>
            </a: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5181599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51179" y="2743198"/>
            <a:ext cx="4648200" cy="48301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mesh analysis to loop 1</a:t>
            </a: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5715000" y="4393909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4876800" y="4267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859986"/>
              </p:ext>
            </p:extLst>
          </p:nvPr>
        </p:nvGraphicFramePr>
        <p:xfrm>
          <a:off x="135341" y="3352800"/>
          <a:ext cx="34131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1"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341" y="3352800"/>
                        <a:ext cx="3413125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429030"/>
              </p:ext>
            </p:extLst>
          </p:nvPr>
        </p:nvGraphicFramePr>
        <p:xfrm>
          <a:off x="739255" y="5004870"/>
          <a:ext cx="185040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2" name="Equation" r:id="rId6" imgW="571320" imgH="228600" progId="Equation.3">
                  <p:embed/>
                </p:oleObj>
              </mc:Choice>
              <mc:Fallback>
                <p:oleObj name="Equation" r:id="rId6" imgW="5713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255" y="5004870"/>
                        <a:ext cx="1850408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109183" y="4293245"/>
            <a:ext cx="1262418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But,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876299" y="3927170"/>
            <a:ext cx="114301" cy="12032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2971800" y="4064778"/>
            <a:ext cx="381000" cy="17264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940489"/>
              </p:ext>
            </p:extLst>
          </p:nvPr>
        </p:nvGraphicFramePr>
        <p:xfrm>
          <a:off x="904875" y="5980113"/>
          <a:ext cx="27019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3" name="Equation" r:id="rId8" imgW="965160" imgH="215640" progId="Equation.3">
                  <p:embed/>
                </p:oleObj>
              </mc:Choice>
              <mc:Fallback>
                <p:oleObj name="Equation" r:id="rId8" imgW="96516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5980113"/>
                        <a:ext cx="2701925" cy="6492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7184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3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5181599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29570" y="1415955"/>
            <a:ext cx="4648200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mesh analysis to loop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5715000" y="3683751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4246243" y="3505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23906"/>
              </p:ext>
            </p:extLst>
          </p:nvPr>
        </p:nvGraphicFramePr>
        <p:xfrm>
          <a:off x="105290" y="4990305"/>
          <a:ext cx="536015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3" name="Equation" r:id="rId4" imgW="1726920" imgH="228600" progId="Equation.3">
                  <p:embed/>
                </p:oleObj>
              </mc:Choice>
              <mc:Fallback>
                <p:oleObj name="Equation" r:id="rId4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90" y="4990305"/>
                        <a:ext cx="5360153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4876800" y="3543763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auto">
          <a:xfrm>
            <a:off x="4267200" y="42158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5770243" y="4006916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5465443" y="338581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983976"/>
              </p:ext>
            </p:extLst>
          </p:nvPr>
        </p:nvGraphicFramePr>
        <p:xfrm>
          <a:off x="260350" y="6019800"/>
          <a:ext cx="50863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4" name="Equation" r:id="rId6" imgW="1638000" imgH="228600" progId="Equation.3">
                  <p:embed/>
                </p:oleObj>
              </mc:Choice>
              <mc:Fallback>
                <p:oleObj name="Equation" r:id="rId6" imgW="16380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6019800"/>
                        <a:ext cx="508635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132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6" grpId="0"/>
      <p:bldP spid="17" grpId="0"/>
      <p:bldP spid="18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5181599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29570" y="1415955"/>
            <a:ext cx="4648200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mesh analysis to loop 3</a:t>
            </a: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6248400" y="42920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771790"/>
              </p:ext>
            </p:extLst>
          </p:nvPr>
        </p:nvGraphicFramePr>
        <p:xfrm>
          <a:off x="228600" y="2817813"/>
          <a:ext cx="39417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2" name="Equation" r:id="rId4" imgW="1269720" imgH="228600" progId="Equation.3">
                  <p:embed/>
                </p:oleObj>
              </mc:Choice>
              <mc:Fallback>
                <p:oleObj name="Equation" r:id="rId4" imgW="1269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17813"/>
                        <a:ext cx="3941762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6705600" y="35052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6227443" y="3505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7370443" y="338581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327999"/>
              </p:ext>
            </p:extLst>
          </p:nvPr>
        </p:nvGraphicFramePr>
        <p:xfrm>
          <a:off x="249782" y="4085426"/>
          <a:ext cx="37052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43" name="Equation" r:id="rId6" imgW="1193760" imgH="228600" progId="Equation.3">
                  <p:embed/>
                </p:oleObj>
              </mc:Choice>
              <mc:Fallback>
                <p:oleObj name="Equation" r:id="rId6" imgW="1193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782" y="4085426"/>
                        <a:ext cx="3705225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555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228600" y="1470391"/>
            <a:ext cx="7522192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(ii) and (iii), we get,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684177"/>
              </p:ext>
            </p:extLst>
          </p:nvPr>
        </p:nvGraphicFramePr>
        <p:xfrm>
          <a:off x="3989696" y="2057400"/>
          <a:ext cx="17430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6" name="Equation" r:id="rId3" imgW="622080" imgH="393480" progId="Equation.3">
                  <p:embed/>
                </p:oleObj>
              </mc:Choice>
              <mc:Fallback>
                <p:oleObj name="Equation" r:id="rId3" imgW="6220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696" y="2057400"/>
                        <a:ext cx="1743075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499281" y="3283429"/>
            <a:ext cx="1262418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But,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72748"/>
              </p:ext>
            </p:extLst>
          </p:nvPr>
        </p:nvGraphicFramePr>
        <p:xfrm>
          <a:off x="914400" y="4038600"/>
          <a:ext cx="238283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7" name="Equation" r:id="rId5" imgW="850680" imgH="393480" progId="Equation.3">
                  <p:embed/>
                </p:oleObj>
              </mc:Choice>
              <mc:Fallback>
                <p:oleObj name="Equation" r:id="rId5" imgW="8506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2382837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111307"/>
              </p:ext>
            </p:extLst>
          </p:nvPr>
        </p:nvGraphicFramePr>
        <p:xfrm>
          <a:off x="4721225" y="4114800"/>
          <a:ext cx="3094038" cy="1300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8" name="Equation" r:id="rId7" imgW="1104840" imgH="431640" progId="Equation.3">
                  <p:embed/>
                </p:oleObj>
              </mc:Choice>
              <mc:Fallback>
                <p:oleObj name="Equation" r:id="rId7" imgW="110484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114800"/>
                        <a:ext cx="3094038" cy="13001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077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218364" y="1290582"/>
            <a:ext cx="4800600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get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find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Calibri"/>
                <a:ea typeface="Calibri"/>
                <a:cs typeface="Times New Roman"/>
              </a:rPr>
              <a:t>oc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circuit,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33600"/>
            <a:ext cx="54197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218364" y="2292823"/>
            <a:ext cx="3734937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loop 1, we can find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32044"/>
              </p:ext>
            </p:extLst>
          </p:nvPr>
        </p:nvGraphicFramePr>
        <p:xfrm>
          <a:off x="769794" y="3048000"/>
          <a:ext cx="13160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55" name="Equation" r:id="rId4" imgW="469800" imgH="215640" progId="Equation.3">
                  <p:embed/>
                </p:oleObj>
              </mc:Choice>
              <mc:Fallback>
                <p:oleObj name="Equation" r:id="rId4" imgW="4698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94" y="3048000"/>
                        <a:ext cx="1316038" cy="6492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980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94" y="1415955"/>
            <a:ext cx="54197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218364" y="1415955"/>
            <a:ext cx="4648200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mesh analysis to loop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5988197" y="35029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5715000" y="408997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6466354" y="3352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5638800" y="34290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6760843" y="39624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6760843" y="36062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642662"/>
              </p:ext>
            </p:extLst>
          </p:nvPr>
        </p:nvGraphicFramePr>
        <p:xfrm>
          <a:off x="479927" y="5040573"/>
          <a:ext cx="53609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8" name="Equation" r:id="rId4" imgW="1726920" imgH="228600" progId="Equation.3">
                  <p:embed/>
                </p:oleObj>
              </mc:Choice>
              <mc:Fallback>
                <p:oleObj name="Equation" r:id="rId4" imgW="17269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27" y="5040573"/>
                        <a:ext cx="5360988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4434"/>
              </p:ext>
            </p:extLst>
          </p:nvPr>
        </p:nvGraphicFramePr>
        <p:xfrm>
          <a:off x="1285875" y="5867400"/>
          <a:ext cx="38227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89" name="Equation" r:id="rId6" imgW="1231560" imgH="228600" progId="Equation.3">
                  <p:embed/>
                </p:oleObj>
              </mc:Choice>
              <mc:Fallback>
                <p:oleObj name="Equation" r:id="rId6" imgW="12315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867400"/>
                        <a:ext cx="382270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70398"/>
              </p:ext>
            </p:extLst>
          </p:nvPr>
        </p:nvGraphicFramePr>
        <p:xfrm>
          <a:off x="6999921" y="5105400"/>
          <a:ext cx="13160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Equation" r:id="rId8" imgW="469800" imgH="215640" progId="Equation.3">
                  <p:embed/>
                </p:oleObj>
              </mc:Choice>
              <mc:Fallback>
                <p:oleObj name="Equation" r:id="rId8" imgW="4698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921" y="5105400"/>
                        <a:ext cx="1316037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Straight Arrow Connector 18"/>
          <p:cNvCxnSpPr>
            <a:stCxn id="7" idx="1"/>
          </p:cNvCxnSpPr>
          <p:nvPr/>
        </p:nvCxnSpPr>
        <p:spPr>
          <a:xfrm flipH="1" flipV="1">
            <a:off x="5853629" y="5410201"/>
            <a:ext cx="1146292" cy="1984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676400" y="5524498"/>
            <a:ext cx="152400" cy="5334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5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94" y="1415955"/>
            <a:ext cx="541972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218364" y="1415955"/>
            <a:ext cx="4648200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mesh analysis to loop 3</a:t>
            </a: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6477000" y="29966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5815083" y="28956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001755"/>
              </p:ext>
            </p:extLst>
          </p:nvPr>
        </p:nvGraphicFramePr>
        <p:xfrm>
          <a:off x="128588" y="2652713"/>
          <a:ext cx="34480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3" name="Equation" r:id="rId4" imgW="1231560" imgH="228600" progId="Equation.3">
                  <p:embed/>
                </p:oleObj>
              </mc:Choice>
              <mc:Fallback>
                <p:oleObj name="Equation" r:id="rId4" imgW="12315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2652713"/>
                        <a:ext cx="3448050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956074"/>
              </p:ext>
            </p:extLst>
          </p:nvPr>
        </p:nvGraphicFramePr>
        <p:xfrm>
          <a:off x="665163" y="4176713"/>
          <a:ext cx="26717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Equation" r:id="rId6" imgW="825480" imgH="228600" progId="Equation.3">
                  <p:embed/>
                </p:oleObj>
              </mc:Choice>
              <mc:Fallback>
                <p:oleObj name="Equation" r:id="rId6" imgW="8254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176713"/>
                        <a:ext cx="2671762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Straight Arrow Connector 19"/>
          <p:cNvCxnSpPr/>
          <p:nvPr/>
        </p:nvCxnSpPr>
        <p:spPr>
          <a:xfrm flipH="1" flipV="1">
            <a:off x="914400" y="3289012"/>
            <a:ext cx="518615" cy="8879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94394" y="3659924"/>
            <a:ext cx="975816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85301" y="3341913"/>
            <a:ext cx="943699" cy="191588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717827"/>
              </p:ext>
            </p:extLst>
          </p:nvPr>
        </p:nvGraphicFramePr>
        <p:xfrm>
          <a:off x="1798638" y="5265738"/>
          <a:ext cx="30591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Equation" r:id="rId8" imgW="1091880" imgH="228600" progId="Equation.3">
                  <p:embed/>
                </p:oleObj>
              </mc:Choice>
              <mc:Fallback>
                <p:oleObj name="Equation" r:id="rId8" imgW="109188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265738"/>
                        <a:ext cx="3059112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45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67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15955"/>
            <a:ext cx="5016819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226325" y="1415955"/>
            <a:ext cx="5410200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and (ii), we get,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900129"/>
              </p:ext>
            </p:extLst>
          </p:nvPr>
        </p:nvGraphicFramePr>
        <p:xfrm>
          <a:off x="876869" y="2209800"/>
          <a:ext cx="16351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0" name="Equation" r:id="rId4" imgW="583920" imgH="393480" progId="Equation.3">
                  <p:embed/>
                </p:oleObj>
              </mc:Choice>
              <mc:Fallback>
                <p:oleObj name="Equation" r:id="rId4" imgW="58392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869" y="2209800"/>
                        <a:ext cx="1635125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226325" y="3807766"/>
            <a:ext cx="138297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Hence,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028322"/>
              </p:ext>
            </p:extLst>
          </p:nvPr>
        </p:nvGraphicFramePr>
        <p:xfrm>
          <a:off x="1296300" y="4419600"/>
          <a:ext cx="16351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1" name="Equation" r:id="rId6" imgW="583920" imgH="228600" progId="Equation.3">
                  <p:embed/>
                </p:oleObj>
              </mc:Choice>
              <mc:Fallback>
                <p:oleObj name="Equation" r:id="rId6" imgW="58392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300" y="4419600"/>
                        <a:ext cx="1635125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9851752"/>
              </p:ext>
            </p:extLst>
          </p:nvPr>
        </p:nvGraphicFramePr>
        <p:xfrm>
          <a:off x="765174" y="5562600"/>
          <a:ext cx="3197226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2" name="Equation" r:id="rId8" imgW="1143000" imgH="393480" progId="Equation.3">
                  <p:embed/>
                </p:oleObj>
              </mc:Choice>
              <mc:Fallback>
                <p:oleObj name="Equation" r:id="rId8" imgW="11430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4" y="5562600"/>
                        <a:ext cx="3197226" cy="1182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049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253135" y="1219200"/>
            <a:ext cx="8501903" cy="2012859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theorem states that a linear two-terminal circuit can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replaced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an equivalent circuit consisting of a voltage source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 smtClean="0"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series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a resistor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latin typeface="Calibri"/>
                <a:ea typeface="Calibri"/>
                <a:cs typeface="Times New Roman"/>
              </a:rPr>
              <a:t>Th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open-circuit voltage at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terminals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input or equivalent resistance at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terminals when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independent sources are turned off.</a:t>
            </a:r>
          </a:p>
        </p:txBody>
      </p:sp>
      <p:pic>
        <p:nvPicPr>
          <p:cNvPr id="93486" name="Picture 3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81400"/>
            <a:ext cx="3419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487" name="Picture 3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3657601"/>
            <a:ext cx="35909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533400" y="5943600"/>
            <a:ext cx="3803235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two-terminal circuit</a:t>
            </a: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4953000" y="5943599"/>
            <a:ext cx="3657600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circuit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3488" name="Picture 3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982" y="3232059"/>
            <a:ext cx="4020018" cy="2711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216039" y="2019818"/>
            <a:ext cx="8501903" cy="941796"/>
          </a:xfrm>
          <a:prstGeom prst="rect">
            <a:avLst/>
          </a:prstGeom>
          <a:solidFill>
            <a:srgbClr val="FF00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circuits are said to be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if they have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 voltage-current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 at their terminals.</a:t>
            </a:r>
          </a:p>
        </p:txBody>
      </p:sp>
    </p:spTree>
    <p:extLst>
      <p:ext uri="{BB962C8B-B14F-4D97-AF65-F5344CB8AC3E}">
        <p14:creationId xmlns:p14="http://schemas.microsoft.com/office/powerpoint/2010/main" val="314639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3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93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 animBg="1"/>
      <p:bldP spid="12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195375" y="1371599"/>
            <a:ext cx="4605225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equivalent circuit is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23" y="2362200"/>
            <a:ext cx="3048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96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23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56" y="1752601"/>
            <a:ext cx="2943225" cy="19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03701"/>
              </p:ext>
            </p:extLst>
          </p:nvPr>
        </p:nvGraphicFramePr>
        <p:xfrm>
          <a:off x="838200" y="4267200"/>
          <a:ext cx="160337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7" name="Equation" r:id="rId4" imgW="507960" imgH="228600" progId="Equation.3">
                  <p:embed/>
                </p:oleObj>
              </mc:Choice>
              <mc:Fallback>
                <p:oleObj name="Equation" r:id="rId4" imgW="5079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7200"/>
                        <a:ext cx="1603375" cy="688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842446"/>
            <a:ext cx="3352801" cy="173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623919"/>
              </p:ext>
            </p:extLst>
          </p:nvPr>
        </p:nvGraphicFramePr>
        <p:xfrm>
          <a:off x="5486400" y="4267200"/>
          <a:ext cx="17240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8" name="Equation" r:id="rId7" imgW="545760" imgH="228600" progId="Equation.3">
                  <p:embed/>
                </p:oleObj>
              </mc:Choice>
              <mc:Fallback>
                <p:oleObj name="Equation" r:id="rId7" imgW="5457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267200"/>
                        <a:ext cx="1724025" cy="688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278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228600" y="1447800"/>
            <a:ext cx="8686800" cy="1366528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equivalent circuit of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 circuit, to the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left of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terminals a-b. 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find the current through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=6, 16 and 26 </a:t>
            </a:r>
            <a:r>
              <a:rPr lang="el-GR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2895600"/>
            <a:ext cx="44958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56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52400" y="1371600"/>
            <a:ext cx="8915400" cy="1366528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We find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turning off the 32-V voltage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 (replacing it with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short circuit) and the 2-A current source (replacing it with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open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circuit).</a:t>
            </a:r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38128"/>
            <a:ext cx="3429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819400"/>
            <a:ext cx="3276600" cy="2484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75" y="3048001"/>
            <a:ext cx="1685925" cy="107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9" y="4302454"/>
            <a:ext cx="2214562" cy="1183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19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8546" name="Picture 2" descr="C:\Users\Md. Abdul Malek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447800"/>
            <a:ext cx="4006755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5410200" y="2438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78788" y="2415654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620000" y="2442381"/>
            <a:ext cx="0" cy="55614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304799" y="2442381"/>
            <a:ext cx="30155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pplying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KCL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385126"/>
              </p:ext>
            </p:extLst>
          </p:nvPr>
        </p:nvGraphicFramePr>
        <p:xfrm>
          <a:off x="188794" y="3200400"/>
          <a:ext cx="36988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8" name="Equation" r:id="rId4" imgW="1320480" imgH="393480" progId="Equation.3">
                  <p:embed/>
                </p:oleObj>
              </mc:Choice>
              <mc:Fallback>
                <p:oleObj name="Equation" r:id="rId4" imgW="1320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94" y="3200400"/>
                        <a:ext cx="3698875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71561"/>
              </p:ext>
            </p:extLst>
          </p:nvPr>
        </p:nvGraphicFramePr>
        <p:xfrm>
          <a:off x="304800" y="4572000"/>
          <a:ext cx="33432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9" name="Equation" r:id="rId6" imgW="1193760" imgH="228600" progId="Equation.3">
                  <p:embed/>
                </p:oleObj>
              </mc:Choice>
              <mc:Fallback>
                <p:oleObj name="Equation" r:id="rId6" imgW="119376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572000"/>
                        <a:ext cx="3343275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263010"/>
              </p:ext>
            </p:extLst>
          </p:nvPr>
        </p:nvGraphicFramePr>
        <p:xfrm>
          <a:off x="1143000" y="5562600"/>
          <a:ext cx="181451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0" name="Equation" r:id="rId8" imgW="647640" imgH="228600" progId="Equation.3">
                  <p:embed/>
                </p:oleObj>
              </mc:Choice>
              <mc:Fallback>
                <p:oleObj name="Equation" r:id="rId8" imgW="64764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562600"/>
                        <a:ext cx="1814512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26"/>
          <p:cNvSpPr txBox="1">
            <a:spLocks noChangeArrowheads="1"/>
          </p:cNvSpPr>
          <p:nvPr/>
        </p:nvSpPr>
        <p:spPr bwMode="auto">
          <a:xfrm>
            <a:off x="152400" y="1364776"/>
            <a:ext cx="4648200" cy="5170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nodal analysis to find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 smtClean="0"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64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195375" y="1371600"/>
            <a:ext cx="4605225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Thevenin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equivalent circuit is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514600"/>
            <a:ext cx="3810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816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195375" y="1371600"/>
            <a:ext cx="3690825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 through R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65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65913"/>
            <a:ext cx="2971800" cy="3119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102026"/>
              </p:ext>
            </p:extLst>
          </p:nvPr>
        </p:nvGraphicFramePr>
        <p:xfrm>
          <a:off x="990600" y="2133600"/>
          <a:ext cx="2417763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4" name="Equation" r:id="rId4" imgW="863280" imgH="431640" progId="Equation.3">
                  <p:embed/>
                </p:oleObj>
              </mc:Choice>
              <mc:Fallback>
                <p:oleObj name="Equation" r:id="rId4" imgW="86328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2417763" cy="12985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95375" y="3657600"/>
            <a:ext cx="2090625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 R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=6</a:t>
            </a:r>
            <a:r>
              <a:rPr lang="el-GR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095963"/>
              </p:ext>
            </p:extLst>
          </p:nvPr>
        </p:nvGraphicFramePr>
        <p:xfrm>
          <a:off x="2499518" y="3894304"/>
          <a:ext cx="2773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5" name="Equation" r:id="rId6" imgW="990360" imgH="393480" progId="Equation.3">
                  <p:embed/>
                </p:oleObj>
              </mc:Choice>
              <mc:Fallback>
                <p:oleObj name="Equation" r:id="rId6" imgW="990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9518" y="3894304"/>
                        <a:ext cx="2773363" cy="1182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95375" y="5351017"/>
            <a:ext cx="2090625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 R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L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=16</a:t>
            </a:r>
            <a:r>
              <a:rPr lang="el-GR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902320"/>
              </p:ext>
            </p:extLst>
          </p:nvPr>
        </p:nvGraphicFramePr>
        <p:xfrm>
          <a:off x="2360613" y="5511800"/>
          <a:ext cx="32353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86" name="Equation" r:id="rId8" imgW="1155600" imgH="393480" progId="Equation.3">
                  <p:embed/>
                </p:oleObj>
              </mc:Choice>
              <mc:Fallback>
                <p:oleObj name="Equation" r:id="rId8" imgW="115560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511800"/>
                        <a:ext cx="3235325" cy="1182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582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Thevenin’s</a:t>
            </a:r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195373" y="1295400"/>
            <a:ext cx="8872425" cy="1569660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network has dependent sources, we turn off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independent sources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D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ependent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sources are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 to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turned off because they are controlled by circuit variables.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apply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voltage source </a:t>
            </a:r>
            <a:r>
              <a:rPr lang="en-US" sz="2400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latin typeface="Calibri"/>
                <a:ea typeface="Calibri"/>
                <a:cs typeface="Times New Roman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terminals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and b and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the resulting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 smtClean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Th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i="1" baseline="-25000" dirty="0" err="1" smtClean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 smtClean="0">
                <a:solidFill>
                  <a:srgbClr val="FF0000"/>
                </a:solidFill>
                <a:latin typeface="Calibri"/>
                <a:ea typeface="Calibri"/>
                <a:cs typeface="Times New Roman"/>
              </a:rPr>
              <a:t>o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95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45" y="3581400"/>
            <a:ext cx="3810000" cy="292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922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6795</TotalTime>
  <Words>458</Words>
  <Application>Microsoft Office PowerPoint</Application>
  <PresentationFormat>On-screen Show (4:3)</PresentationFormat>
  <Paragraphs>71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Office Theme</vt:lpstr>
      <vt:lpstr>Equation</vt:lpstr>
      <vt:lpstr>Md. Abdul Malek Assistant Professor, Dept. of Electrical &amp; Electronic Engineering (EEE) Rajshahi University of Engineering &amp; Technology (RUET)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Thevenin’s Theorem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malek</dc:creator>
  <cp:lastModifiedBy>Md. Abdul Malek</cp:lastModifiedBy>
  <cp:revision>680</cp:revision>
  <dcterms:created xsi:type="dcterms:W3CDTF">2019-12-28T15:21:27Z</dcterms:created>
  <dcterms:modified xsi:type="dcterms:W3CDTF">2023-07-18T17:11:07Z</dcterms:modified>
</cp:coreProperties>
</file>