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662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Rizoan </a:t>
            </a:r>
            <a:r>
              <a:rPr spc="-25" dirty="0"/>
              <a:t>Toufiq, </a:t>
            </a:r>
            <a:r>
              <a:rPr spc="-5" dirty="0"/>
              <a:t>Assistant </a:t>
            </a:r>
            <a:r>
              <a:rPr spc="-20" dirty="0"/>
              <a:t>Prof., </a:t>
            </a:r>
            <a:r>
              <a:rPr spc="-5" dirty="0"/>
              <a:t>CSE,</a:t>
            </a:r>
            <a:r>
              <a:rPr spc="35" dirty="0"/>
              <a:t> </a:t>
            </a:r>
            <a:r>
              <a:rPr spc="-5" dirty="0"/>
              <a:t>RUET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Rizoan </a:t>
            </a:r>
            <a:r>
              <a:rPr spc="-25" dirty="0"/>
              <a:t>Toufiq, </a:t>
            </a:r>
            <a:r>
              <a:rPr spc="-5" dirty="0"/>
              <a:t>Assistant </a:t>
            </a:r>
            <a:r>
              <a:rPr spc="-20" dirty="0"/>
              <a:t>Prof., </a:t>
            </a:r>
            <a:r>
              <a:rPr spc="-5" dirty="0"/>
              <a:t>CSE,</a:t>
            </a:r>
            <a:r>
              <a:rPr spc="35" dirty="0"/>
              <a:t> </a:t>
            </a:r>
            <a:r>
              <a:rPr spc="-5" dirty="0"/>
              <a:t>RUET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Rizoan </a:t>
            </a:r>
            <a:r>
              <a:rPr spc="-25" dirty="0"/>
              <a:t>Toufiq, </a:t>
            </a:r>
            <a:r>
              <a:rPr spc="-5" dirty="0"/>
              <a:t>Assistant </a:t>
            </a:r>
            <a:r>
              <a:rPr spc="-20" dirty="0"/>
              <a:t>Prof., </a:t>
            </a:r>
            <a:r>
              <a:rPr spc="-5" dirty="0"/>
              <a:t>CSE,</a:t>
            </a:r>
            <a:r>
              <a:rPr spc="35" dirty="0"/>
              <a:t> </a:t>
            </a:r>
            <a:r>
              <a:rPr spc="-5" dirty="0"/>
              <a:t>RUET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293749"/>
            <a:ext cx="8458200" cy="1905"/>
          </a:xfrm>
          <a:custGeom>
            <a:avLst/>
            <a:gdLst/>
            <a:ahLst/>
            <a:cxnLst/>
            <a:rect l="l" t="t" r="r" b="b"/>
            <a:pathLst>
              <a:path w="8458200" h="1905">
                <a:moveTo>
                  <a:pt x="8458200" y="1650"/>
                </a:moveTo>
                <a:lnTo>
                  <a:pt x="0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" y="6096000"/>
            <a:ext cx="8153400" cy="76200"/>
          </a:xfrm>
          <a:custGeom>
            <a:avLst/>
            <a:gdLst/>
            <a:ahLst/>
            <a:cxnLst/>
            <a:rect l="l" t="t" r="r" b="b"/>
            <a:pathLst>
              <a:path w="8153400" h="76200">
                <a:moveTo>
                  <a:pt x="0" y="76200"/>
                </a:moveTo>
                <a:lnTo>
                  <a:pt x="8153400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379701" y="316282"/>
            <a:ext cx="1294610" cy="45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Rizoan </a:t>
            </a:r>
            <a:r>
              <a:rPr spc="-25" dirty="0"/>
              <a:t>Toufiq, </a:t>
            </a:r>
            <a:r>
              <a:rPr spc="-5" dirty="0"/>
              <a:t>Assistant </a:t>
            </a:r>
            <a:r>
              <a:rPr spc="-20" dirty="0"/>
              <a:t>Prof., </a:t>
            </a:r>
            <a:r>
              <a:rPr spc="-5" dirty="0"/>
              <a:t>CSE,</a:t>
            </a:r>
            <a:r>
              <a:rPr spc="35" dirty="0"/>
              <a:t> </a:t>
            </a:r>
            <a:r>
              <a:rPr spc="-5" dirty="0"/>
              <a:t>RUET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Rizoan </a:t>
            </a:r>
            <a:r>
              <a:rPr spc="-25" dirty="0"/>
              <a:t>Toufiq, </a:t>
            </a:r>
            <a:r>
              <a:rPr spc="-5" dirty="0"/>
              <a:t>Assistant </a:t>
            </a:r>
            <a:r>
              <a:rPr spc="-20" dirty="0"/>
              <a:t>Prof., </a:t>
            </a:r>
            <a:r>
              <a:rPr spc="-5" dirty="0"/>
              <a:t>CSE,</a:t>
            </a:r>
            <a:r>
              <a:rPr spc="35" dirty="0"/>
              <a:t> </a:t>
            </a:r>
            <a:r>
              <a:rPr spc="-5" dirty="0"/>
              <a:t>RUET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1524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379701" y="316282"/>
            <a:ext cx="1294610" cy="45093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61722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86305" y="403987"/>
            <a:ext cx="5771388" cy="8807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244" y="1575660"/>
            <a:ext cx="8071510" cy="1924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723382" y="6466433"/>
            <a:ext cx="82550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6244" y="6466433"/>
            <a:ext cx="249110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10" dirty="0"/>
              <a:t>Rizoan </a:t>
            </a:r>
            <a:r>
              <a:rPr spc="-25" dirty="0"/>
              <a:t>Toufiq, </a:t>
            </a:r>
            <a:r>
              <a:rPr spc="-5" dirty="0"/>
              <a:t>Assistant </a:t>
            </a:r>
            <a:r>
              <a:rPr spc="-20" dirty="0"/>
              <a:t>Prof., </a:t>
            </a:r>
            <a:r>
              <a:rPr spc="-5" dirty="0"/>
              <a:t>CSE,</a:t>
            </a:r>
            <a:r>
              <a:rPr spc="35" dirty="0"/>
              <a:t> </a:t>
            </a:r>
            <a:r>
              <a:rPr spc="-5" dirty="0"/>
              <a:t>RUET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55920" y="1019687"/>
            <a:ext cx="2584242" cy="89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2150" y="2637536"/>
            <a:ext cx="268414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Preliminaries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34489" y="3581400"/>
            <a:ext cx="5877560" cy="1628138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40"/>
              </a:spcBef>
            </a:pPr>
            <a:r>
              <a:rPr lang="en-US" sz="1900" b="1" spc="-10" dirty="0" smtClean="0">
                <a:latin typeface="Verdana"/>
                <a:cs typeface="Verdana"/>
              </a:rPr>
              <a:t>Instructors: </a:t>
            </a:r>
          </a:p>
          <a:p>
            <a:pPr marL="3175" algn="ctr">
              <a:lnSpc>
                <a:spcPct val="100000"/>
              </a:lnSpc>
              <a:spcBef>
                <a:spcPts val="340"/>
              </a:spcBef>
            </a:pPr>
            <a:r>
              <a:rPr lang="en-US" sz="1900" spc="-10" dirty="0" err="1" smtClean="0">
                <a:latin typeface="Verdana"/>
                <a:cs typeface="Verdana"/>
              </a:rPr>
              <a:t>Md</a:t>
            </a:r>
            <a:r>
              <a:rPr lang="en-US" sz="1900" spc="-10" dirty="0" smtClean="0">
                <a:latin typeface="Verdana"/>
                <a:cs typeface="Verdana"/>
              </a:rPr>
              <a:t> </a:t>
            </a:r>
            <a:r>
              <a:rPr lang="en-US" sz="1900" spc="-10" dirty="0" err="1" smtClean="0">
                <a:latin typeface="Verdana"/>
                <a:cs typeface="Verdana"/>
              </a:rPr>
              <a:t>Nazrul</a:t>
            </a:r>
            <a:r>
              <a:rPr lang="en-US" sz="1900" spc="-10" dirty="0" smtClean="0">
                <a:latin typeface="Verdana"/>
                <a:cs typeface="Verdana"/>
              </a:rPr>
              <a:t> Islam </a:t>
            </a:r>
            <a:r>
              <a:rPr lang="en-US" sz="1900" spc="-10" smtClean="0">
                <a:latin typeface="Verdana"/>
                <a:cs typeface="Verdana"/>
              </a:rPr>
              <a:t>Mondal</a:t>
            </a:r>
            <a:endParaRPr sz="19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900" spc="-5" dirty="0" smtClean="0">
                <a:latin typeface="Verdana"/>
                <a:cs typeface="Verdana"/>
              </a:rPr>
              <a:t>Department </a:t>
            </a:r>
            <a:r>
              <a:rPr sz="1900" spc="-5" dirty="0">
                <a:latin typeface="Verdana"/>
                <a:cs typeface="Verdana"/>
              </a:rPr>
              <a:t>of </a:t>
            </a:r>
            <a:r>
              <a:rPr sz="1900" spc="-10" dirty="0">
                <a:latin typeface="Verdana"/>
                <a:cs typeface="Verdana"/>
              </a:rPr>
              <a:t>Computer Science </a:t>
            </a:r>
            <a:r>
              <a:rPr sz="1900" spc="-5" dirty="0">
                <a:latin typeface="Verdana"/>
                <a:cs typeface="Verdana"/>
              </a:rPr>
              <a:t>&amp;</a:t>
            </a:r>
            <a:r>
              <a:rPr sz="1900" spc="8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Engineering</a:t>
            </a:r>
            <a:endParaRPr sz="1900" dirty="0">
              <a:latin typeface="Verdana"/>
              <a:cs typeface="Verdana"/>
            </a:endParaRPr>
          </a:p>
          <a:p>
            <a:pPr marL="12700" marR="5080" algn="ctr">
              <a:lnSpc>
                <a:spcPct val="109500"/>
              </a:lnSpc>
              <a:spcBef>
                <a:spcPts val="25"/>
              </a:spcBef>
            </a:pPr>
            <a:r>
              <a:rPr sz="1900" spc="-15" dirty="0">
                <a:latin typeface="Verdana"/>
                <a:cs typeface="Verdana"/>
              </a:rPr>
              <a:t>Rajshahi </a:t>
            </a:r>
            <a:r>
              <a:rPr sz="1900" spc="-10" dirty="0">
                <a:latin typeface="Verdana"/>
                <a:cs typeface="Verdana"/>
              </a:rPr>
              <a:t>University </a:t>
            </a:r>
            <a:r>
              <a:rPr sz="1900" spc="-5" dirty="0">
                <a:latin typeface="Verdana"/>
                <a:cs typeface="Verdana"/>
              </a:rPr>
              <a:t>of </a:t>
            </a:r>
            <a:r>
              <a:rPr sz="1900" spc="-10" dirty="0">
                <a:latin typeface="Verdana"/>
                <a:cs typeface="Verdana"/>
              </a:rPr>
              <a:t>Engineering </a:t>
            </a:r>
            <a:r>
              <a:rPr sz="1900" spc="-5" dirty="0">
                <a:latin typeface="Verdana"/>
                <a:cs typeface="Verdana"/>
              </a:rPr>
              <a:t>&amp; </a:t>
            </a:r>
            <a:r>
              <a:rPr sz="1900" spc="-30" dirty="0">
                <a:latin typeface="Verdana"/>
                <a:cs typeface="Verdana"/>
              </a:rPr>
              <a:t>Technology  </a:t>
            </a:r>
            <a:r>
              <a:rPr sz="1900" spc="-15" dirty="0">
                <a:latin typeface="Verdana"/>
                <a:cs typeface="Verdana"/>
              </a:rPr>
              <a:t>Rajshahi-6204</a:t>
            </a:r>
            <a:endParaRPr sz="1900" dirty="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10/56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2738" y="258902"/>
            <a:ext cx="502666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2905" marR="5080" indent="-1640839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Mathematical Notations and  Functions</a:t>
            </a:r>
            <a:endParaRPr sz="2500"/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sz="2500" spc="-10" dirty="0"/>
              <a:t>(Exponents and</a:t>
            </a:r>
            <a:r>
              <a:rPr sz="2500" spc="-25" dirty="0"/>
              <a:t> </a:t>
            </a:r>
            <a:r>
              <a:rPr sz="2500" spc="-10" dirty="0"/>
              <a:t>Logarithm)</a:t>
            </a:r>
            <a:endParaRPr sz="2500"/>
          </a:p>
        </p:txBody>
      </p:sp>
      <p:sp>
        <p:nvSpPr>
          <p:cNvPr id="4" name="object 4"/>
          <p:cNvSpPr/>
          <p:nvPr/>
        </p:nvSpPr>
        <p:spPr>
          <a:xfrm>
            <a:off x="5747670" y="3418182"/>
            <a:ext cx="294640" cy="0"/>
          </a:xfrm>
          <a:custGeom>
            <a:avLst/>
            <a:gdLst/>
            <a:ahLst/>
            <a:cxnLst/>
            <a:rect l="l" t="t" r="r" b="b"/>
            <a:pathLst>
              <a:path w="294639">
                <a:moveTo>
                  <a:pt x="0" y="0"/>
                </a:moveTo>
                <a:lnTo>
                  <a:pt x="294426" y="0"/>
                </a:lnTo>
              </a:path>
            </a:pathLst>
          </a:custGeom>
          <a:ln w="113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8014" y="3292951"/>
            <a:ext cx="30988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150" i="1" spc="135" baseline="-25132" dirty="0">
                <a:latin typeface="Times New Roman"/>
                <a:cs typeface="Times New Roman"/>
              </a:rPr>
              <a:t>a</a:t>
            </a:r>
            <a:r>
              <a:rPr sz="1200" i="1" spc="90" dirty="0">
                <a:latin typeface="Times New Roman"/>
                <a:cs typeface="Times New Roman"/>
              </a:rPr>
              <a:t>n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06172" y="3203143"/>
            <a:ext cx="409511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  <a:tabLst>
                <a:tab pos="3920490" algn="l"/>
              </a:tabLst>
            </a:pPr>
            <a:r>
              <a:rPr sz="2100" spc="30" dirty="0">
                <a:latin typeface="Times New Roman"/>
                <a:cs typeface="Times New Roman"/>
              </a:rPr>
              <a:t>m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be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negative</a:t>
            </a:r>
            <a:r>
              <a:rPr sz="2100" spc="-254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integer,</a:t>
            </a:r>
            <a:r>
              <a:rPr sz="2100" spc="-175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m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-n,</a:t>
            </a:r>
            <a:r>
              <a:rPr sz="2100" spc="-22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a</a:t>
            </a:r>
            <a:r>
              <a:rPr sz="1800" spc="135" baseline="43981" dirty="0">
                <a:latin typeface="Times New Roman"/>
                <a:cs typeface="Times New Roman"/>
              </a:rPr>
              <a:t>-n</a:t>
            </a:r>
            <a:r>
              <a:rPr sz="1800" spc="690" baseline="43981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20" dirty="0">
                <a:latin typeface="Times New Roman"/>
                <a:cs typeface="Times New Roman"/>
              </a:rPr>
              <a:t>	</a:t>
            </a:r>
            <a:r>
              <a:rPr sz="3150" spc="30" baseline="35714" dirty="0">
                <a:latin typeface="Times New Roman"/>
                <a:cs typeface="Times New Roman"/>
              </a:rPr>
              <a:t>1</a:t>
            </a:r>
            <a:endParaRPr sz="3150" baseline="3571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6172" y="2078527"/>
            <a:ext cx="4947285" cy="90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36800"/>
              </a:lnSpc>
              <a:spcBef>
                <a:spcPts val="95"/>
              </a:spcBef>
            </a:pPr>
            <a:r>
              <a:rPr sz="2100" spc="30" dirty="0">
                <a:latin typeface="Times New Roman"/>
                <a:cs typeface="Times New Roman"/>
              </a:rPr>
              <a:t>m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be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positive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integer,</a:t>
            </a:r>
            <a:r>
              <a:rPr sz="2100" spc="-21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</a:t>
            </a:r>
            <a:r>
              <a:rPr sz="1800" spc="187" baseline="43981" dirty="0">
                <a:latin typeface="Times New Roman"/>
                <a:cs typeface="Times New Roman"/>
              </a:rPr>
              <a:t>m</a:t>
            </a:r>
            <a:r>
              <a:rPr sz="1800" spc="622" baseline="43981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a.a.a....a(m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times)  </a:t>
            </a:r>
            <a:r>
              <a:rPr sz="2100" spc="30" dirty="0">
                <a:latin typeface="Times New Roman"/>
                <a:cs typeface="Times New Roman"/>
              </a:rPr>
              <a:t>m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be</a:t>
            </a:r>
            <a:r>
              <a:rPr sz="2100" spc="-13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zero,</a:t>
            </a:r>
            <a:r>
              <a:rPr sz="2100" spc="-229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a</a:t>
            </a:r>
            <a:r>
              <a:rPr sz="1800" spc="157" baseline="43981" dirty="0">
                <a:latin typeface="Times New Roman"/>
                <a:cs typeface="Times New Roman"/>
              </a:rPr>
              <a:t>0</a:t>
            </a:r>
            <a:r>
              <a:rPr sz="1800" spc="585" baseline="43981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27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79701" y="316282"/>
            <a:ext cx="1294610" cy="45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1722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11/56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2738" y="258902"/>
            <a:ext cx="502666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2905" marR="5080" indent="-1640839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Mathematical Notations and  Functions</a:t>
            </a:r>
            <a:endParaRPr sz="2500"/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sz="2500" spc="-10" dirty="0"/>
              <a:t>(Exponents and</a:t>
            </a:r>
            <a:r>
              <a:rPr sz="2500" spc="-25" dirty="0"/>
              <a:t> </a:t>
            </a:r>
            <a:r>
              <a:rPr sz="2500" spc="-10" dirty="0"/>
              <a:t>Logarithm)</a:t>
            </a:r>
            <a:endParaRPr sz="2500"/>
          </a:p>
        </p:txBody>
      </p:sp>
      <p:sp>
        <p:nvSpPr>
          <p:cNvPr id="7" name="object 7"/>
          <p:cNvSpPr/>
          <p:nvPr/>
        </p:nvSpPr>
        <p:spPr>
          <a:xfrm>
            <a:off x="2092203" y="2088497"/>
            <a:ext cx="5353749" cy="31263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12/56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2738" y="258902"/>
            <a:ext cx="502666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2905" marR="5080" indent="-1640839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Mathematical Notations and  Functions</a:t>
            </a:r>
            <a:endParaRPr sz="2500"/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sz="2500" spc="-10" dirty="0"/>
              <a:t>(Exponents and</a:t>
            </a:r>
            <a:r>
              <a:rPr sz="2500" spc="-25" dirty="0"/>
              <a:t> </a:t>
            </a:r>
            <a:r>
              <a:rPr sz="2500" spc="-10" dirty="0"/>
              <a:t>Logarithm)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3305947" y="1842714"/>
            <a:ext cx="2134235" cy="21018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 marR="1000125" indent="3810">
              <a:lnSpc>
                <a:spcPct val="131200"/>
              </a:lnSpc>
              <a:spcBef>
                <a:spcPts val="25"/>
              </a:spcBef>
            </a:pPr>
            <a:r>
              <a:rPr sz="2100" spc="25" dirty="0">
                <a:latin typeface="Times New Roman"/>
                <a:cs typeface="Times New Roman"/>
              </a:rPr>
              <a:t>log</a:t>
            </a:r>
            <a:r>
              <a:rPr sz="1875" i="1" spc="37" baseline="-24444" dirty="0">
                <a:latin typeface="Times New Roman"/>
                <a:cs typeface="Times New Roman"/>
              </a:rPr>
              <a:t>b </a:t>
            </a:r>
            <a:r>
              <a:rPr sz="2100" i="1" spc="15" dirty="0">
                <a:latin typeface="Times New Roman"/>
                <a:cs typeface="Times New Roman"/>
              </a:rPr>
              <a:t>x  </a:t>
            </a:r>
            <a:r>
              <a:rPr sz="2100" i="1" spc="25" dirty="0">
                <a:latin typeface="Times New Roman"/>
                <a:cs typeface="Times New Roman"/>
              </a:rPr>
              <a:t>input </a:t>
            </a:r>
            <a:r>
              <a:rPr sz="2100" spc="40" dirty="0">
                <a:latin typeface="Symbol"/>
                <a:cs typeface="Symbol"/>
              </a:rPr>
              <a:t>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x  y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log</a:t>
            </a:r>
            <a:r>
              <a:rPr sz="1875" i="1" spc="37" baseline="-24444" dirty="0">
                <a:latin typeface="Times New Roman"/>
                <a:cs typeface="Times New Roman"/>
              </a:rPr>
              <a:t>b </a:t>
            </a:r>
            <a:r>
              <a:rPr sz="2100" i="1" spc="15" dirty="0">
                <a:latin typeface="Times New Roman"/>
                <a:cs typeface="Times New Roman"/>
              </a:rPr>
              <a:t>x  x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100" i="1" spc="120" dirty="0">
                <a:latin typeface="Times New Roman"/>
                <a:cs typeface="Times New Roman"/>
              </a:rPr>
              <a:t>b</a:t>
            </a:r>
            <a:r>
              <a:rPr sz="1875" i="1" spc="179" baseline="42222" dirty="0">
                <a:latin typeface="Times New Roman"/>
                <a:cs typeface="Times New Roman"/>
              </a:rPr>
              <a:t>y</a:t>
            </a:r>
            <a:endParaRPr sz="1875" baseline="42222">
              <a:latin typeface="Times New Roman"/>
              <a:cs typeface="Times New Roman"/>
            </a:endParaRPr>
          </a:p>
          <a:p>
            <a:pPr marL="41910">
              <a:lnSpc>
                <a:spcPct val="100000"/>
              </a:lnSpc>
              <a:spcBef>
                <a:spcPts val="665"/>
              </a:spcBef>
            </a:pPr>
            <a:r>
              <a:rPr sz="2100" i="1" spc="55" dirty="0">
                <a:latin typeface="Times New Roman"/>
                <a:cs typeface="Times New Roman"/>
              </a:rPr>
              <a:t>objective</a:t>
            </a:r>
            <a:r>
              <a:rPr sz="2100" spc="55" dirty="0">
                <a:latin typeface="Symbol"/>
                <a:cs typeface="Symbol"/>
              </a:rPr>
              <a:t></a:t>
            </a:r>
            <a:r>
              <a:rPr sz="2100" spc="55" dirty="0">
                <a:latin typeface="Times New Roman"/>
                <a:cs typeface="Times New Roman"/>
              </a:rPr>
              <a:t> </a:t>
            </a:r>
            <a:r>
              <a:rPr sz="2100" i="1" spc="55" dirty="0">
                <a:latin typeface="Times New Roman"/>
                <a:cs typeface="Times New Roman"/>
              </a:rPr>
              <a:t>find</a:t>
            </a:r>
            <a:r>
              <a:rPr sz="2100" i="1" spc="19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y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13/56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2738" y="258902"/>
            <a:ext cx="502666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2905" marR="5080" indent="-1640839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Mathematical Notations and  Functions</a:t>
            </a:r>
            <a:endParaRPr sz="2500"/>
          </a:p>
          <a:p>
            <a:pPr marL="60960">
              <a:lnSpc>
                <a:spcPct val="100000"/>
              </a:lnSpc>
              <a:spcBef>
                <a:spcPts val="5"/>
              </a:spcBef>
            </a:pPr>
            <a:r>
              <a:rPr sz="2500" spc="-10" dirty="0"/>
              <a:t>(Exponents and</a:t>
            </a:r>
            <a:r>
              <a:rPr sz="2500" spc="-25" dirty="0"/>
              <a:t> </a:t>
            </a:r>
            <a:r>
              <a:rPr sz="2500" spc="-10" dirty="0"/>
              <a:t>Logarithm)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3383834" y="1847030"/>
            <a:ext cx="1984375" cy="209486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795"/>
              </a:spcBef>
            </a:pPr>
            <a:r>
              <a:rPr sz="2100" spc="35" dirty="0">
                <a:latin typeface="Times New Roman"/>
                <a:cs typeface="Times New Roman"/>
              </a:rPr>
              <a:t>log</a:t>
            </a:r>
            <a:r>
              <a:rPr sz="1875" spc="52" baseline="-24444" dirty="0">
                <a:latin typeface="Times New Roman"/>
                <a:cs typeface="Times New Roman"/>
              </a:rPr>
              <a:t>2</a:t>
            </a:r>
            <a:r>
              <a:rPr sz="1875" spc="217" baseline="-24444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64</a:t>
            </a:r>
            <a:endParaRPr sz="21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00"/>
              </a:spcBef>
            </a:pPr>
            <a:r>
              <a:rPr sz="2100" i="1" spc="25" dirty="0">
                <a:latin typeface="Times New Roman"/>
                <a:cs typeface="Times New Roman"/>
              </a:rPr>
              <a:t>input </a:t>
            </a:r>
            <a:r>
              <a:rPr sz="2100" spc="40" dirty="0">
                <a:latin typeface="Symbol"/>
                <a:cs typeface="Symbol"/>
              </a:rPr>
              <a:t>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64</a:t>
            </a:r>
            <a:endParaRPr sz="2100">
              <a:latin typeface="Times New Roman"/>
              <a:cs typeface="Times New Roman"/>
            </a:endParaRPr>
          </a:p>
          <a:p>
            <a:pPr marL="71120">
              <a:lnSpc>
                <a:spcPct val="100000"/>
              </a:lnSpc>
              <a:spcBef>
                <a:spcPts val="660"/>
              </a:spcBef>
            </a:pPr>
            <a:r>
              <a:rPr sz="2100" i="1" spc="20" dirty="0">
                <a:latin typeface="Times New Roman"/>
                <a:cs typeface="Times New Roman"/>
              </a:rPr>
              <a:t>y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log</a:t>
            </a:r>
            <a:r>
              <a:rPr sz="1875" spc="52" baseline="-24444" dirty="0">
                <a:latin typeface="Times New Roman"/>
                <a:cs typeface="Times New Roman"/>
              </a:rPr>
              <a:t>2</a:t>
            </a:r>
            <a:r>
              <a:rPr sz="1875" spc="-44" baseline="-24444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64</a:t>
            </a:r>
            <a:endParaRPr sz="2100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965"/>
              </a:spcBef>
            </a:pPr>
            <a:r>
              <a:rPr sz="2100" spc="25" dirty="0">
                <a:latin typeface="Times New Roman"/>
                <a:cs typeface="Times New Roman"/>
              </a:rPr>
              <a:t>64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2</a:t>
            </a:r>
            <a:r>
              <a:rPr sz="2100" spc="-345" dirty="0">
                <a:latin typeface="Times New Roman"/>
                <a:cs typeface="Times New Roman"/>
              </a:rPr>
              <a:t> </a:t>
            </a:r>
            <a:r>
              <a:rPr sz="1875" i="1" baseline="42222" dirty="0">
                <a:latin typeface="Times New Roman"/>
                <a:cs typeface="Times New Roman"/>
              </a:rPr>
              <a:t>y</a:t>
            </a:r>
            <a:endParaRPr sz="1875" baseline="42222">
              <a:latin typeface="Times New Roman"/>
              <a:cs typeface="Times New Roman"/>
            </a:endParaRPr>
          </a:p>
          <a:p>
            <a:pPr marL="41275">
              <a:lnSpc>
                <a:spcPct val="100000"/>
              </a:lnSpc>
              <a:spcBef>
                <a:spcPts val="670"/>
              </a:spcBef>
            </a:pPr>
            <a:r>
              <a:rPr sz="2100" i="1" spc="50" dirty="0">
                <a:latin typeface="Times New Roman"/>
                <a:cs typeface="Times New Roman"/>
              </a:rPr>
              <a:t>objective</a:t>
            </a:r>
            <a:r>
              <a:rPr sz="2100" spc="50" dirty="0">
                <a:latin typeface="Symbol"/>
                <a:cs typeface="Symbol"/>
              </a:rPr>
              <a:t></a:t>
            </a:r>
            <a:r>
              <a:rPr sz="2100" spc="5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y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24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6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14/56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2738" y="258902"/>
            <a:ext cx="503237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2905" marR="10160" indent="-1640839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Mathematical Notations and  Functions</a:t>
            </a:r>
            <a:endParaRPr sz="2500"/>
          </a:p>
          <a:p>
            <a:pPr marL="109855">
              <a:lnSpc>
                <a:spcPct val="100000"/>
              </a:lnSpc>
              <a:spcBef>
                <a:spcPts val="5"/>
              </a:spcBef>
            </a:pPr>
            <a:r>
              <a:rPr sz="2500" spc="-10" dirty="0"/>
              <a:t>(Exponents and</a:t>
            </a:r>
            <a:r>
              <a:rPr sz="2500" spc="15" dirty="0"/>
              <a:t> </a:t>
            </a:r>
            <a:r>
              <a:rPr sz="2500" spc="-10" dirty="0"/>
              <a:t>Logarithm)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498144" y="1571610"/>
            <a:ext cx="8124825" cy="17945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94970" indent="-34480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000" spc="-10" dirty="0">
                <a:latin typeface="Verdana"/>
                <a:cs typeface="Verdana"/>
              </a:rPr>
              <a:t>programA.c </a:t>
            </a:r>
            <a:r>
              <a:rPr sz="2000" spc="-5" dirty="0">
                <a:latin typeface="Verdana"/>
                <a:cs typeface="Verdana"/>
              </a:rPr>
              <a:t>and </a:t>
            </a:r>
            <a:r>
              <a:rPr sz="2000" spc="-15" dirty="0">
                <a:latin typeface="Verdana"/>
                <a:cs typeface="Verdana"/>
              </a:rPr>
              <a:t>programB.c </a:t>
            </a:r>
            <a:r>
              <a:rPr sz="2000" spc="-10" dirty="0">
                <a:latin typeface="Verdana"/>
                <a:cs typeface="Verdana"/>
              </a:rPr>
              <a:t>solve same</a:t>
            </a:r>
            <a:r>
              <a:rPr sz="2000" spc="8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problem.</a:t>
            </a:r>
            <a:endParaRPr sz="2000">
              <a:latin typeface="Verdana"/>
              <a:cs typeface="Verdana"/>
            </a:endParaRPr>
          </a:p>
          <a:p>
            <a:pPr marL="3949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94970" algn="l"/>
                <a:tab pos="395605" algn="l"/>
                <a:tab pos="1068705" algn="l"/>
                <a:tab pos="1583690" algn="l"/>
                <a:tab pos="2806700" algn="l"/>
                <a:tab pos="3410585" algn="l"/>
                <a:tab pos="4203065" algn="l"/>
                <a:tab pos="4678680" algn="l"/>
                <a:tab pos="5523230" algn="l"/>
                <a:tab pos="5956300" algn="l"/>
                <a:tab pos="7626984" algn="l"/>
              </a:tabLst>
            </a:pPr>
            <a:r>
              <a:rPr sz="2000" spc="-10" dirty="0">
                <a:latin typeface="Verdana"/>
                <a:cs typeface="Verdana"/>
              </a:rPr>
              <a:t>Let,	</a:t>
            </a:r>
            <a:r>
              <a:rPr sz="2000" spc="-5" dirty="0">
                <a:latin typeface="Verdana"/>
                <a:cs typeface="Verdana"/>
              </a:rPr>
              <a:t>64	integers	are	</a:t>
            </a:r>
            <a:r>
              <a:rPr sz="2000" spc="-10" dirty="0">
                <a:latin typeface="Verdana"/>
                <a:cs typeface="Verdana"/>
              </a:rPr>
              <a:t>used	</a:t>
            </a:r>
            <a:r>
              <a:rPr sz="2000" spc="-5" dirty="0">
                <a:latin typeface="Verdana"/>
                <a:cs typeface="Verdana"/>
              </a:rPr>
              <a:t>as	</a:t>
            </a:r>
            <a:r>
              <a:rPr sz="2000" dirty="0">
                <a:latin typeface="Verdana"/>
                <a:cs typeface="Verdana"/>
              </a:rPr>
              <a:t>input	</a:t>
            </a:r>
            <a:r>
              <a:rPr sz="2000" spc="-10" dirty="0">
                <a:latin typeface="Verdana"/>
                <a:cs typeface="Verdana"/>
              </a:rPr>
              <a:t>of	programA.c	</a:t>
            </a:r>
            <a:r>
              <a:rPr sz="2000" spc="-5" dirty="0"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394970">
              <a:lnSpc>
                <a:spcPct val="100000"/>
              </a:lnSpc>
            </a:pPr>
            <a:r>
              <a:rPr sz="2000" spc="-15" dirty="0">
                <a:latin typeface="Verdana"/>
                <a:cs typeface="Verdana"/>
              </a:rPr>
              <a:t>programB.c </a:t>
            </a:r>
            <a:r>
              <a:rPr sz="2000" spc="-5" dirty="0">
                <a:latin typeface="Verdana"/>
                <a:cs typeface="Verdana"/>
              </a:rPr>
              <a:t>i.e. n</a:t>
            </a:r>
            <a:r>
              <a:rPr sz="2000" spc="1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=64</a:t>
            </a:r>
            <a:endParaRPr sz="2000">
              <a:latin typeface="Verdana"/>
              <a:cs typeface="Verdana"/>
            </a:endParaRPr>
          </a:p>
          <a:p>
            <a:pPr marL="3949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000" spc="-10" dirty="0">
                <a:latin typeface="Verdana"/>
                <a:cs typeface="Verdana"/>
              </a:rPr>
              <a:t>Let,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complexity </a:t>
            </a:r>
            <a:r>
              <a:rPr sz="2000" spc="-10" dirty="0">
                <a:latin typeface="Verdana"/>
                <a:cs typeface="Verdana"/>
              </a:rPr>
              <a:t>of programA.c </a:t>
            </a:r>
            <a:r>
              <a:rPr sz="2000" spc="5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2</a:t>
            </a:r>
            <a:r>
              <a:rPr sz="2025" spc="-7" baseline="24691" dirty="0">
                <a:latin typeface="Verdana"/>
                <a:cs typeface="Verdana"/>
              </a:rPr>
              <a:t>n</a:t>
            </a:r>
            <a:r>
              <a:rPr sz="2025" spc="352" baseline="24691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=2</a:t>
            </a:r>
            <a:r>
              <a:rPr sz="2025" spc="-7" baseline="24691" dirty="0">
                <a:latin typeface="Verdana"/>
                <a:cs typeface="Verdana"/>
              </a:rPr>
              <a:t>64</a:t>
            </a:r>
            <a:endParaRPr sz="2025" baseline="24691">
              <a:latin typeface="Verdana"/>
              <a:cs typeface="Verdana"/>
            </a:endParaRPr>
          </a:p>
          <a:p>
            <a:pPr marL="3949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000" spc="-10" dirty="0">
                <a:latin typeface="Verdana"/>
                <a:cs typeface="Verdana"/>
              </a:rPr>
              <a:t>Let,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complexity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spc="-15" dirty="0">
                <a:latin typeface="Verdana"/>
                <a:cs typeface="Verdana"/>
              </a:rPr>
              <a:t>programB.c </a:t>
            </a:r>
            <a:r>
              <a:rPr sz="2000" spc="5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log</a:t>
            </a:r>
            <a:r>
              <a:rPr sz="2025" baseline="-20576" dirty="0">
                <a:latin typeface="Verdana"/>
                <a:cs typeface="Verdana"/>
              </a:rPr>
              <a:t>2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=log</a:t>
            </a:r>
            <a:r>
              <a:rPr sz="2025" spc="-7" baseline="-20576" dirty="0">
                <a:latin typeface="Verdana"/>
                <a:cs typeface="Verdana"/>
              </a:rPr>
              <a:t>2</a:t>
            </a:r>
            <a:r>
              <a:rPr sz="2000" spc="-5" dirty="0">
                <a:latin typeface="Verdana"/>
                <a:cs typeface="Verdana"/>
              </a:rPr>
              <a:t>64=6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15/56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5750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2815"/>
              </a:spcBef>
            </a:pPr>
            <a:r>
              <a:rPr dirty="0"/>
              <a:t>Algorithm</a:t>
            </a:r>
            <a:r>
              <a:rPr spc="-30" dirty="0"/>
              <a:t> </a:t>
            </a:r>
            <a:r>
              <a:rPr spc="-5" dirty="0"/>
              <a:t>Notation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16/56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7370" y="617347"/>
            <a:ext cx="406590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90" dirty="0"/>
              <a:t> </a:t>
            </a:r>
            <a:r>
              <a:rPr spc="-5" dirty="0"/>
              <a:t>Notations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88668"/>
            <a:ext cx="8074659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Algorithm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2.1:</a:t>
            </a:r>
            <a:endParaRPr sz="1400">
              <a:latin typeface="Courier New"/>
              <a:cs typeface="Courier New"/>
            </a:endParaRPr>
          </a:p>
          <a:p>
            <a:pPr marL="138430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(Largest Element in Array) </a:t>
            </a:r>
            <a:r>
              <a:rPr sz="1400" b="1" spc="-5" dirty="0">
                <a:latin typeface="Courier New"/>
                <a:cs typeface="Courier New"/>
              </a:rPr>
              <a:t>LARGE(DATA, N, LOC,</a:t>
            </a:r>
            <a:r>
              <a:rPr sz="1400" b="1" spc="-1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MAX)</a:t>
            </a:r>
            <a:endParaRPr sz="1400">
              <a:latin typeface="Courier New"/>
              <a:cs typeface="Courier New"/>
            </a:endParaRPr>
          </a:p>
          <a:p>
            <a:pPr marL="1384300" marR="508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 nonempty array </a:t>
            </a:r>
            <a:r>
              <a:rPr sz="1400" b="1" spc="-5" dirty="0">
                <a:latin typeface="Courier New"/>
                <a:cs typeface="Courier New"/>
              </a:rPr>
              <a:t>DATA </a:t>
            </a:r>
            <a:r>
              <a:rPr sz="1400" spc="-5" dirty="0">
                <a:latin typeface="Courier New"/>
                <a:cs typeface="Courier New"/>
              </a:rPr>
              <a:t>with </a:t>
            </a:r>
            <a:r>
              <a:rPr sz="1400" b="1" spc="-5" dirty="0">
                <a:latin typeface="Courier New"/>
                <a:cs typeface="Courier New"/>
              </a:rPr>
              <a:t>N </a:t>
            </a:r>
            <a:r>
              <a:rPr sz="1400" spc="-10" dirty="0">
                <a:latin typeface="Courier New"/>
                <a:cs typeface="Courier New"/>
              </a:rPr>
              <a:t>numerical values </a:t>
            </a:r>
            <a:r>
              <a:rPr sz="1400" spc="-5" dirty="0">
                <a:latin typeface="Courier New"/>
                <a:cs typeface="Courier New"/>
              </a:rPr>
              <a:t>is </a:t>
            </a:r>
            <a:r>
              <a:rPr sz="1400" spc="-10" dirty="0">
                <a:latin typeface="Courier New"/>
                <a:cs typeface="Courier New"/>
              </a:rPr>
              <a:t>given. </a:t>
            </a:r>
            <a:r>
              <a:rPr sz="1400" spc="-5" dirty="0">
                <a:latin typeface="Courier New"/>
                <a:cs typeface="Courier New"/>
              </a:rPr>
              <a:t>This  algorithm finds the </a:t>
            </a:r>
            <a:r>
              <a:rPr sz="1400" spc="-10" dirty="0">
                <a:latin typeface="Courier New"/>
                <a:cs typeface="Courier New"/>
              </a:rPr>
              <a:t>location </a:t>
            </a:r>
            <a:r>
              <a:rPr sz="1400" b="1" spc="-5" dirty="0">
                <a:latin typeface="Courier New"/>
                <a:cs typeface="Courier New"/>
              </a:rPr>
              <a:t>LOC </a:t>
            </a:r>
            <a:r>
              <a:rPr sz="1400" spc="-5" dirty="0">
                <a:latin typeface="Courier New"/>
                <a:cs typeface="Courier New"/>
              </a:rPr>
              <a:t>and the </a:t>
            </a:r>
            <a:r>
              <a:rPr sz="1400" spc="-10" dirty="0">
                <a:latin typeface="Courier New"/>
                <a:cs typeface="Courier New"/>
              </a:rPr>
              <a:t>value </a:t>
            </a:r>
            <a:r>
              <a:rPr sz="1400" b="1" spc="-5" dirty="0">
                <a:latin typeface="Courier New"/>
                <a:cs typeface="Courier New"/>
              </a:rPr>
              <a:t>MAX </a:t>
            </a:r>
            <a:r>
              <a:rPr sz="1400" spc="-15" dirty="0">
                <a:latin typeface="Courier New"/>
                <a:cs typeface="Courier New"/>
              </a:rPr>
              <a:t>of </a:t>
            </a:r>
            <a:r>
              <a:rPr sz="1400" spc="-5" dirty="0">
                <a:latin typeface="Courier New"/>
                <a:cs typeface="Courier New"/>
              </a:rPr>
              <a:t>the  largest element of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DATA</a:t>
            </a:r>
            <a:r>
              <a:rPr sz="1400" spc="-5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1. [initialize.] </a:t>
            </a:r>
            <a:r>
              <a:rPr sz="1400" b="1" spc="-5" dirty="0">
                <a:latin typeface="Courier New"/>
                <a:cs typeface="Courier New"/>
              </a:rPr>
              <a:t>Set K:=1, LOC:=1 and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MAX:=DATA[1].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2. [Increment counter.] Set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K:=K+1</a:t>
            </a:r>
            <a:endParaRPr sz="1400">
              <a:latin typeface="Courier New"/>
              <a:cs typeface="Courier New"/>
            </a:endParaRPr>
          </a:p>
          <a:p>
            <a:pPr marL="2298700" marR="2853055" indent="-91503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3. [Test counter.] If K&gt;N</a:t>
            </a:r>
            <a:r>
              <a:rPr sz="1400" spc="-14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then:  </a:t>
            </a: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: LOC, MAX and </a:t>
            </a:r>
            <a:r>
              <a:rPr sz="1400" b="1" spc="-5" dirty="0">
                <a:latin typeface="Courier New"/>
                <a:cs typeface="Courier New"/>
              </a:rPr>
              <a:t>Exit  [End of If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structure]</a:t>
            </a:r>
            <a:endParaRPr sz="1400">
              <a:latin typeface="Courier New"/>
              <a:cs typeface="Courier New"/>
            </a:endParaRPr>
          </a:p>
          <a:p>
            <a:pPr marL="2298700" marR="1365250" indent="-91503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4. [Compare and update.] </a:t>
            </a: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MAX&lt;DATA[K] </a:t>
            </a:r>
            <a:r>
              <a:rPr sz="1400" b="1" spc="-5" dirty="0">
                <a:latin typeface="Courier New"/>
                <a:cs typeface="Courier New"/>
              </a:rPr>
              <a:t>then</a:t>
            </a:r>
            <a:r>
              <a:rPr sz="1400" spc="-5" dirty="0">
                <a:latin typeface="Courier New"/>
                <a:cs typeface="Courier New"/>
              </a:rPr>
              <a:t>:  Set LOC:=K and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MAX:=DATA[K].</a:t>
            </a:r>
            <a:endParaRPr sz="14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[End of If</a:t>
            </a:r>
            <a:r>
              <a:rPr sz="1400" b="1" spc="-4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structure]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5. [Repeat loop.] </a:t>
            </a:r>
            <a:r>
              <a:rPr sz="1400" b="1" spc="-5" dirty="0">
                <a:latin typeface="Courier New"/>
                <a:cs typeface="Courier New"/>
              </a:rPr>
              <a:t>Go to Step</a:t>
            </a:r>
            <a:r>
              <a:rPr sz="1400" b="1" spc="-9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17/56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indent="14605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 </a:t>
            </a:r>
            <a:r>
              <a:rPr spc="-5" dirty="0"/>
              <a:t>Notations  </a:t>
            </a:r>
            <a:r>
              <a:rPr dirty="0"/>
              <a:t>(Identifying</a:t>
            </a:r>
            <a:r>
              <a:rPr spc="-70" dirty="0"/>
              <a:t> </a:t>
            </a:r>
            <a:r>
              <a:rPr dirty="0"/>
              <a:t>Number)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08175" y="4250182"/>
            <a:ext cx="38512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5. [Repeat loop.] </a:t>
            </a:r>
            <a:r>
              <a:rPr sz="1400" b="1" spc="-5" dirty="0">
                <a:latin typeface="Courier New"/>
                <a:cs typeface="Courier New"/>
              </a:rPr>
              <a:t>Go to Step</a:t>
            </a:r>
            <a:r>
              <a:rPr sz="1400" b="1" spc="-16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</a:t>
            </a:r>
            <a:endParaRPr sz="140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187700" y="2044700"/>
            <a:ext cx="3378200" cy="3378200"/>
            <a:chOff x="3187700" y="2044700"/>
            <a:chExt cx="3378200" cy="3378200"/>
          </a:xfrm>
        </p:grpSpPr>
        <p:sp>
          <p:nvSpPr>
            <p:cNvPr id="6" name="object 6"/>
            <p:cNvSpPr/>
            <p:nvPr/>
          </p:nvSpPr>
          <p:spPr>
            <a:xfrm>
              <a:off x="3409950" y="2057400"/>
              <a:ext cx="3143250" cy="3352800"/>
            </a:xfrm>
            <a:custGeom>
              <a:avLst/>
              <a:gdLst/>
              <a:ahLst/>
              <a:cxnLst/>
              <a:rect l="l" t="t" r="r" b="b"/>
              <a:pathLst>
                <a:path w="3143250" h="3352800">
                  <a:moveTo>
                    <a:pt x="2933700" y="0"/>
                  </a:moveTo>
                  <a:lnTo>
                    <a:pt x="419100" y="0"/>
                  </a:lnTo>
                  <a:lnTo>
                    <a:pt x="371062" y="5536"/>
                  </a:lnTo>
                  <a:lnTo>
                    <a:pt x="326960" y="21304"/>
                  </a:lnTo>
                  <a:lnTo>
                    <a:pt x="288051" y="46046"/>
                  </a:lnTo>
                  <a:lnTo>
                    <a:pt x="255596" y="78501"/>
                  </a:lnTo>
                  <a:lnTo>
                    <a:pt x="230854" y="117410"/>
                  </a:lnTo>
                  <a:lnTo>
                    <a:pt x="215086" y="161512"/>
                  </a:lnTo>
                  <a:lnTo>
                    <a:pt x="209550" y="209550"/>
                  </a:lnTo>
                  <a:lnTo>
                    <a:pt x="209550" y="2933700"/>
                  </a:lnTo>
                  <a:lnTo>
                    <a:pt x="0" y="2933700"/>
                  </a:lnTo>
                  <a:lnTo>
                    <a:pt x="40802" y="2941927"/>
                  </a:lnTo>
                  <a:lnTo>
                    <a:pt x="74104" y="2964370"/>
                  </a:lnTo>
                  <a:lnTo>
                    <a:pt x="96547" y="2997672"/>
                  </a:lnTo>
                  <a:lnTo>
                    <a:pt x="104775" y="3038475"/>
                  </a:lnTo>
                  <a:lnTo>
                    <a:pt x="96547" y="3079277"/>
                  </a:lnTo>
                  <a:lnTo>
                    <a:pt x="74104" y="3112579"/>
                  </a:lnTo>
                  <a:lnTo>
                    <a:pt x="40802" y="3135022"/>
                  </a:lnTo>
                  <a:lnTo>
                    <a:pt x="0" y="3143250"/>
                  </a:lnTo>
                  <a:lnTo>
                    <a:pt x="209550" y="3143250"/>
                  </a:lnTo>
                  <a:lnTo>
                    <a:pt x="204013" y="3191287"/>
                  </a:lnTo>
                  <a:lnTo>
                    <a:pt x="188245" y="3235389"/>
                  </a:lnTo>
                  <a:lnTo>
                    <a:pt x="163503" y="3274298"/>
                  </a:lnTo>
                  <a:lnTo>
                    <a:pt x="131048" y="3306753"/>
                  </a:lnTo>
                  <a:lnTo>
                    <a:pt x="92139" y="3331495"/>
                  </a:lnTo>
                  <a:lnTo>
                    <a:pt x="48037" y="3347263"/>
                  </a:lnTo>
                  <a:lnTo>
                    <a:pt x="0" y="3352800"/>
                  </a:lnTo>
                  <a:lnTo>
                    <a:pt x="2514600" y="3352800"/>
                  </a:lnTo>
                  <a:lnTo>
                    <a:pt x="2562637" y="3347263"/>
                  </a:lnTo>
                  <a:lnTo>
                    <a:pt x="2606739" y="3331495"/>
                  </a:lnTo>
                  <a:lnTo>
                    <a:pt x="2645648" y="3306753"/>
                  </a:lnTo>
                  <a:lnTo>
                    <a:pt x="2678103" y="3274298"/>
                  </a:lnTo>
                  <a:lnTo>
                    <a:pt x="2702845" y="3235389"/>
                  </a:lnTo>
                  <a:lnTo>
                    <a:pt x="2718613" y="3191287"/>
                  </a:lnTo>
                  <a:lnTo>
                    <a:pt x="2724150" y="3143250"/>
                  </a:lnTo>
                  <a:lnTo>
                    <a:pt x="2724150" y="419100"/>
                  </a:lnTo>
                  <a:lnTo>
                    <a:pt x="419100" y="419100"/>
                  </a:lnTo>
                  <a:lnTo>
                    <a:pt x="378297" y="410872"/>
                  </a:lnTo>
                  <a:lnTo>
                    <a:pt x="344995" y="388429"/>
                  </a:lnTo>
                  <a:lnTo>
                    <a:pt x="322552" y="355127"/>
                  </a:lnTo>
                  <a:lnTo>
                    <a:pt x="314325" y="314325"/>
                  </a:lnTo>
                  <a:lnTo>
                    <a:pt x="322552" y="273522"/>
                  </a:lnTo>
                  <a:lnTo>
                    <a:pt x="344995" y="240220"/>
                  </a:lnTo>
                  <a:lnTo>
                    <a:pt x="378297" y="217777"/>
                  </a:lnTo>
                  <a:lnTo>
                    <a:pt x="419100" y="209550"/>
                  </a:lnTo>
                  <a:lnTo>
                    <a:pt x="3143250" y="209550"/>
                  </a:lnTo>
                  <a:lnTo>
                    <a:pt x="3137713" y="161512"/>
                  </a:lnTo>
                  <a:lnTo>
                    <a:pt x="3121945" y="117410"/>
                  </a:lnTo>
                  <a:lnTo>
                    <a:pt x="3097203" y="78501"/>
                  </a:lnTo>
                  <a:lnTo>
                    <a:pt x="3064748" y="46046"/>
                  </a:lnTo>
                  <a:lnTo>
                    <a:pt x="3025839" y="21304"/>
                  </a:lnTo>
                  <a:lnTo>
                    <a:pt x="2981737" y="5536"/>
                  </a:lnTo>
                  <a:lnTo>
                    <a:pt x="2933700" y="0"/>
                  </a:lnTo>
                  <a:close/>
                </a:path>
                <a:path w="3143250" h="3352800">
                  <a:moveTo>
                    <a:pt x="3143250" y="209550"/>
                  </a:moveTo>
                  <a:lnTo>
                    <a:pt x="628650" y="209550"/>
                  </a:lnTo>
                  <a:lnTo>
                    <a:pt x="623113" y="257587"/>
                  </a:lnTo>
                  <a:lnTo>
                    <a:pt x="607345" y="301689"/>
                  </a:lnTo>
                  <a:lnTo>
                    <a:pt x="582603" y="340598"/>
                  </a:lnTo>
                  <a:lnTo>
                    <a:pt x="550148" y="373053"/>
                  </a:lnTo>
                  <a:lnTo>
                    <a:pt x="511239" y="397795"/>
                  </a:lnTo>
                  <a:lnTo>
                    <a:pt x="467137" y="413563"/>
                  </a:lnTo>
                  <a:lnTo>
                    <a:pt x="419100" y="419100"/>
                  </a:lnTo>
                  <a:lnTo>
                    <a:pt x="2933700" y="419100"/>
                  </a:lnTo>
                  <a:lnTo>
                    <a:pt x="2981737" y="413563"/>
                  </a:lnTo>
                  <a:lnTo>
                    <a:pt x="3025839" y="397795"/>
                  </a:lnTo>
                  <a:lnTo>
                    <a:pt x="3064748" y="373053"/>
                  </a:lnTo>
                  <a:lnTo>
                    <a:pt x="3097203" y="340598"/>
                  </a:lnTo>
                  <a:lnTo>
                    <a:pt x="3121945" y="301689"/>
                  </a:lnTo>
                  <a:lnTo>
                    <a:pt x="3137713" y="257587"/>
                  </a:lnTo>
                  <a:lnTo>
                    <a:pt x="3143250" y="20955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00400" y="2266950"/>
              <a:ext cx="838200" cy="3143250"/>
            </a:xfrm>
            <a:custGeom>
              <a:avLst/>
              <a:gdLst/>
              <a:ahLst/>
              <a:cxnLst/>
              <a:rect l="l" t="t" r="r" b="b"/>
              <a:pathLst>
                <a:path w="838200" h="3143250">
                  <a:moveTo>
                    <a:pt x="838200" y="0"/>
                  </a:moveTo>
                  <a:lnTo>
                    <a:pt x="628650" y="0"/>
                  </a:lnTo>
                  <a:lnTo>
                    <a:pt x="587847" y="8227"/>
                  </a:lnTo>
                  <a:lnTo>
                    <a:pt x="554545" y="30670"/>
                  </a:lnTo>
                  <a:lnTo>
                    <a:pt x="532102" y="63972"/>
                  </a:lnTo>
                  <a:lnTo>
                    <a:pt x="523875" y="104775"/>
                  </a:lnTo>
                  <a:lnTo>
                    <a:pt x="532102" y="145577"/>
                  </a:lnTo>
                  <a:lnTo>
                    <a:pt x="554545" y="178879"/>
                  </a:lnTo>
                  <a:lnTo>
                    <a:pt x="587847" y="201322"/>
                  </a:lnTo>
                  <a:lnTo>
                    <a:pt x="628650" y="209550"/>
                  </a:lnTo>
                  <a:lnTo>
                    <a:pt x="676687" y="204013"/>
                  </a:lnTo>
                  <a:lnTo>
                    <a:pt x="720789" y="188245"/>
                  </a:lnTo>
                  <a:lnTo>
                    <a:pt x="759698" y="163503"/>
                  </a:lnTo>
                  <a:lnTo>
                    <a:pt x="792153" y="131048"/>
                  </a:lnTo>
                  <a:lnTo>
                    <a:pt x="816895" y="92139"/>
                  </a:lnTo>
                  <a:lnTo>
                    <a:pt x="832663" y="48037"/>
                  </a:lnTo>
                  <a:lnTo>
                    <a:pt x="838200" y="0"/>
                  </a:lnTo>
                  <a:close/>
                </a:path>
                <a:path w="838200" h="3143250">
                  <a:moveTo>
                    <a:pt x="209550" y="2724150"/>
                  </a:moveTo>
                  <a:lnTo>
                    <a:pt x="161512" y="2729686"/>
                  </a:lnTo>
                  <a:lnTo>
                    <a:pt x="117410" y="2745454"/>
                  </a:lnTo>
                  <a:lnTo>
                    <a:pt x="78501" y="2770196"/>
                  </a:lnTo>
                  <a:lnTo>
                    <a:pt x="46046" y="2802651"/>
                  </a:lnTo>
                  <a:lnTo>
                    <a:pt x="21304" y="2841560"/>
                  </a:lnTo>
                  <a:lnTo>
                    <a:pt x="5536" y="2885662"/>
                  </a:lnTo>
                  <a:lnTo>
                    <a:pt x="0" y="2933700"/>
                  </a:lnTo>
                  <a:lnTo>
                    <a:pt x="5536" y="2981737"/>
                  </a:lnTo>
                  <a:lnTo>
                    <a:pt x="21304" y="3025839"/>
                  </a:lnTo>
                  <a:lnTo>
                    <a:pt x="46046" y="3064748"/>
                  </a:lnTo>
                  <a:lnTo>
                    <a:pt x="78501" y="3097203"/>
                  </a:lnTo>
                  <a:lnTo>
                    <a:pt x="117410" y="3121945"/>
                  </a:lnTo>
                  <a:lnTo>
                    <a:pt x="161512" y="3137713"/>
                  </a:lnTo>
                  <a:lnTo>
                    <a:pt x="209550" y="3143250"/>
                  </a:lnTo>
                  <a:lnTo>
                    <a:pt x="257587" y="3137713"/>
                  </a:lnTo>
                  <a:lnTo>
                    <a:pt x="301689" y="3121945"/>
                  </a:lnTo>
                  <a:lnTo>
                    <a:pt x="340598" y="3097203"/>
                  </a:lnTo>
                  <a:lnTo>
                    <a:pt x="373053" y="3064748"/>
                  </a:lnTo>
                  <a:lnTo>
                    <a:pt x="397795" y="3025839"/>
                  </a:lnTo>
                  <a:lnTo>
                    <a:pt x="413563" y="2981737"/>
                  </a:lnTo>
                  <a:lnTo>
                    <a:pt x="419100" y="2933700"/>
                  </a:lnTo>
                  <a:lnTo>
                    <a:pt x="209550" y="2933700"/>
                  </a:lnTo>
                  <a:lnTo>
                    <a:pt x="250352" y="2925472"/>
                  </a:lnTo>
                  <a:lnTo>
                    <a:pt x="283654" y="2903029"/>
                  </a:lnTo>
                  <a:lnTo>
                    <a:pt x="306097" y="2869727"/>
                  </a:lnTo>
                  <a:lnTo>
                    <a:pt x="314325" y="2828925"/>
                  </a:lnTo>
                  <a:lnTo>
                    <a:pt x="306097" y="2788122"/>
                  </a:lnTo>
                  <a:lnTo>
                    <a:pt x="283654" y="2754820"/>
                  </a:lnTo>
                  <a:lnTo>
                    <a:pt x="250352" y="2732377"/>
                  </a:lnTo>
                  <a:lnTo>
                    <a:pt x="209550" y="272415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00400" y="2057400"/>
              <a:ext cx="3352800" cy="3352800"/>
            </a:xfrm>
            <a:custGeom>
              <a:avLst/>
              <a:gdLst/>
              <a:ahLst/>
              <a:cxnLst/>
              <a:rect l="l" t="t" r="r" b="b"/>
              <a:pathLst>
                <a:path w="3352800" h="3352800">
                  <a:moveTo>
                    <a:pt x="419100" y="2933700"/>
                  </a:moveTo>
                  <a:lnTo>
                    <a:pt x="419100" y="209550"/>
                  </a:lnTo>
                  <a:lnTo>
                    <a:pt x="424636" y="161512"/>
                  </a:lnTo>
                  <a:lnTo>
                    <a:pt x="440404" y="117410"/>
                  </a:lnTo>
                  <a:lnTo>
                    <a:pt x="465146" y="78501"/>
                  </a:lnTo>
                  <a:lnTo>
                    <a:pt x="497601" y="46046"/>
                  </a:lnTo>
                  <a:lnTo>
                    <a:pt x="536510" y="21304"/>
                  </a:lnTo>
                  <a:lnTo>
                    <a:pt x="580612" y="5536"/>
                  </a:lnTo>
                  <a:lnTo>
                    <a:pt x="628650" y="0"/>
                  </a:lnTo>
                  <a:lnTo>
                    <a:pt x="3143250" y="0"/>
                  </a:lnTo>
                  <a:lnTo>
                    <a:pt x="3191287" y="5536"/>
                  </a:lnTo>
                  <a:lnTo>
                    <a:pt x="3235389" y="21304"/>
                  </a:lnTo>
                  <a:lnTo>
                    <a:pt x="3274298" y="46046"/>
                  </a:lnTo>
                  <a:lnTo>
                    <a:pt x="3306753" y="78501"/>
                  </a:lnTo>
                  <a:lnTo>
                    <a:pt x="3331495" y="117410"/>
                  </a:lnTo>
                  <a:lnTo>
                    <a:pt x="3347263" y="161512"/>
                  </a:lnTo>
                  <a:lnTo>
                    <a:pt x="3352800" y="209550"/>
                  </a:lnTo>
                  <a:lnTo>
                    <a:pt x="3347263" y="257587"/>
                  </a:lnTo>
                  <a:lnTo>
                    <a:pt x="3331495" y="301689"/>
                  </a:lnTo>
                  <a:lnTo>
                    <a:pt x="3306753" y="340598"/>
                  </a:lnTo>
                  <a:lnTo>
                    <a:pt x="3274298" y="373053"/>
                  </a:lnTo>
                  <a:lnTo>
                    <a:pt x="3235389" y="397795"/>
                  </a:lnTo>
                  <a:lnTo>
                    <a:pt x="3191287" y="413563"/>
                  </a:lnTo>
                  <a:lnTo>
                    <a:pt x="3143250" y="419100"/>
                  </a:lnTo>
                  <a:lnTo>
                    <a:pt x="2933700" y="419100"/>
                  </a:lnTo>
                  <a:lnTo>
                    <a:pt x="2933700" y="3143250"/>
                  </a:lnTo>
                  <a:lnTo>
                    <a:pt x="2928163" y="3191287"/>
                  </a:lnTo>
                  <a:lnTo>
                    <a:pt x="2912395" y="3235389"/>
                  </a:lnTo>
                  <a:lnTo>
                    <a:pt x="2887653" y="3274298"/>
                  </a:lnTo>
                  <a:lnTo>
                    <a:pt x="2855198" y="3306753"/>
                  </a:lnTo>
                  <a:lnTo>
                    <a:pt x="2816289" y="3331495"/>
                  </a:lnTo>
                  <a:lnTo>
                    <a:pt x="2772187" y="3347263"/>
                  </a:lnTo>
                  <a:lnTo>
                    <a:pt x="2724150" y="3352800"/>
                  </a:lnTo>
                  <a:lnTo>
                    <a:pt x="209550" y="3352800"/>
                  </a:lnTo>
                  <a:lnTo>
                    <a:pt x="161512" y="3347263"/>
                  </a:lnTo>
                  <a:lnTo>
                    <a:pt x="117410" y="3331495"/>
                  </a:lnTo>
                  <a:lnTo>
                    <a:pt x="78501" y="3306753"/>
                  </a:lnTo>
                  <a:lnTo>
                    <a:pt x="46046" y="3274298"/>
                  </a:lnTo>
                  <a:lnTo>
                    <a:pt x="21304" y="3235389"/>
                  </a:lnTo>
                  <a:lnTo>
                    <a:pt x="5536" y="3191287"/>
                  </a:lnTo>
                  <a:lnTo>
                    <a:pt x="0" y="3143250"/>
                  </a:lnTo>
                  <a:lnTo>
                    <a:pt x="5536" y="3095212"/>
                  </a:lnTo>
                  <a:lnTo>
                    <a:pt x="21304" y="3051110"/>
                  </a:lnTo>
                  <a:lnTo>
                    <a:pt x="46046" y="3012201"/>
                  </a:lnTo>
                  <a:lnTo>
                    <a:pt x="78501" y="2979746"/>
                  </a:lnTo>
                  <a:lnTo>
                    <a:pt x="117410" y="2955004"/>
                  </a:lnTo>
                  <a:lnTo>
                    <a:pt x="161512" y="2939236"/>
                  </a:lnTo>
                  <a:lnTo>
                    <a:pt x="209550" y="2933700"/>
                  </a:lnTo>
                  <a:lnTo>
                    <a:pt x="419100" y="2933700"/>
                  </a:lnTo>
                  <a:close/>
                </a:path>
                <a:path w="3352800" h="3352800">
                  <a:moveTo>
                    <a:pt x="628650" y="0"/>
                  </a:moveTo>
                  <a:lnTo>
                    <a:pt x="676687" y="5536"/>
                  </a:lnTo>
                  <a:lnTo>
                    <a:pt x="720789" y="21304"/>
                  </a:lnTo>
                  <a:lnTo>
                    <a:pt x="759698" y="46046"/>
                  </a:lnTo>
                  <a:lnTo>
                    <a:pt x="792153" y="78501"/>
                  </a:lnTo>
                  <a:lnTo>
                    <a:pt x="816895" y="117410"/>
                  </a:lnTo>
                  <a:lnTo>
                    <a:pt x="832663" y="161512"/>
                  </a:lnTo>
                  <a:lnTo>
                    <a:pt x="838200" y="209550"/>
                  </a:lnTo>
                  <a:lnTo>
                    <a:pt x="832663" y="257587"/>
                  </a:lnTo>
                  <a:lnTo>
                    <a:pt x="816895" y="301689"/>
                  </a:lnTo>
                  <a:lnTo>
                    <a:pt x="792153" y="340598"/>
                  </a:lnTo>
                  <a:lnTo>
                    <a:pt x="759698" y="373053"/>
                  </a:lnTo>
                  <a:lnTo>
                    <a:pt x="720789" y="397795"/>
                  </a:lnTo>
                  <a:lnTo>
                    <a:pt x="676687" y="413563"/>
                  </a:lnTo>
                  <a:lnTo>
                    <a:pt x="628650" y="419100"/>
                  </a:lnTo>
                  <a:lnTo>
                    <a:pt x="587847" y="410872"/>
                  </a:lnTo>
                  <a:lnTo>
                    <a:pt x="554545" y="388429"/>
                  </a:lnTo>
                  <a:lnTo>
                    <a:pt x="532102" y="355127"/>
                  </a:lnTo>
                  <a:lnTo>
                    <a:pt x="523875" y="314325"/>
                  </a:lnTo>
                  <a:lnTo>
                    <a:pt x="532102" y="273522"/>
                  </a:lnTo>
                  <a:lnTo>
                    <a:pt x="554545" y="240220"/>
                  </a:lnTo>
                  <a:lnTo>
                    <a:pt x="587847" y="217777"/>
                  </a:lnTo>
                  <a:lnTo>
                    <a:pt x="628650" y="209550"/>
                  </a:lnTo>
                  <a:lnTo>
                    <a:pt x="838200" y="20955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97250" y="4978400"/>
              <a:ext cx="234950" cy="234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09950" y="4991100"/>
              <a:ext cx="209550" cy="419100"/>
            </a:xfrm>
            <a:custGeom>
              <a:avLst/>
              <a:gdLst/>
              <a:ahLst/>
              <a:cxnLst/>
              <a:rect l="l" t="t" r="r" b="b"/>
              <a:pathLst>
                <a:path w="209550" h="419100">
                  <a:moveTo>
                    <a:pt x="0" y="419100"/>
                  </a:moveTo>
                  <a:lnTo>
                    <a:pt x="48037" y="413563"/>
                  </a:lnTo>
                  <a:lnTo>
                    <a:pt x="92139" y="397795"/>
                  </a:lnTo>
                  <a:lnTo>
                    <a:pt x="131048" y="373053"/>
                  </a:lnTo>
                  <a:lnTo>
                    <a:pt x="163503" y="340598"/>
                  </a:lnTo>
                  <a:lnTo>
                    <a:pt x="188245" y="301689"/>
                  </a:lnTo>
                  <a:lnTo>
                    <a:pt x="204013" y="257587"/>
                  </a:lnTo>
                  <a:lnTo>
                    <a:pt x="209550" y="209550"/>
                  </a:lnTo>
                  <a:lnTo>
                    <a:pt x="209550" y="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6244" y="1688668"/>
            <a:ext cx="8074659" cy="1325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Algorithm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2.1:</a:t>
            </a:r>
            <a:endParaRPr sz="1400">
              <a:latin typeface="Courier New"/>
              <a:cs typeface="Courier New"/>
            </a:endParaRPr>
          </a:p>
          <a:p>
            <a:pPr marL="138430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(Largest Element in Array) </a:t>
            </a:r>
            <a:r>
              <a:rPr sz="1400" b="1" spc="-5" dirty="0">
                <a:latin typeface="Courier New"/>
                <a:cs typeface="Courier New"/>
              </a:rPr>
              <a:t>LARGE(DATA, N, LOC,</a:t>
            </a:r>
            <a:r>
              <a:rPr sz="1400" b="1" spc="-1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MAX)</a:t>
            </a:r>
            <a:endParaRPr sz="1400">
              <a:latin typeface="Courier New"/>
              <a:cs typeface="Courier New"/>
            </a:endParaRPr>
          </a:p>
          <a:p>
            <a:pPr marL="1384300" marR="508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 nonempty array </a:t>
            </a:r>
            <a:r>
              <a:rPr sz="1400" b="1" spc="-5" dirty="0">
                <a:latin typeface="Courier New"/>
                <a:cs typeface="Courier New"/>
              </a:rPr>
              <a:t>DATA </a:t>
            </a:r>
            <a:r>
              <a:rPr sz="1400" spc="-5" dirty="0">
                <a:latin typeface="Courier New"/>
                <a:cs typeface="Courier New"/>
              </a:rPr>
              <a:t>with </a:t>
            </a:r>
            <a:r>
              <a:rPr sz="1400" b="1" spc="-5" dirty="0">
                <a:latin typeface="Courier New"/>
                <a:cs typeface="Courier New"/>
              </a:rPr>
              <a:t>N </a:t>
            </a:r>
            <a:r>
              <a:rPr sz="1400" spc="-10" dirty="0">
                <a:latin typeface="Courier New"/>
                <a:cs typeface="Courier New"/>
              </a:rPr>
              <a:t>numerical values </a:t>
            </a:r>
            <a:r>
              <a:rPr sz="1400" spc="-5" dirty="0">
                <a:latin typeface="Courier New"/>
                <a:cs typeface="Courier New"/>
              </a:rPr>
              <a:t>is </a:t>
            </a:r>
            <a:r>
              <a:rPr sz="1400" spc="-10" dirty="0">
                <a:latin typeface="Courier New"/>
                <a:cs typeface="Courier New"/>
              </a:rPr>
              <a:t>given. </a:t>
            </a:r>
            <a:r>
              <a:rPr sz="1400" spc="-5" dirty="0">
                <a:latin typeface="Courier New"/>
                <a:cs typeface="Courier New"/>
              </a:rPr>
              <a:t>This  algorithm finds t</a:t>
            </a:r>
            <a:r>
              <a:rPr sz="1400" strike="sngStrike" spc="-5" dirty="0">
                <a:latin typeface="Courier New"/>
                <a:cs typeface="Courier New"/>
              </a:rPr>
              <a:t>he </a:t>
            </a:r>
            <a:r>
              <a:rPr sz="1400" strike="sngStrike" spc="-10" dirty="0">
                <a:latin typeface="Courier New"/>
                <a:cs typeface="Courier New"/>
              </a:rPr>
              <a:t>location </a:t>
            </a:r>
            <a:r>
              <a:rPr sz="1400" b="1" strike="sngStrike" spc="-5" dirty="0">
                <a:latin typeface="Courier New"/>
                <a:cs typeface="Courier New"/>
              </a:rPr>
              <a:t>LOC </a:t>
            </a:r>
            <a:r>
              <a:rPr sz="1400" strike="sngStrike" spc="-5" dirty="0">
                <a:latin typeface="Courier New"/>
                <a:cs typeface="Courier New"/>
              </a:rPr>
              <a:t>and</a:t>
            </a:r>
            <a:r>
              <a:rPr sz="1400" strike="noStrike" spc="-5" dirty="0">
                <a:latin typeface="Courier New"/>
                <a:cs typeface="Courier New"/>
              </a:rPr>
              <a:t> the </a:t>
            </a:r>
            <a:r>
              <a:rPr sz="1400" strike="noStrike" spc="-10" dirty="0">
                <a:latin typeface="Courier New"/>
                <a:cs typeface="Courier New"/>
              </a:rPr>
              <a:t>value </a:t>
            </a:r>
            <a:r>
              <a:rPr sz="1400" b="1" strike="noStrike" spc="-5" dirty="0">
                <a:latin typeface="Courier New"/>
                <a:cs typeface="Courier New"/>
              </a:rPr>
              <a:t>MAX </a:t>
            </a:r>
            <a:r>
              <a:rPr sz="1400" strike="noStrike" spc="-15" dirty="0">
                <a:latin typeface="Courier New"/>
                <a:cs typeface="Courier New"/>
              </a:rPr>
              <a:t>of </a:t>
            </a:r>
            <a:r>
              <a:rPr sz="1400" strike="noStrike" spc="-5" dirty="0">
                <a:latin typeface="Courier New"/>
                <a:cs typeface="Courier New"/>
              </a:rPr>
              <a:t>the  largest element of</a:t>
            </a:r>
            <a:r>
              <a:rPr sz="1400" strike="noStrike" spc="-65" dirty="0">
                <a:latin typeface="Courier New"/>
                <a:cs typeface="Courier New"/>
              </a:rPr>
              <a:t> </a:t>
            </a:r>
            <a:r>
              <a:rPr sz="1400" b="1" strike="noStrike" spc="-5" dirty="0">
                <a:latin typeface="Courier New"/>
                <a:cs typeface="Courier New"/>
              </a:rPr>
              <a:t>DATA</a:t>
            </a:r>
            <a:r>
              <a:rPr sz="1400" strike="noStrike" spc="-5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607060" algn="ctr">
              <a:lnSpc>
                <a:spcPts val="1845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Identifying</a:t>
            </a: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Number: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44675" y="2917697"/>
            <a:ext cx="611314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ts val="2120"/>
              </a:lnSpc>
              <a:spcBef>
                <a:spcPts val="100"/>
              </a:spcBef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1. </a:t>
            </a:r>
            <a:r>
              <a:rPr sz="1400" spc="-225" dirty="0">
                <a:latin typeface="Courier New"/>
                <a:cs typeface="Courier New"/>
              </a:rPr>
              <a:t>[initialize.]</a:t>
            </a:r>
            <a:r>
              <a:rPr sz="2700" spc="-337" baseline="-16975" dirty="0">
                <a:solidFill>
                  <a:srgbClr val="FFFFFF"/>
                </a:solidFill>
                <a:latin typeface="Carlito"/>
                <a:cs typeface="Carlito"/>
              </a:rPr>
              <a:t>Ea</a:t>
            </a:r>
            <a:r>
              <a:rPr sz="1400" b="1" spc="-225" dirty="0">
                <a:latin typeface="Courier New"/>
                <a:cs typeface="Courier New"/>
              </a:rPr>
              <a:t>S</a:t>
            </a:r>
            <a:r>
              <a:rPr sz="2700" spc="-337" baseline="-16975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400" b="1" spc="-225" dirty="0">
                <a:latin typeface="Courier New"/>
                <a:cs typeface="Courier New"/>
              </a:rPr>
              <a:t>e</a:t>
            </a:r>
            <a:r>
              <a:rPr sz="2700" spc="-337" baseline="-16975" dirty="0">
                <a:solidFill>
                  <a:srgbClr val="FFFFFF"/>
                </a:solidFill>
                <a:latin typeface="Carlito"/>
                <a:cs typeface="Carlito"/>
              </a:rPr>
              <a:t>h</a:t>
            </a:r>
            <a:r>
              <a:rPr sz="1400" b="1" spc="-225" dirty="0">
                <a:latin typeface="Courier New"/>
                <a:cs typeface="Courier New"/>
              </a:rPr>
              <a:t>t</a:t>
            </a:r>
            <a:r>
              <a:rPr sz="2700" spc="-337" baseline="-1697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b="1" spc="-225" dirty="0">
                <a:latin typeface="Courier New"/>
                <a:cs typeface="Courier New"/>
              </a:rPr>
              <a:t>K</a:t>
            </a:r>
            <a:r>
              <a:rPr sz="2700" spc="-337" baseline="-16975" dirty="0">
                <a:solidFill>
                  <a:srgbClr val="FFFFFF"/>
                </a:solidFill>
                <a:latin typeface="Carlito"/>
                <a:cs typeface="Carlito"/>
              </a:rPr>
              <a:t>lg</a:t>
            </a:r>
            <a:r>
              <a:rPr sz="1400" b="1" spc="-225" dirty="0">
                <a:latin typeface="Courier New"/>
                <a:cs typeface="Courier New"/>
              </a:rPr>
              <a:t>:</a:t>
            </a:r>
            <a:r>
              <a:rPr sz="2700" spc="-337" baseline="-1697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400" b="1" spc="-225" dirty="0">
                <a:latin typeface="Courier New"/>
                <a:cs typeface="Courier New"/>
              </a:rPr>
              <a:t>=</a:t>
            </a:r>
            <a:r>
              <a:rPr sz="2700" spc="-337" baseline="-16975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b="1" spc="-225" dirty="0">
                <a:latin typeface="Courier New"/>
                <a:cs typeface="Courier New"/>
              </a:rPr>
              <a:t>1</a:t>
            </a:r>
            <a:r>
              <a:rPr sz="2700" spc="-337" baseline="-16975" dirty="0">
                <a:solidFill>
                  <a:srgbClr val="FFFFFF"/>
                </a:solidFill>
                <a:latin typeface="Carlito"/>
                <a:cs typeface="Carlito"/>
              </a:rPr>
              <a:t>it</a:t>
            </a:r>
            <a:r>
              <a:rPr sz="1400" b="1" spc="-225" dirty="0">
                <a:latin typeface="Courier New"/>
                <a:cs typeface="Courier New"/>
              </a:rPr>
              <a:t>,</a:t>
            </a:r>
            <a:r>
              <a:rPr sz="2700" spc="-337" baseline="-16975" dirty="0">
                <a:solidFill>
                  <a:srgbClr val="FFFFFF"/>
                </a:solidFill>
                <a:latin typeface="Carlito"/>
                <a:cs typeface="Carlito"/>
              </a:rPr>
              <a:t>hm</a:t>
            </a:r>
            <a:r>
              <a:rPr sz="1400" b="1" spc="-225" dirty="0">
                <a:latin typeface="Courier New"/>
                <a:cs typeface="Courier New"/>
              </a:rPr>
              <a:t>LO</a:t>
            </a:r>
            <a:r>
              <a:rPr sz="2700" spc="-337" baseline="-16975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b="1" spc="-225" dirty="0">
                <a:latin typeface="Courier New"/>
                <a:cs typeface="Courier New"/>
              </a:rPr>
              <a:t>C</a:t>
            </a:r>
            <a:r>
              <a:rPr sz="2700" spc="-337" baseline="-1697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b="1" spc="-225" dirty="0">
                <a:latin typeface="Courier New"/>
                <a:cs typeface="Courier New"/>
              </a:rPr>
              <a:t>:=1 </a:t>
            </a:r>
            <a:r>
              <a:rPr sz="1400" b="1" spc="-5" dirty="0">
                <a:latin typeface="Courier New"/>
                <a:cs typeface="Courier New"/>
              </a:rPr>
              <a:t>and</a:t>
            </a:r>
            <a:r>
              <a:rPr sz="1400" b="1" spc="-409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MAX:=DATA[1].</a:t>
            </a:r>
            <a:endParaRPr sz="1400">
              <a:latin typeface="Courier New"/>
              <a:cs typeface="Courier New"/>
            </a:endParaRPr>
          </a:p>
          <a:p>
            <a:pPr marL="76200">
              <a:lnSpc>
                <a:spcPts val="144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2. [Increment counter.] Set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K:=K+1</a:t>
            </a:r>
            <a:endParaRPr sz="1400">
              <a:latin typeface="Courier New"/>
              <a:cs typeface="Courier New"/>
            </a:endParaRPr>
          </a:p>
          <a:p>
            <a:pPr marL="76200">
              <a:lnSpc>
                <a:spcPts val="1720"/>
              </a:lnSpc>
              <a:tabLst>
                <a:tab pos="2627630" algn="l"/>
              </a:tabLst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3.</a:t>
            </a:r>
            <a:r>
              <a:rPr sz="1400" spc="-1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[Test</a:t>
            </a:r>
            <a:r>
              <a:rPr sz="1400" spc="20" dirty="0">
                <a:latin typeface="Courier New"/>
                <a:cs typeface="Courier New"/>
              </a:rPr>
              <a:t> </a:t>
            </a:r>
            <a:r>
              <a:rPr sz="1400" spc="-280" dirty="0">
                <a:latin typeface="Courier New"/>
                <a:cs typeface="Courier New"/>
              </a:rPr>
              <a:t>coun</a:t>
            </a:r>
            <a:r>
              <a:rPr sz="2700" spc="-419" baseline="2006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280" dirty="0">
                <a:latin typeface="Courier New"/>
                <a:cs typeface="Courier New"/>
              </a:rPr>
              <a:t>t</a:t>
            </a:r>
            <a:r>
              <a:rPr sz="2700" spc="-419" baseline="20061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280" dirty="0">
                <a:latin typeface="Courier New"/>
                <a:cs typeface="Courier New"/>
              </a:rPr>
              <a:t>e</a:t>
            </a:r>
            <a:r>
              <a:rPr sz="2700" spc="-419" baseline="20061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400" spc="-280" dirty="0">
                <a:latin typeface="Courier New"/>
                <a:cs typeface="Courier New"/>
              </a:rPr>
              <a:t>r</a:t>
            </a:r>
            <a:r>
              <a:rPr sz="2700" spc="-419" baseline="20061" dirty="0">
                <a:solidFill>
                  <a:srgbClr val="FFFFFF"/>
                </a:solidFill>
                <a:latin typeface="Carlito"/>
                <a:cs typeface="Carlito"/>
              </a:rPr>
              <a:t>igne</a:t>
            </a:r>
            <a:r>
              <a:rPr sz="1400" spc="-280" dirty="0">
                <a:latin typeface="Courier New"/>
                <a:cs typeface="Courier New"/>
              </a:rPr>
              <a:t>].	</a:t>
            </a:r>
            <a:r>
              <a:rPr sz="1400" spc="-315" dirty="0">
                <a:latin typeface="Courier New"/>
                <a:cs typeface="Courier New"/>
              </a:rPr>
              <a:t>I</a:t>
            </a:r>
            <a:r>
              <a:rPr sz="2700" spc="-472" baseline="20061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400" spc="-315" dirty="0">
                <a:latin typeface="Courier New"/>
                <a:cs typeface="Courier New"/>
              </a:rPr>
              <a:t>f</a:t>
            </a:r>
            <a:r>
              <a:rPr sz="2700" spc="-472" baseline="20061" dirty="0">
                <a:solidFill>
                  <a:srgbClr val="FFFFFF"/>
                </a:solidFill>
                <a:latin typeface="Carlito"/>
                <a:cs typeface="Carlito"/>
              </a:rPr>
              <a:t>an</a:t>
            </a:r>
            <a:r>
              <a:rPr sz="1400" spc="-315" dirty="0">
                <a:latin typeface="Courier New"/>
                <a:cs typeface="Courier New"/>
              </a:rPr>
              <a:t>K&gt;</a:t>
            </a:r>
            <a:r>
              <a:rPr sz="2700" spc="-472" baseline="20061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400" spc="-315" dirty="0">
                <a:latin typeface="Courier New"/>
                <a:cs typeface="Courier New"/>
              </a:rPr>
              <a:t>N</a:t>
            </a:r>
            <a:r>
              <a:rPr sz="2700" spc="-472" baseline="20061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r>
              <a:rPr sz="1400" spc="-315" dirty="0">
                <a:latin typeface="Courier New"/>
                <a:cs typeface="Courier New"/>
              </a:rPr>
              <a:t>t</a:t>
            </a:r>
            <a:r>
              <a:rPr sz="2700" spc="-472" baseline="20061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315" dirty="0">
                <a:latin typeface="Courier New"/>
                <a:cs typeface="Courier New"/>
              </a:rPr>
              <a:t>h</a:t>
            </a:r>
            <a:r>
              <a:rPr sz="2700" spc="-472" baseline="2006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400" spc="-315" dirty="0">
                <a:latin typeface="Courier New"/>
                <a:cs typeface="Courier New"/>
              </a:rPr>
              <a:t>e</a:t>
            </a:r>
            <a:r>
              <a:rPr sz="2700" spc="-472" baseline="20061" dirty="0">
                <a:solidFill>
                  <a:srgbClr val="FFFFFF"/>
                </a:solidFill>
                <a:latin typeface="Carlito"/>
                <a:cs typeface="Carlito"/>
              </a:rPr>
              <a:t>if</a:t>
            </a:r>
            <a:r>
              <a:rPr sz="1400" spc="-315" dirty="0">
                <a:latin typeface="Courier New"/>
                <a:cs typeface="Courier New"/>
              </a:rPr>
              <a:t>n</a:t>
            </a:r>
            <a:r>
              <a:rPr sz="2700" spc="-472" baseline="20061" dirty="0">
                <a:solidFill>
                  <a:srgbClr val="FFFFFF"/>
                </a:solidFill>
                <a:latin typeface="Carlito"/>
                <a:cs typeface="Carlito"/>
              </a:rPr>
              <a:t>y</a:t>
            </a:r>
            <a:r>
              <a:rPr sz="1400" spc="-315" dirty="0">
                <a:latin typeface="Courier New"/>
                <a:cs typeface="Courier New"/>
              </a:rPr>
              <a:t>:</a:t>
            </a:r>
            <a:r>
              <a:rPr sz="2700" spc="-472" baseline="20061" dirty="0">
                <a:solidFill>
                  <a:srgbClr val="FFFFFF"/>
                </a:solidFill>
                <a:latin typeface="Carlito"/>
                <a:cs typeface="Carlito"/>
              </a:rPr>
              <a:t>ing</a:t>
            </a:r>
            <a:endParaRPr sz="2700" baseline="20061">
              <a:latin typeface="Carlito"/>
              <a:cs typeface="Carlito"/>
            </a:endParaRPr>
          </a:p>
          <a:p>
            <a:pPr marL="990600">
              <a:lnSpc>
                <a:spcPts val="1880"/>
              </a:lnSpc>
            </a:pP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: LOC, MAX </a:t>
            </a:r>
            <a:r>
              <a:rPr sz="2700" spc="-765" baseline="4629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400" spc="-509" dirty="0">
                <a:latin typeface="Courier New"/>
                <a:cs typeface="Courier New"/>
              </a:rPr>
              <a:t>a</a:t>
            </a:r>
            <a:r>
              <a:rPr sz="2700" spc="-765" baseline="4629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400" spc="-509" dirty="0">
                <a:latin typeface="Courier New"/>
                <a:cs typeface="Courier New"/>
              </a:rPr>
              <a:t>n</a:t>
            </a:r>
            <a:r>
              <a:rPr sz="2700" spc="-765" baseline="4629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509" dirty="0">
                <a:latin typeface="Courier New"/>
                <a:cs typeface="Courier New"/>
              </a:rPr>
              <a:t>d</a:t>
            </a:r>
            <a:r>
              <a:rPr sz="1400" spc="-685" dirty="0">
                <a:latin typeface="Courier New"/>
                <a:cs typeface="Courier New"/>
              </a:rPr>
              <a:t> </a:t>
            </a:r>
            <a:r>
              <a:rPr sz="2700" spc="-592" baseline="4629" dirty="0">
                <a:solidFill>
                  <a:srgbClr val="FFFFFF"/>
                </a:solidFill>
                <a:latin typeface="Carlito"/>
                <a:cs typeface="Carlito"/>
              </a:rPr>
              <a:t>b</a:t>
            </a:r>
            <a:r>
              <a:rPr sz="1400" b="1" spc="-395" dirty="0">
                <a:latin typeface="Courier New"/>
                <a:cs typeface="Courier New"/>
              </a:rPr>
              <a:t>E</a:t>
            </a:r>
            <a:r>
              <a:rPr sz="2700" spc="-592" baseline="4629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b="1" spc="-395" dirty="0">
                <a:latin typeface="Courier New"/>
                <a:cs typeface="Courier New"/>
              </a:rPr>
              <a:t>x</a:t>
            </a:r>
            <a:r>
              <a:rPr sz="2700" spc="-592" baseline="4629" dirty="0">
                <a:solidFill>
                  <a:srgbClr val="FFFFFF"/>
                </a:solidFill>
                <a:latin typeface="Carlito"/>
                <a:cs typeface="Carlito"/>
              </a:rPr>
              <a:t>r</a:t>
            </a:r>
            <a:r>
              <a:rPr sz="1400" b="1" spc="-395" dirty="0">
                <a:latin typeface="Courier New"/>
                <a:cs typeface="Courier New"/>
              </a:rPr>
              <a:t>i</a:t>
            </a:r>
            <a:r>
              <a:rPr sz="2700" spc="-592" baseline="4629" dirty="0">
                <a:solidFill>
                  <a:srgbClr val="FFFFFF"/>
                </a:solidFill>
                <a:latin typeface="Carlito"/>
                <a:cs typeface="Carlito"/>
              </a:rPr>
              <a:t>. </a:t>
            </a:r>
            <a:r>
              <a:rPr sz="1400" b="1" spc="-5" dirty="0">
                <a:latin typeface="Courier New"/>
                <a:cs typeface="Courier New"/>
              </a:rPr>
              <a:t>t</a:t>
            </a:r>
            <a:endParaRPr sz="1400">
              <a:latin typeface="Courier New"/>
              <a:cs typeface="Courier New"/>
            </a:endParaRPr>
          </a:p>
          <a:p>
            <a:pPr marL="76200">
              <a:lnSpc>
                <a:spcPts val="144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4. [Compare and update.] </a:t>
            </a: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MAX&lt;DATA[K]</a:t>
            </a:r>
            <a:r>
              <a:rPr sz="1400" spc="-1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then</a:t>
            </a:r>
            <a:r>
              <a:rPr sz="1400" spc="-5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990600">
              <a:lnSpc>
                <a:spcPts val="1960"/>
              </a:lnSpc>
            </a:pPr>
            <a:r>
              <a:rPr sz="1400" spc="-5" dirty="0">
                <a:latin typeface="Courier New"/>
                <a:cs typeface="Courier New"/>
              </a:rPr>
              <a:t>Set LOC:=K and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325" dirty="0">
                <a:latin typeface="Courier New"/>
                <a:cs typeface="Courier New"/>
              </a:rPr>
              <a:t>M</a:t>
            </a:r>
            <a:r>
              <a:rPr sz="2700" b="1" spc="-487" baseline="-2469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400" spc="-325" dirty="0">
                <a:latin typeface="Courier New"/>
                <a:cs typeface="Courier New"/>
              </a:rPr>
              <a:t>A</a:t>
            </a:r>
            <a:r>
              <a:rPr sz="2700" b="1" spc="-487" baseline="-24691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r>
              <a:rPr sz="1400" spc="-325" dirty="0">
                <a:latin typeface="Courier New"/>
                <a:cs typeface="Courier New"/>
              </a:rPr>
              <a:t>X</a:t>
            </a:r>
            <a:r>
              <a:rPr sz="2700" b="1" spc="-487" baseline="-24691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400" spc="-325" dirty="0">
                <a:latin typeface="Courier New"/>
                <a:cs typeface="Courier New"/>
              </a:rPr>
              <a:t>:</a:t>
            </a:r>
            <a:r>
              <a:rPr sz="2700" b="1" spc="-487" baseline="-24691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400" spc="-325" dirty="0">
                <a:latin typeface="Courier New"/>
                <a:cs typeface="Courier New"/>
              </a:rPr>
              <a:t>=D</a:t>
            </a:r>
            <a:r>
              <a:rPr sz="2700" b="1" spc="-487" baseline="-24691" dirty="0">
                <a:solidFill>
                  <a:srgbClr val="FFFFFF"/>
                </a:solidFill>
                <a:latin typeface="Carlito"/>
                <a:cs typeface="Carlito"/>
              </a:rPr>
              <a:t>p</a:t>
            </a:r>
            <a:r>
              <a:rPr sz="1400" spc="-325" dirty="0">
                <a:latin typeface="Courier New"/>
                <a:cs typeface="Courier New"/>
              </a:rPr>
              <a:t>A</a:t>
            </a:r>
            <a:r>
              <a:rPr sz="2700" b="1" spc="-487" baseline="-24691" dirty="0">
                <a:solidFill>
                  <a:srgbClr val="FFFFFF"/>
                </a:solidFill>
                <a:latin typeface="Carlito"/>
                <a:cs typeface="Carlito"/>
              </a:rPr>
              <a:t>le</a:t>
            </a:r>
            <a:r>
              <a:rPr sz="1400" spc="-325" dirty="0">
                <a:latin typeface="Courier New"/>
                <a:cs typeface="Courier New"/>
              </a:rPr>
              <a:t>TA[K].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24985" y="4361179"/>
            <a:ext cx="21075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Refers 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r>
              <a:rPr sz="1800" spc="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first</a:t>
            </a:r>
            <a:endParaRPr sz="18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algorithm </a:t>
            </a:r>
            <a:r>
              <a:rPr sz="18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Chapter</a:t>
            </a:r>
            <a:r>
              <a:rPr sz="1800" spc="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2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307591" y="1789176"/>
            <a:ext cx="3169920" cy="2788920"/>
            <a:chOff x="1307591" y="1789176"/>
            <a:chExt cx="3169920" cy="2788920"/>
          </a:xfrm>
        </p:grpSpPr>
        <p:sp>
          <p:nvSpPr>
            <p:cNvPr id="15" name="object 15"/>
            <p:cNvSpPr/>
            <p:nvPr/>
          </p:nvSpPr>
          <p:spPr>
            <a:xfrm>
              <a:off x="1307591" y="1789176"/>
              <a:ext cx="3169920" cy="27889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23872" y="1981200"/>
              <a:ext cx="2908300" cy="2529205"/>
            </a:xfrm>
            <a:custGeom>
              <a:avLst/>
              <a:gdLst/>
              <a:ahLst/>
              <a:cxnLst/>
              <a:rect l="l" t="t" r="r" b="b"/>
              <a:pathLst>
                <a:path w="2908300" h="2529204">
                  <a:moveTo>
                    <a:pt x="57155" y="49522"/>
                  </a:moveTo>
                  <a:lnTo>
                    <a:pt x="69344" y="85328"/>
                  </a:lnTo>
                  <a:lnTo>
                    <a:pt x="2883280" y="2528951"/>
                  </a:lnTo>
                  <a:lnTo>
                    <a:pt x="2908173" y="2500249"/>
                  </a:lnTo>
                  <a:lnTo>
                    <a:pt x="94303" y="56560"/>
                  </a:lnTo>
                  <a:lnTo>
                    <a:pt x="57155" y="49522"/>
                  </a:lnTo>
                  <a:close/>
                </a:path>
                <a:path w="2908300" h="2529204">
                  <a:moveTo>
                    <a:pt x="0" y="0"/>
                  </a:moveTo>
                  <a:lnTo>
                    <a:pt x="53213" y="156210"/>
                  </a:lnTo>
                  <a:lnTo>
                    <a:pt x="56965" y="162716"/>
                  </a:lnTo>
                  <a:lnTo>
                    <a:pt x="62753" y="167116"/>
                  </a:lnTo>
                  <a:lnTo>
                    <a:pt x="69804" y="169015"/>
                  </a:lnTo>
                  <a:lnTo>
                    <a:pt x="77343" y="168021"/>
                  </a:lnTo>
                  <a:lnTo>
                    <a:pt x="83851" y="164250"/>
                  </a:lnTo>
                  <a:lnTo>
                    <a:pt x="88265" y="158432"/>
                  </a:lnTo>
                  <a:lnTo>
                    <a:pt x="90201" y="151376"/>
                  </a:lnTo>
                  <a:lnTo>
                    <a:pt x="89281" y="143890"/>
                  </a:lnTo>
                  <a:lnTo>
                    <a:pt x="69344" y="85328"/>
                  </a:lnTo>
                  <a:lnTo>
                    <a:pt x="16129" y="39115"/>
                  </a:lnTo>
                  <a:lnTo>
                    <a:pt x="41021" y="10287"/>
                  </a:lnTo>
                  <a:lnTo>
                    <a:pt x="54508" y="10287"/>
                  </a:lnTo>
                  <a:lnTo>
                    <a:pt x="0" y="0"/>
                  </a:lnTo>
                  <a:close/>
                </a:path>
                <a:path w="2908300" h="2529204">
                  <a:moveTo>
                    <a:pt x="41021" y="10287"/>
                  </a:moveTo>
                  <a:lnTo>
                    <a:pt x="16129" y="39115"/>
                  </a:lnTo>
                  <a:lnTo>
                    <a:pt x="69344" y="85328"/>
                  </a:lnTo>
                  <a:lnTo>
                    <a:pt x="57155" y="49522"/>
                  </a:lnTo>
                  <a:lnTo>
                    <a:pt x="25018" y="43434"/>
                  </a:lnTo>
                  <a:lnTo>
                    <a:pt x="46609" y="18541"/>
                  </a:lnTo>
                  <a:lnTo>
                    <a:pt x="50526" y="18541"/>
                  </a:lnTo>
                  <a:lnTo>
                    <a:pt x="41021" y="10287"/>
                  </a:lnTo>
                  <a:close/>
                </a:path>
                <a:path w="2908300" h="2529204">
                  <a:moveTo>
                    <a:pt x="54508" y="10287"/>
                  </a:moveTo>
                  <a:lnTo>
                    <a:pt x="41021" y="10287"/>
                  </a:lnTo>
                  <a:lnTo>
                    <a:pt x="94303" y="56560"/>
                  </a:lnTo>
                  <a:lnTo>
                    <a:pt x="155066" y="68072"/>
                  </a:lnTo>
                  <a:lnTo>
                    <a:pt x="162665" y="67958"/>
                  </a:lnTo>
                  <a:lnTo>
                    <a:pt x="169370" y="65071"/>
                  </a:lnTo>
                  <a:lnTo>
                    <a:pt x="174480" y="59874"/>
                  </a:lnTo>
                  <a:lnTo>
                    <a:pt x="177291" y="52832"/>
                  </a:lnTo>
                  <a:lnTo>
                    <a:pt x="177234" y="45287"/>
                  </a:lnTo>
                  <a:lnTo>
                    <a:pt x="174355" y="38576"/>
                  </a:lnTo>
                  <a:lnTo>
                    <a:pt x="169165" y="33436"/>
                  </a:lnTo>
                  <a:lnTo>
                    <a:pt x="162178" y="30607"/>
                  </a:lnTo>
                  <a:lnTo>
                    <a:pt x="54508" y="10287"/>
                  </a:lnTo>
                  <a:close/>
                </a:path>
                <a:path w="2908300" h="2529204">
                  <a:moveTo>
                    <a:pt x="50526" y="18541"/>
                  </a:moveTo>
                  <a:lnTo>
                    <a:pt x="46609" y="18541"/>
                  </a:lnTo>
                  <a:lnTo>
                    <a:pt x="57155" y="49522"/>
                  </a:lnTo>
                  <a:lnTo>
                    <a:pt x="94303" y="56560"/>
                  </a:lnTo>
                  <a:lnTo>
                    <a:pt x="50526" y="18541"/>
                  </a:lnTo>
                  <a:close/>
                </a:path>
                <a:path w="2908300" h="2529204">
                  <a:moveTo>
                    <a:pt x="46609" y="18541"/>
                  </a:moveTo>
                  <a:lnTo>
                    <a:pt x="25018" y="43434"/>
                  </a:lnTo>
                  <a:lnTo>
                    <a:pt x="57155" y="49522"/>
                  </a:lnTo>
                  <a:lnTo>
                    <a:pt x="46609" y="18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18/56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7122" y="403987"/>
            <a:ext cx="498157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974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 </a:t>
            </a:r>
            <a:r>
              <a:rPr spc="-5" dirty="0"/>
              <a:t>Notations  </a:t>
            </a:r>
            <a:r>
              <a:rPr dirty="0"/>
              <a:t>(Steps, </a:t>
            </a:r>
            <a:r>
              <a:rPr spc="-5" dirty="0"/>
              <a:t>Control </a:t>
            </a:r>
            <a:r>
              <a:rPr dirty="0"/>
              <a:t>and</a:t>
            </a:r>
            <a:r>
              <a:rPr spc="-70" dirty="0"/>
              <a:t> </a:t>
            </a:r>
            <a:r>
              <a:rPr spc="-5" dirty="0"/>
              <a:t>Exit)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159500" y="4025900"/>
            <a:ext cx="2997200" cy="2082800"/>
            <a:chOff x="6159500" y="4025900"/>
            <a:chExt cx="2997200" cy="2082800"/>
          </a:xfrm>
        </p:grpSpPr>
        <p:sp>
          <p:nvSpPr>
            <p:cNvPr id="5" name="object 5"/>
            <p:cNvSpPr/>
            <p:nvPr/>
          </p:nvSpPr>
          <p:spPr>
            <a:xfrm>
              <a:off x="6300851" y="4038600"/>
              <a:ext cx="2843530" cy="2057400"/>
            </a:xfrm>
            <a:custGeom>
              <a:avLst/>
              <a:gdLst/>
              <a:ahLst/>
              <a:cxnLst/>
              <a:rect l="l" t="t" r="r" b="b"/>
              <a:pathLst>
                <a:path w="2843529" h="2057400">
                  <a:moveTo>
                    <a:pt x="2714625" y="0"/>
                  </a:moveTo>
                  <a:lnTo>
                    <a:pt x="257175" y="0"/>
                  </a:lnTo>
                  <a:lnTo>
                    <a:pt x="207069" y="10098"/>
                  </a:lnTo>
                  <a:lnTo>
                    <a:pt x="166179" y="37639"/>
                  </a:lnTo>
                  <a:lnTo>
                    <a:pt x="138624" y="78491"/>
                  </a:lnTo>
                  <a:lnTo>
                    <a:pt x="128524" y="128524"/>
                  </a:lnTo>
                  <a:lnTo>
                    <a:pt x="128524" y="1800225"/>
                  </a:lnTo>
                  <a:lnTo>
                    <a:pt x="0" y="1800225"/>
                  </a:lnTo>
                  <a:lnTo>
                    <a:pt x="24989" y="1805278"/>
                  </a:lnTo>
                  <a:lnTo>
                    <a:pt x="45418" y="1819057"/>
                  </a:lnTo>
                  <a:lnTo>
                    <a:pt x="59203" y="1839492"/>
                  </a:lnTo>
                  <a:lnTo>
                    <a:pt x="64262" y="1864512"/>
                  </a:lnTo>
                  <a:lnTo>
                    <a:pt x="59203" y="1889539"/>
                  </a:lnTo>
                  <a:lnTo>
                    <a:pt x="45418" y="1909978"/>
                  </a:lnTo>
                  <a:lnTo>
                    <a:pt x="24989" y="1923759"/>
                  </a:lnTo>
                  <a:lnTo>
                    <a:pt x="0" y="1928812"/>
                  </a:lnTo>
                  <a:lnTo>
                    <a:pt x="128524" y="1928812"/>
                  </a:lnTo>
                  <a:lnTo>
                    <a:pt x="118425" y="1978865"/>
                  </a:lnTo>
                  <a:lnTo>
                    <a:pt x="90884" y="2019738"/>
                  </a:lnTo>
                  <a:lnTo>
                    <a:pt x="50032" y="2047295"/>
                  </a:lnTo>
                  <a:lnTo>
                    <a:pt x="0" y="2057400"/>
                  </a:lnTo>
                  <a:lnTo>
                    <a:pt x="2457323" y="2057400"/>
                  </a:lnTo>
                  <a:lnTo>
                    <a:pt x="2507428" y="2047295"/>
                  </a:lnTo>
                  <a:lnTo>
                    <a:pt x="2548318" y="2019738"/>
                  </a:lnTo>
                  <a:lnTo>
                    <a:pt x="2575873" y="1978865"/>
                  </a:lnTo>
                  <a:lnTo>
                    <a:pt x="2585974" y="1928812"/>
                  </a:lnTo>
                  <a:lnTo>
                    <a:pt x="2585974" y="257175"/>
                  </a:lnTo>
                  <a:lnTo>
                    <a:pt x="257048" y="257175"/>
                  </a:lnTo>
                  <a:lnTo>
                    <a:pt x="232058" y="252116"/>
                  </a:lnTo>
                  <a:lnTo>
                    <a:pt x="211629" y="238331"/>
                  </a:lnTo>
                  <a:lnTo>
                    <a:pt x="197844" y="217902"/>
                  </a:lnTo>
                  <a:lnTo>
                    <a:pt x="192786" y="192912"/>
                  </a:lnTo>
                  <a:lnTo>
                    <a:pt x="197844" y="167850"/>
                  </a:lnTo>
                  <a:lnTo>
                    <a:pt x="211629" y="147383"/>
                  </a:lnTo>
                  <a:lnTo>
                    <a:pt x="232058" y="133584"/>
                  </a:lnTo>
                  <a:lnTo>
                    <a:pt x="257048" y="128524"/>
                  </a:lnTo>
                  <a:lnTo>
                    <a:pt x="2843149" y="128524"/>
                  </a:lnTo>
                  <a:lnTo>
                    <a:pt x="2833050" y="78491"/>
                  </a:lnTo>
                  <a:lnTo>
                    <a:pt x="2805509" y="37639"/>
                  </a:lnTo>
                  <a:lnTo>
                    <a:pt x="2764657" y="10098"/>
                  </a:lnTo>
                  <a:lnTo>
                    <a:pt x="2714625" y="0"/>
                  </a:lnTo>
                  <a:close/>
                </a:path>
                <a:path w="2843529" h="2057400">
                  <a:moveTo>
                    <a:pt x="2843149" y="128524"/>
                  </a:moveTo>
                  <a:lnTo>
                    <a:pt x="385699" y="128524"/>
                  </a:lnTo>
                  <a:lnTo>
                    <a:pt x="375598" y="178629"/>
                  </a:lnTo>
                  <a:lnTo>
                    <a:pt x="348043" y="219519"/>
                  </a:lnTo>
                  <a:lnTo>
                    <a:pt x="307153" y="247074"/>
                  </a:lnTo>
                  <a:lnTo>
                    <a:pt x="257048" y="257175"/>
                  </a:lnTo>
                  <a:lnTo>
                    <a:pt x="2714625" y="257175"/>
                  </a:lnTo>
                  <a:lnTo>
                    <a:pt x="2764657" y="247074"/>
                  </a:lnTo>
                  <a:lnTo>
                    <a:pt x="2805509" y="219519"/>
                  </a:lnTo>
                  <a:lnTo>
                    <a:pt x="2833050" y="178629"/>
                  </a:lnTo>
                  <a:lnTo>
                    <a:pt x="2843149" y="128524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72200" y="4167123"/>
              <a:ext cx="514350" cy="1929130"/>
            </a:xfrm>
            <a:custGeom>
              <a:avLst/>
              <a:gdLst/>
              <a:ahLst/>
              <a:cxnLst/>
              <a:rect l="l" t="t" r="r" b="b"/>
              <a:pathLst>
                <a:path w="514350" h="1929129">
                  <a:moveTo>
                    <a:pt x="514350" y="0"/>
                  </a:moveTo>
                  <a:lnTo>
                    <a:pt x="385699" y="0"/>
                  </a:lnTo>
                  <a:lnTo>
                    <a:pt x="360709" y="5060"/>
                  </a:lnTo>
                  <a:lnTo>
                    <a:pt x="340280" y="18859"/>
                  </a:lnTo>
                  <a:lnTo>
                    <a:pt x="326495" y="39326"/>
                  </a:lnTo>
                  <a:lnTo>
                    <a:pt x="321437" y="64388"/>
                  </a:lnTo>
                  <a:lnTo>
                    <a:pt x="326495" y="89378"/>
                  </a:lnTo>
                  <a:lnTo>
                    <a:pt x="340280" y="109807"/>
                  </a:lnTo>
                  <a:lnTo>
                    <a:pt x="360709" y="123592"/>
                  </a:lnTo>
                  <a:lnTo>
                    <a:pt x="385699" y="128650"/>
                  </a:lnTo>
                  <a:lnTo>
                    <a:pt x="435804" y="118550"/>
                  </a:lnTo>
                  <a:lnTo>
                    <a:pt x="476694" y="90995"/>
                  </a:lnTo>
                  <a:lnTo>
                    <a:pt x="504249" y="50105"/>
                  </a:lnTo>
                  <a:lnTo>
                    <a:pt x="514350" y="0"/>
                  </a:lnTo>
                  <a:close/>
                </a:path>
                <a:path w="514350" h="1929129">
                  <a:moveTo>
                    <a:pt x="128524" y="1671701"/>
                  </a:moveTo>
                  <a:lnTo>
                    <a:pt x="78491" y="1681805"/>
                  </a:lnTo>
                  <a:lnTo>
                    <a:pt x="37639" y="1709362"/>
                  </a:lnTo>
                  <a:lnTo>
                    <a:pt x="10098" y="1750235"/>
                  </a:lnTo>
                  <a:lnTo>
                    <a:pt x="0" y="1800288"/>
                  </a:lnTo>
                  <a:lnTo>
                    <a:pt x="10098" y="1850341"/>
                  </a:lnTo>
                  <a:lnTo>
                    <a:pt x="37639" y="1891214"/>
                  </a:lnTo>
                  <a:lnTo>
                    <a:pt x="78491" y="1918771"/>
                  </a:lnTo>
                  <a:lnTo>
                    <a:pt x="128524" y="1928876"/>
                  </a:lnTo>
                  <a:lnTo>
                    <a:pt x="178629" y="1918771"/>
                  </a:lnTo>
                  <a:lnTo>
                    <a:pt x="219519" y="1891214"/>
                  </a:lnTo>
                  <a:lnTo>
                    <a:pt x="247074" y="1850341"/>
                  </a:lnTo>
                  <a:lnTo>
                    <a:pt x="257175" y="1800288"/>
                  </a:lnTo>
                  <a:lnTo>
                    <a:pt x="128524" y="1800288"/>
                  </a:lnTo>
                  <a:lnTo>
                    <a:pt x="153586" y="1795235"/>
                  </a:lnTo>
                  <a:lnTo>
                    <a:pt x="174053" y="1781454"/>
                  </a:lnTo>
                  <a:lnTo>
                    <a:pt x="187852" y="1761015"/>
                  </a:lnTo>
                  <a:lnTo>
                    <a:pt x="192912" y="1735988"/>
                  </a:lnTo>
                  <a:lnTo>
                    <a:pt x="187852" y="1710968"/>
                  </a:lnTo>
                  <a:lnTo>
                    <a:pt x="174053" y="1690533"/>
                  </a:lnTo>
                  <a:lnTo>
                    <a:pt x="153586" y="1676754"/>
                  </a:lnTo>
                  <a:lnTo>
                    <a:pt x="128524" y="1671701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72200" y="4038600"/>
              <a:ext cx="2971800" cy="2057400"/>
            </a:xfrm>
            <a:custGeom>
              <a:avLst/>
              <a:gdLst/>
              <a:ahLst/>
              <a:cxnLst/>
              <a:rect l="l" t="t" r="r" b="b"/>
              <a:pathLst>
                <a:path w="2971800" h="2057400">
                  <a:moveTo>
                    <a:pt x="257175" y="1800225"/>
                  </a:moveTo>
                  <a:lnTo>
                    <a:pt x="257175" y="128524"/>
                  </a:lnTo>
                  <a:lnTo>
                    <a:pt x="267275" y="78491"/>
                  </a:lnTo>
                  <a:lnTo>
                    <a:pt x="294830" y="37639"/>
                  </a:lnTo>
                  <a:lnTo>
                    <a:pt x="335720" y="10098"/>
                  </a:lnTo>
                  <a:lnTo>
                    <a:pt x="385825" y="0"/>
                  </a:lnTo>
                  <a:lnTo>
                    <a:pt x="2843276" y="0"/>
                  </a:lnTo>
                  <a:lnTo>
                    <a:pt x="2893308" y="10098"/>
                  </a:lnTo>
                  <a:lnTo>
                    <a:pt x="2934160" y="37639"/>
                  </a:lnTo>
                  <a:lnTo>
                    <a:pt x="2961701" y="78491"/>
                  </a:lnTo>
                  <a:lnTo>
                    <a:pt x="2971800" y="128524"/>
                  </a:lnTo>
                  <a:lnTo>
                    <a:pt x="2961701" y="178629"/>
                  </a:lnTo>
                  <a:lnTo>
                    <a:pt x="2934160" y="219519"/>
                  </a:lnTo>
                  <a:lnTo>
                    <a:pt x="2893308" y="247074"/>
                  </a:lnTo>
                  <a:lnTo>
                    <a:pt x="2843276" y="257175"/>
                  </a:lnTo>
                  <a:lnTo>
                    <a:pt x="2714625" y="257175"/>
                  </a:lnTo>
                  <a:lnTo>
                    <a:pt x="2714625" y="1928812"/>
                  </a:lnTo>
                  <a:lnTo>
                    <a:pt x="2704524" y="1978865"/>
                  </a:lnTo>
                  <a:lnTo>
                    <a:pt x="2676969" y="2019738"/>
                  </a:lnTo>
                  <a:lnTo>
                    <a:pt x="2636079" y="2047295"/>
                  </a:lnTo>
                  <a:lnTo>
                    <a:pt x="2585974" y="2057400"/>
                  </a:lnTo>
                  <a:lnTo>
                    <a:pt x="128650" y="2057400"/>
                  </a:lnTo>
                  <a:lnTo>
                    <a:pt x="78545" y="2047295"/>
                  </a:lnTo>
                  <a:lnTo>
                    <a:pt x="37655" y="2019738"/>
                  </a:lnTo>
                  <a:lnTo>
                    <a:pt x="10100" y="1978865"/>
                  </a:lnTo>
                  <a:lnTo>
                    <a:pt x="0" y="1928812"/>
                  </a:lnTo>
                  <a:lnTo>
                    <a:pt x="10100" y="1878759"/>
                  </a:lnTo>
                  <a:lnTo>
                    <a:pt x="37655" y="1837886"/>
                  </a:lnTo>
                  <a:lnTo>
                    <a:pt x="78545" y="1810329"/>
                  </a:lnTo>
                  <a:lnTo>
                    <a:pt x="128650" y="1800225"/>
                  </a:lnTo>
                  <a:lnTo>
                    <a:pt x="257175" y="1800225"/>
                  </a:lnTo>
                  <a:close/>
                </a:path>
                <a:path w="2971800" h="2057400">
                  <a:moveTo>
                    <a:pt x="385825" y="0"/>
                  </a:moveTo>
                  <a:lnTo>
                    <a:pt x="435858" y="10098"/>
                  </a:lnTo>
                  <a:lnTo>
                    <a:pt x="476710" y="37639"/>
                  </a:lnTo>
                  <a:lnTo>
                    <a:pt x="504251" y="78491"/>
                  </a:lnTo>
                  <a:lnTo>
                    <a:pt x="514350" y="128524"/>
                  </a:lnTo>
                  <a:lnTo>
                    <a:pt x="504251" y="178629"/>
                  </a:lnTo>
                  <a:lnTo>
                    <a:pt x="476710" y="219519"/>
                  </a:lnTo>
                  <a:lnTo>
                    <a:pt x="435858" y="247074"/>
                  </a:lnTo>
                  <a:lnTo>
                    <a:pt x="385825" y="257175"/>
                  </a:lnTo>
                  <a:lnTo>
                    <a:pt x="360709" y="252116"/>
                  </a:lnTo>
                  <a:lnTo>
                    <a:pt x="340280" y="238331"/>
                  </a:lnTo>
                  <a:lnTo>
                    <a:pt x="326495" y="217902"/>
                  </a:lnTo>
                  <a:lnTo>
                    <a:pt x="321437" y="192912"/>
                  </a:lnTo>
                  <a:lnTo>
                    <a:pt x="326495" y="167850"/>
                  </a:lnTo>
                  <a:lnTo>
                    <a:pt x="340280" y="147383"/>
                  </a:lnTo>
                  <a:lnTo>
                    <a:pt x="360709" y="133584"/>
                  </a:lnTo>
                  <a:lnTo>
                    <a:pt x="385699" y="128524"/>
                  </a:lnTo>
                  <a:lnTo>
                    <a:pt x="514350" y="128524"/>
                  </a:lnTo>
                </a:path>
                <a:path w="2971800" h="2057400">
                  <a:moveTo>
                    <a:pt x="2714625" y="257175"/>
                  </a:moveTo>
                  <a:lnTo>
                    <a:pt x="385825" y="257175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88151" y="5826125"/>
              <a:ext cx="153924" cy="15398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00851" y="5838825"/>
              <a:ext cx="128905" cy="257175"/>
            </a:xfrm>
            <a:custGeom>
              <a:avLst/>
              <a:gdLst/>
              <a:ahLst/>
              <a:cxnLst/>
              <a:rect l="l" t="t" r="r" b="b"/>
              <a:pathLst>
                <a:path w="128904" h="257175">
                  <a:moveTo>
                    <a:pt x="0" y="257175"/>
                  </a:moveTo>
                  <a:lnTo>
                    <a:pt x="50032" y="247070"/>
                  </a:lnTo>
                  <a:lnTo>
                    <a:pt x="90884" y="219513"/>
                  </a:lnTo>
                  <a:lnTo>
                    <a:pt x="118425" y="178640"/>
                  </a:lnTo>
                  <a:lnTo>
                    <a:pt x="128524" y="128587"/>
                  </a:lnTo>
                  <a:lnTo>
                    <a:pt x="128524" y="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6244" y="1688668"/>
            <a:ext cx="8086725" cy="4972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Algorithm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2.1:</a:t>
            </a:r>
            <a:endParaRPr sz="1400" dirty="0">
              <a:latin typeface="Courier New"/>
              <a:cs typeface="Courier New"/>
            </a:endParaRPr>
          </a:p>
          <a:p>
            <a:pPr marL="138430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(Largest Element in Array) </a:t>
            </a:r>
            <a:r>
              <a:rPr sz="1400" b="1" spc="-5" dirty="0">
                <a:latin typeface="Courier New"/>
                <a:cs typeface="Courier New"/>
              </a:rPr>
              <a:t>LARGE(DATA, N, LOC,</a:t>
            </a:r>
            <a:r>
              <a:rPr sz="1400" b="1" spc="-1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MAX)</a:t>
            </a:r>
            <a:endParaRPr sz="1400" dirty="0">
              <a:latin typeface="Courier New"/>
              <a:cs typeface="Courier New"/>
            </a:endParaRPr>
          </a:p>
          <a:p>
            <a:pPr marL="1384300" marR="1651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 nonempty array </a:t>
            </a:r>
            <a:r>
              <a:rPr sz="1400" b="1" spc="-5" dirty="0">
                <a:latin typeface="Courier New"/>
                <a:cs typeface="Courier New"/>
              </a:rPr>
              <a:t>DATA </a:t>
            </a:r>
            <a:r>
              <a:rPr sz="1400" spc="-5" dirty="0">
                <a:latin typeface="Courier New"/>
                <a:cs typeface="Courier New"/>
              </a:rPr>
              <a:t>with </a:t>
            </a:r>
            <a:r>
              <a:rPr sz="1400" b="1" spc="-5" dirty="0">
                <a:latin typeface="Courier New"/>
                <a:cs typeface="Courier New"/>
              </a:rPr>
              <a:t>N </a:t>
            </a:r>
            <a:r>
              <a:rPr sz="1400" spc="-10" dirty="0">
                <a:latin typeface="Courier New"/>
                <a:cs typeface="Courier New"/>
              </a:rPr>
              <a:t>numerical values </a:t>
            </a:r>
            <a:r>
              <a:rPr sz="1400" spc="-5" dirty="0">
                <a:latin typeface="Courier New"/>
                <a:cs typeface="Courier New"/>
              </a:rPr>
              <a:t>is </a:t>
            </a:r>
            <a:r>
              <a:rPr sz="1400" spc="-10" dirty="0">
                <a:latin typeface="Courier New"/>
                <a:cs typeface="Courier New"/>
              </a:rPr>
              <a:t>given. </a:t>
            </a:r>
            <a:r>
              <a:rPr sz="1400" spc="-5" dirty="0">
                <a:latin typeface="Courier New"/>
                <a:cs typeface="Courier New"/>
              </a:rPr>
              <a:t>This  algorithm finds the </a:t>
            </a:r>
            <a:r>
              <a:rPr sz="1400" spc="-10" dirty="0">
                <a:latin typeface="Courier New"/>
                <a:cs typeface="Courier New"/>
              </a:rPr>
              <a:t>location </a:t>
            </a:r>
            <a:r>
              <a:rPr sz="1400" b="1" spc="-5" dirty="0">
                <a:latin typeface="Courier New"/>
                <a:cs typeface="Courier New"/>
              </a:rPr>
              <a:t>LOC </a:t>
            </a:r>
            <a:r>
              <a:rPr sz="1400" spc="-5" dirty="0">
                <a:latin typeface="Courier New"/>
                <a:cs typeface="Courier New"/>
              </a:rPr>
              <a:t>and the </a:t>
            </a:r>
            <a:r>
              <a:rPr sz="1400" spc="-10" dirty="0">
                <a:latin typeface="Courier New"/>
                <a:cs typeface="Courier New"/>
              </a:rPr>
              <a:t>value </a:t>
            </a:r>
            <a:r>
              <a:rPr sz="1400" b="1" spc="-5" dirty="0">
                <a:latin typeface="Courier New"/>
                <a:cs typeface="Courier New"/>
              </a:rPr>
              <a:t>MAX </a:t>
            </a:r>
            <a:r>
              <a:rPr sz="1400" spc="-15" dirty="0">
                <a:latin typeface="Courier New"/>
                <a:cs typeface="Courier New"/>
              </a:rPr>
              <a:t>of </a:t>
            </a:r>
            <a:r>
              <a:rPr sz="1400" spc="-5" dirty="0">
                <a:latin typeface="Courier New"/>
                <a:cs typeface="Courier New"/>
              </a:rPr>
              <a:t>the  largest element of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DATA</a:t>
            </a:r>
            <a:r>
              <a:rPr sz="1400" spc="-5" dirty="0">
                <a:latin typeface="Courier New"/>
                <a:cs typeface="Courier New"/>
              </a:rPr>
              <a:t>.</a:t>
            </a:r>
            <a:endParaRPr sz="1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1. [initialize.] </a:t>
            </a:r>
            <a:r>
              <a:rPr sz="1400" b="1" spc="-5" dirty="0">
                <a:latin typeface="Courier New"/>
                <a:cs typeface="Courier New"/>
              </a:rPr>
              <a:t>Set K:=1, LOC:=1 and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MAX:=DATA[1].</a:t>
            </a:r>
            <a:endParaRPr sz="14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2. [Increment counter.] Set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K:=K+1</a:t>
            </a:r>
            <a:endParaRPr sz="14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3. [Test counter.] If K&gt;N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then:</a:t>
            </a:r>
            <a:endParaRPr sz="1400" dirty="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: LOC, MAX and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Exit</a:t>
            </a:r>
            <a:endParaRPr sz="1400" dirty="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4. [Compare and update.] </a:t>
            </a: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MAX&lt;DATA[K]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then</a:t>
            </a:r>
            <a:r>
              <a:rPr sz="1400" spc="-5" dirty="0">
                <a:latin typeface="Courier New"/>
                <a:cs typeface="Courier New"/>
              </a:rPr>
              <a:t>:</a:t>
            </a:r>
            <a:endParaRPr sz="1400" dirty="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Set LOC:=K and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MAX:=DATA[K].</a:t>
            </a:r>
            <a:endParaRPr sz="1400" dirty="0">
              <a:latin typeface="Courier New"/>
              <a:cs typeface="Courier New"/>
            </a:endParaRPr>
          </a:p>
          <a:p>
            <a:pPr marL="1384300">
              <a:lnSpc>
                <a:spcPts val="151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5. [Repeat loop.] </a:t>
            </a:r>
            <a:r>
              <a:rPr sz="1400" b="1" spc="-5" dirty="0">
                <a:latin typeface="Courier New"/>
                <a:cs typeface="Courier New"/>
              </a:rPr>
              <a:t>Go to Step</a:t>
            </a:r>
            <a:r>
              <a:rPr sz="1400" b="1" spc="-9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</a:t>
            </a:r>
            <a:endParaRPr sz="1400" dirty="0">
              <a:latin typeface="Courier New"/>
              <a:cs typeface="Courier New"/>
            </a:endParaRPr>
          </a:p>
          <a:p>
            <a:pPr marL="6330950" indent="-345440">
              <a:lnSpc>
                <a:spcPts val="1989"/>
              </a:lnSpc>
              <a:buAutoNum type="arabicPeriod"/>
              <a:tabLst>
                <a:tab pos="6330950" algn="l"/>
                <a:tab pos="6331585" algn="l"/>
              </a:tabLst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Step:</a:t>
            </a:r>
            <a:r>
              <a:rPr sz="1800" b="1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statements</a:t>
            </a:r>
            <a:endParaRPr sz="1800" dirty="0">
              <a:latin typeface="Carlito"/>
              <a:cs typeface="Carlito"/>
            </a:endParaRPr>
          </a:p>
          <a:p>
            <a:pPr marL="6330950" indent="-3454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6330950" algn="l"/>
                <a:tab pos="6331585" algn="l"/>
              </a:tabLst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Control: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Loop</a:t>
            </a:r>
            <a:r>
              <a:rPr sz="1800" b="1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800" dirty="0">
              <a:latin typeface="Carlito"/>
              <a:cs typeface="Carlito"/>
            </a:endParaRPr>
          </a:p>
          <a:p>
            <a:pPr marL="6330950">
              <a:lnSpc>
                <a:spcPct val="100000"/>
              </a:lnSpc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branch</a:t>
            </a:r>
            <a:endParaRPr sz="1800" dirty="0">
              <a:latin typeface="Carlito"/>
              <a:cs typeface="Carlito"/>
            </a:endParaRPr>
          </a:p>
          <a:p>
            <a:pPr marL="6330950" indent="-345440">
              <a:lnSpc>
                <a:spcPct val="100000"/>
              </a:lnSpc>
              <a:buAutoNum type="arabicPeriod" startAt="3"/>
              <a:tabLst>
                <a:tab pos="6330950" algn="l"/>
                <a:tab pos="6331585" algn="l"/>
              </a:tabLst>
            </a:pP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Exit: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Complete</a:t>
            </a:r>
            <a:r>
              <a:rPr sz="1800" b="1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the</a:t>
            </a:r>
            <a:endParaRPr sz="1800" dirty="0">
              <a:latin typeface="Carlito"/>
              <a:cs typeface="Carlito"/>
            </a:endParaRPr>
          </a:p>
          <a:p>
            <a:pPr marL="6330950">
              <a:lnSpc>
                <a:spcPct val="100000"/>
              </a:lnSpc>
            </a:pPr>
            <a:r>
              <a:rPr sz="1800" b="1" spc="-10" dirty="0" err="1" smtClean="0">
                <a:solidFill>
                  <a:srgbClr val="FFFFFF"/>
                </a:solidFill>
                <a:latin typeface="Carlito"/>
                <a:cs typeface="Carlito"/>
              </a:rPr>
              <a:t>lgorithm</a:t>
            </a:r>
            <a:endParaRPr sz="1800" dirty="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74392" y="3617976"/>
            <a:ext cx="4239895" cy="1795780"/>
            <a:chOff x="2374392" y="3617976"/>
            <a:chExt cx="4239895" cy="1795780"/>
          </a:xfrm>
        </p:grpSpPr>
        <p:sp>
          <p:nvSpPr>
            <p:cNvPr id="12" name="object 12"/>
            <p:cNvSpPr/>
            <p:nvPr/>
          </p:nvSpPr>
          <p:spPr>
            <a:xfrm>
              <a:off x="2374392" y="3770376"/>
              <a:ext cx="4151376" cy="8138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90673" y="3897943"/>
              <a:ext cx="3889375" cy="617220"/>
            </a:xfrm>
            <a:custGeom>
              <a:avLst/>
              <a:gdLst/>
              <a:ahLst/>
              <a:cxnLst/>
              <a:rect l="l" t="t" r="r" b="b"/>
              <a:pathLst>
                <a:path w="3889375" h="617220">
                  <a:moveTo>
                    <a:pt x="109791" y="60317"/>
                  </a:moveTo>
                  <a:lnTo>
                    <a:pt x="74966" y="74695"/>
                  </a:lnTo>
                  <a:lnTo>
                    <a:pt x="104740" y="98042"/>
                  </a:lnTo>
                  <a:lnTo>
                    <a:pt x="3883787" y="616779"/>
                  </a:lnTo>
                  <a:lnTo>
                    <a:pt x="3888866" y="578933"/>
                  </a:lnTo>
                  <a:lnTo>
                    <a:pt x="109791" y="60317"/>
                  </a:lnTo>
                  <a:close/>
                </a:path>
                <a:path w="3889375" h="617220">
                  <a:moveTo>
                    <a:pt x="159970" y="0"/>
                  </a:moveTo>
                  <a:lnTo>
                    <a:pt x="152526" y="1464"/>
                  </a:lnTo>
                  <a:lnTo>
                    <a:pt x="0" y="64456"/>
                  </a:lnTo>
                  <a:lnTo>
                    <a:pt x="129920" y="166183"/>
                  </a:lnTo>
                  <a:lnTo>
                    <a:pt x="136661" y="169578"/>
                  </a:lnTo>
                  <a:lnTo>
                    <a:pt x="143938" y="170104"/>
                  </a:lnTo>
                  <a:lnTo>
                    <a:pt x="150905" y="167844"/>
                  </a:lnTo>
                  <a:lnTo>
                    <a:pt x="156718" y="162881"/>
                  </a:lnTo>
                  <a:lnTo>
                    <a:pt x="160095" y="156142"/>
                  </a:lnTo>
                  <a:lnTo>
                    <a:pt x="160591" y="148879"/>
                  </a:lnTo>
                  <a:lnTo>
                    <a:pt x="158325" y="141950"/>
                  </a:lnTo>
                  <a:lnTo>
                    <a:pt x="153415" y="136211"/>
                  </a:lnTo>
                  <a:lnTo>
                    <a:pt x="104740" y="98042"/>
                  </a:lnTo>
                  <a:lnTo>
                    <a:pt x="34925" y="88459"/>
                  </a:lnTo>
                  <a:lnTo>
                    <a:pt x="40004" y="50740"/>
                  </a:lnTo>
                  <a:lnTo>
                    <a:pt x="132987" y="50740"/>
                  </a:lnTo>
                  <a:lnTo>
                    <a:pt x="167131" y="36643"/>
                  </a:lnTo>
                  <a:lnTo>
                    <a:pt x="173382" y="32468"/>
                  </a:lnTo>
                  <a:lnTo>
                    <a:pt x="177418" y="26388"/>
                  </a:lnTo>
                  <a:lnTo>
                    <a:pt x="178883" y="19212"/>
                  </a:lnTo>
                  <a:lnTo>
                    <a:pt x="177419" y="11751"/>
                  </a:lnTo>
                  <a:lnTo>
                    <a:pt x="173190" y="5500"/>
                  </a:lnTo>
                  <a:lnTo>
                    <a:pt x="167116" y="1464"/>
                  </a:lnTo>
                  <a:lnTo>
                    <a:pt x="159970" y="0"/>
                  </a:lnTo>
                  <a:close/>
                </a:path>
                <a:path w="3889375" h="617220">
                  <a:moveTo>
                    <a:pt x="40004" y="50740"/>
                  </a:moveTo>
                  <a:lnTo>
                    <a:pt x="34925" y="88459"/>
                  </a:lnTo>
                  <a:lnTo>
                    <a:pt x="104740" y="98042"/>
                  </a:lnTo>
                  <a:lnTo>
                    <a:pt x="90899" y="87189"/>
                  </a:lnTo>
                  <a:lnTo>
                    <a:pt x="44703" y="87189"/>
                  </a:lnTo>
                  <a:lnTo>
                    <a:pt x="49275" y="54550"/>
                  </a:lnTo>
                  <a:lnTo>
                    <a:pt x="67767" y="54550"/>
                  </a:lnTo>
                  <a:lnTo>
                    <a:pt x="40004" y="50740"/>
                  </a:lnTo>
                  <a:close/>
                </a:path>
                <a:path w="3889375" h="617220">
                  <a:moveTo>
                    <a:pt x="49275" y="54550"/>
                  </a:moveTo>
                  <a:lnTo>
                    <a:pt x="44703" y="87189"/>
                  </a:lnTo>
                  <a:lnTo>
                    <a:pt x="74966" y="74695"/>
                  </a:lnTo>
                  <a:lnTo>
                    <a:pt x="49275" y="54550"/>
                  </a:lnTo>
                  <a:close/>
                </a:path>
                <a:path w="3889375" h="617220">
                  <a:moveTo>
                    <a:pt x="74966" y="74695"/>
                  </a:moveTo>
                  <a:lnTo>
                    <a:pt x="44703" y="87189"/>
                  </a:lnTo>
                  <a:lnTo>
                    <a:pt x="90899" y="87189"/>
                  </a:lnTo>
                  <a:lnTo>
                    <a:pt x="74966" y="74695"/>
                  </a:lnTo>
                  <a:close/>
                </a:path>
                <a:path w="3889375" h="617220">
                  <a:moveTo>
                    <a:pt x="67767" y="54550"/>
                  </a:moveTo>
                  <a:lnTo>
                    <a:pt x="49275" y="54550"/>
                  </a:lnTo>
                  <a:lnTo>
                    <a:pt x="74966" y="74695"/>
                  </a:lnTo>
                  <a:lnTo>
                    <a:pt x="109791" y="60317"/>
                  </a:lnTo>
                  <a:lnTo>
                    <a:pt x="67767" y="54550"/>
                  </a:lnTo>
                  <a:close/>
                </a:path>
                <a:path w="3889375" h="617220">
                  <a:moveTo>
                    <a:pt x="132987" y="50740"/>
                  </a:moveTo>
                  <a:lnTo>
                    <a:pt x="40004" y="50740"/>
                  </a:lnTo>
                  <a:lnTo>
                    <a:pt x="109791" y="60317"/>
                  </a:lnTo>
                  <a:lnTo>
                    <a:pt x="132987" y="50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93792" y="4379976"/>
              <a:ext cx="1335023" cy="5852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0073" y="4530822"/>
              <a:ext cx="1072515" cy="364490"/>
            </a:xfrm>
            <a:custGeom>
              <a:avLst/>
              <a:gdLst/>
              <a:ahLst/>
              <a:cxnLst/>
              <a:rect l="l" t="t" r="r" b="b"/>
              <a:pathLst>
                <a:path w="1072514" h="364489">
                  <a:moveTo>
                    <a:pt x="109430" y="52546"/>
                  </a:moveTo>
                  <a:lnTo>
                    <a:pt x="72739" y="61928"/>
                  </a:lnTo>
                  <a:lnTo>
                    <a:pt x="98936" y="89252"/>
                  </a:lnTo>
                  <a:lnTo>
                    <a:pt x="1061719" y="364265"/>
                  </a:lnTo>
                  <a:lnTo>
                    <a:pt x="1072134" y="327689"/>
                  </a:lnTo>
                  <a:lnTo>
                    <a:pt x="109430" y="52546"/>
                  </a:lnTo>
                  <a:close/>
                </a:path>
                <a:path w="1072514" h="364489">
                  <a:moveTo>
                    <a:pt x="167433" y="0"/>
                  </a:moveTo>
                  <a:lnTo>
                    <a:pt x="159892" y="410"/>
                  </a:lnTo>
                  <a:lnTo>
                    <a:pt x="0" y="41177"/>
                  </a:lnTo>
                  <a:lnTo>
                    <a:pt x="114173" y="160176"/>
                  </a:lnTo>
                  <a:lnTo>
                    <a:pt x="120435" y="164508"/>
                  </a:lnTo>
                  <a:lnTo>
                    <a:pt x="127603" y="166066"/>
                  </a:lnTo>
                  <a:lnTo>
                    <a:pt x="134818" y="164838"/>
                  </a:lnTo>
                  <a:lnTo>
                    <a:pt x="98936" y="89252"/>
                  </a:lnTo>
                  <a:lnTo>
                    <a:pt x="31114" y="69879"/>
                  </a:lnTo>
                  <a:lnTo>
                    <a:pt x="41655" y="33176"/>
                  </a:lnTo>
                  <a:lnTo>
                    <a:pt x="176871" y="33176"/>
                  </a:lnTo>
                  <a:lnTo>
                    <a:pt x="181006" y="28541"/>
                  </a:lnTo>
                  <a:lnTo>
                    <a:pt x="183435" y="21667"/>
                  </a:lnTo>
                  <a:lnTo>
                    <a:pt x="183006" y="14126"/>
                  </a:lnTo>
                  <a:lnTo>
                    <a:pt x="179752" y="7322"/>
                  </a:lnTo>
                  <a:lnTo>
                    <a:pt x="174307" y="2458"/>
                  </a:lnTo>
                  <a:lnTo>
                    <a:pt x="167433" y="0"/>
                  </a:lnTo>
                  <a:close/>
                </a:path>
                <a:path w="1072514" h="364489">
                  <a:moveTo>
                    <a:pt x="41655" y="33176"/>
                  </a:moveTo>
                  <a:lnTo>
                    <a:pt x="31114" y="69879"/>
                  </a:lnTo>
                  <a:lnTo>
                    <a:pt x="98936" y="89252"/>
                  </a:lnTo>
                  <a:lnTo>
                    <a:pt x="80484" y="70006"/>
                  </a:lnTo>
                  <a:lnTo>
                    <a:pt x="41148" y="70006"/>
                  </a:lnTo>
                  <a:lnTo>
                    <a:pt x="50164" y="38383"/>
                  </a:lnTo>
                  <a:lnTo>
                    <a:pt x="59874" y="38383"/>
                  </a:lnTo>
                  <a:lnTo>
                    <a:pt x="41655" y="33176"/>
                  </a:lnTo>
                  <a:close/>
                </a:path>
                <a:path w="1072514" h="364489">
                  <a:moveTo>
                    <a:pt x="50164" y="38383"/>
                  </a:moveTo>
                  <a:lnTo>
                    <a:pt x="41148" y="70006"/>
                  </a:lnTo>
                  <a:lnTo>
                    <a:pt x="72739" y="61928"/>
                  </a:lnTo>
                  <a:lnTo>
                    <a:pt x="50164" y="38383"/>
                  </a:lnTo>
                  <a:close/>
                </a:path>
                <a:path w="1072514" h="364489">
                  <a:moveTo>
                    <a:pt x="72739" y="61928"/>
                  </a:moveTo>
                  <a:lnTo>
                    <a:pt x="41148" y="70006"/>
                  </a:lnTo>
                  <a:lnTo>
                    <a:pt x="80484" y="70006"/>
                  </a:lnTo>
                  <a:lnTo>
                    <a:pt x="72739" y="61928"/>
                  </a:lnTo>
                  <a:close/>
                </a:path>
                <a:path w="1072514" h="364489">
                  <a:moveTo>
                    <a:pt x="59874" y="38383"/>
                  </a:moveTo>
                  <a:lnTo>
                    <a:pt x="50164" y="38383"/>
                  </a:lnTo>
                  <a:lnTo>
                    <a:pt x="72739" y="61928"/>
                  </a:lnTo>
                  <a:lnTo>
                    <a:pt x="109430" y="52546"/>
                  </a:lnTo>
                  <a:lnTo>
                    <a:pt x="59874" y="38383"/>
                  </a:lnTo>
                  <a:close/>
                </a:path>
                <a:path w="1072514" h="364489">
                  <a:moveTo>
                    <a:pt x="176871" y="33176"/>
                  </a:moveTo>
                  <a:lnTo>
                    <a:pt x="41655" y="33176"/>
                  </a:lnTo>
                  <a:lnTo>
                    <a:pt x="109430" y="52546"/>
                  </a:lnTo>
                  <a:lnTo>
                    <a:pt x="169290" y="37240"/>
                  </a:lnTo>
                  <a:lnTo>
                    <a:pt x="176149" y="33986"/>
                  </a:lnTo>
                  <a:lnTo>
                    <a:pt x="176871" y="33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7592" y="3846576"/>
              <a:ext cx="1417319" cy="111556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3873" y="4038600"/>
              <a:ext cx="1154430" cy="854075"/>
            </a:xfrm>
            <a:custGeom>
              <a:avLst/>
              <a:gdLst/>
              <a:ahLst/>
              <a:cxnLst/>
              <a:rect l="l" t="t" r="r" b="b"/>
              <a:pathLst>
                <a:path w="1154429" h="854075">
                  <a:moveTo>
                    <a:pt x="61023" y="44689"/>
                  </a:moveTo>
                  <a:lnTo>
                    <a:pt x="76091" y="79363"/>
                  </a:lnTo>
                  <a:lnTo>
                    <a:pt x="1131824" y="853567"/>
                  </a:lnTo>
                  <a:lnTo>
                    <a:pt x="1154429" y="822832"/>
                  </a:lnTo>
                  <a:lnTo>
                    <a:pt x="98594" y="48641"/>
                  </a:lnTo>
                  <a:lnTo>
                    <a:pt x="61023" y="44689"/>
                  </a:lnTo>
                  <a:close/>
                </a:path>
                <a:path w="1154429" h="854075">
                  <a:moveTo>
                    <a:pt x="0" y="0"/>
                  </a:moveTo>
                  <a:lnTo>
                    <a:pt x="65786" y="151256"/>
                  </a:lnTo>
                  <a:lnTo>
                    <a:pt x="70125" y="157466"/>
                  </a:lnTo>
                  <a:lnTo>
                    <a:pt x="76311" y="161401"/>
                  </a:lnTo>
                  <a:lnTo>
                    <a:pt x="83520" y="162740"/>
                  </a:lnTo>
                  <a:lnTo>
                    <a:pt x="90931" y="161162"/>
                  </a:lnTo>
                  <a:lnTo>
                    <a:pt x="97121" y="156823"/>
                  </a:lnTo>
                  <a:lnTo>
                    <a:pt x="101012" y="150637"/>
                  </a:lnTo>
                  <a:lnTo>
                    <a:pt x="102308" y="143428"/>
                  </a:lnTo>
                  <a:lnTo>
                    <a:pt x="100711" y="136017"/>
                  </a:lnTo>
                  <a:lnTo>
                    <a:pt x="76091" y="79363"/>
                  </a:lnTo>
                  <a:lnTo>
                    <a:pt x="19303" y="37718"/>
                  </a:lnTo>
                  <a:lnTo>
                    <a:pt x="41782" y="6985"/>
                  </a:lnTo>
                  <a:lnTo>
                    <a:pt x="66849" y="6985"/>
                  </a:lnTo>
                  <a:lnTo>
                    <a:pt x="0" y="0"/>
                  </a:lnTo>
                  <a:close/>
                </a:path>
                <a:path w="1154429" h="854075">
                  <a:moveTo>
                    <a:pt x="41782" y="6985"/>
                  </a:moveTo>
                  <a:lnTo>
                    <a:pt x="19303" y="37718"/>
                  </a:lnTo>
                  <a:lnTo>
                    <a:pt x="76091" y="79363"/>
                  </a:lnTo>
                  <a:lnTo>
                    <a:pt x="61023" y="44689"/>
                  </a:lnTo>
                  <a:lnTo>
                    <a:pt x="28575" y="41275"/>
                  </a:lnTo>
                  <a:lnTo>
                    <a:pt x="48005" y="14731"/>
                  </a:lnTo>
                  <a:lnTo>
                    <a:pt x="52348" y="14731"/>
                  </a:lnTo>
                  <a:lnTo>
                    <a:pt x="41782" y="6985"/>
                  </a:lnTo>
                  <a:close/>
                </a:path>
                <a:path w="1154429" h="854075">
                  <a:moveTo>
                    <a:pt x="66849" y="6985"/>
                  </a:moveTo>
                  <a:lnTo>
                    <a:pt x="41782" y="6985"/>
                  </a:lnTo>
                  <a:lnTo>
                    <a:pt x="98594" y="48641"/>
                  </a:lnTo>
                  <a:lnTo>
                    <a:pt x="160147" y="55118"/>
                  </a:lnTo>
                  <a:lnTo>
                    <a:pt x="167653" y="54369"/>
                  </a:lnTo>
                  <a:lnTo>
                    <a:pt x="174101" y="50942"/>
                  </a:lnTo>
                  <a:lnTo>
                    <a:pt x="178810" y="45348"/>
                  </a:lnTo>
                  <a:lnTo>
                    <a:pt x="181101" y="38100"/>
                  </a:lnTo>
                  <a:lnTo>
                    <a:pt x="180407" y="30593"/>
                  </a:lnTo>
                  <a:lnTo>
                    <a:pt x="176974" y="24145"/>
                  </a:lnTo>
                  <a:lnTo>
                    <a:pt x="171350" y="19436"/>
                  </a:lnTo>
                  <a:lnTo>
                    <a:pt x="164084" y="17144"/>
                  </a:lnTo>
                  <a:lnTo>
                    <a:pt x="66849" y="6985"/>
                  </a:lnTo>
                  <a:close/>
                </a:path>
                <a:path w="1154429" h="854075">
                  <a:moveTo>
                    <a:pt x="52348" y="14731"/>
                  </a:moveTo>
                  <a:lnTo>
                    <a:pt x="48005" y="14731"/>
                  </a:lnTo>
                  <a:lnTo>
                    <a:pt x="61023" y="44689"/>
                  </a:lnTo>
                  <a:lnTo>
                    <a:pt x="98594" y="48641"/>
                  </a:lnTo>
                  <a:lnTo>
                    <a:pt x="52348" y="14731"/>
                  </a:lnTo>
                  <a:close/>
                </a:path>
                <a:path w="1154429" h="854075">
                  <a:moveTo>
                    <a:pt x="48005" y="14731"/>
                  </a:moveTo>
                  <a:lnTo>
                    <a:pt x="28575" y="41275"/>
                  </a:lnTo>
                  <a:lnTo>
                    <a:pt x="61023" y="44689"/>
                  </a:lnTo>
                  <a:lnTo>
                    <a:pt x="48005" y="147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69992" y="3617976"/>
              <a:ext cx="1344167" cy="17952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6400" y="3809873"/>
              <a:ext cx="1082675" cy="1535430"/>
            </a:xfrm>
            <a:custGeom>
              <a:avLst/>
              <a:gdLst/>
              <a:ahLst/>
              <a:cxnLst/>
              <a:rect l="l" t="t" r="r" b="b"/>
              <a:pathLst>
                <a:path w="1082675" h="1535429">
                  <a:moveTo>
                    <a:pt x="43342" y="62085"/>
                  </a:moveTo>
                  <a:lnTo>
                    <a:pt x="46464" y="99759"/>
                  </a:lnTo>
                  <a:lnTo>
                    <a:pt x="1051178" y="1535048"/>
                  </a:lnTo>
                  <a:lnTo>
                    <a:pt x="1082421" y="1513205"/>
                  </a:lnTo>
                  <a:lnTo>
                    <a:pt x="77696" y="77902"/>
                  </a:lnTo>
                  <a:lnTo>
                    <a:pt x="43342" y="62085"/>
                  </a:lnTo>
                  <a:close/>
                </a:path>
                <a:path w="1082675" h="1535429">
                  <a:moveTo>
                    <a:pt x="0" y="0"/>
                  </a:moveTo>
                  <a:lnTo>
                    <a:pt x="13588" y="164464"/>
                  </a:lnTo>
                  <a:lnTo>
                    <a:pt x="34162" y="181863"/>
                  </a:lnTo>
                  <a:lnTo>
                    <a:pt x="41400" y="179756"/>
                  </a:lnTo>
                  <a:lnTo>
                    <a:pt x="47101" y="175196"/>
                  </a:lnTo>
                  <a:lnTo>
                    <a:pt x="50682" y="168826"/>
                  </a:lnTo>
                  <a:lnTo>
                    <a:pt x="51562" y="161289"/>
                  </a:lnTo>
                  <a:lnTo>
                    <a:pt x="46464" y="99759"/>
                  </a:lnTo>
                  <a:lnTo>
                    <a:pt x="5969" y="41909"/>
                  </a:lnTo>
                  <a:lnTo>
                    <a:pt x="37211" y="20065"/>
                  </a:lnTo>
                  <a:lnTo>
                    <a:pt x="43488" y="20065"/>
                  </a:lnTo>
                  <a:lnTo>
                    <a:pt x="0" y="0"/>
                  </a:lnTo>
                  <a:close/>
                </a:path>
                <a:path w="1082675" h="1535429">
                  <a:moveTo>
                    <a:pt x="43488" y="20065"/>
                  </a:moveTo>
                  <a:lnTo>
                    <a:pt x="37211" y="20065"/>
                  </a:lnTo>
                  <a:lnTo>
                    <a:pt x="77696" y="77902"/>
                  </a:lnTo>
                  <a:lnTo>
                    <a:pt x="133858" y="103758"/>
                  </a:lnTo>
                  <a:lnTo>
                    <a:pt x="141200" y="105469"/>
                  </a:lnTo>
                  <a:lnTo>
                    <a:pt x="148399" y="104298"/>
                  </a:lnTo>
                  <a:lnTo>
                    <a:pt x="154646" y="100508"/>
                  </a:lnTo>
                  <a:lnTo>
                    <a:pt x="159130" y="94360"/>
                  </a:lnTo>
                  <a:lnTo>
                    <a:pt x="160841" y="87018"/>
                  </a:lnTo>
                  <a:lnTo>
                    <a:pt x="159670" y="79819"/>
                  </a:lnTo>
                  <a:lnTo>
                    <a:pt x="155880" y="73572"/>
                  </a:lnTo>
                  <a:lnTo>
                    <a:pt x="149733" y="69087"/>
                  </a:lnTo>
                  <a:lnTo>
                    <a:pt x="43488" y="20065"/>
                  </a:lnTo>
                  <a:close/>
                </a:path>
                <a:path w="1082675" h="1535429">
                  <a:moveTo>
                    <a:pt x="37211" y="20065"/>
                  </a:moveTo>
                  <a:lnTo>
                    <a:pt x="5969" y="41909"/>
                  </a:lnTo>
                  <a:lnTo>
                    <a:pt x="46464" y="99759"/>
                  </a:lnTo>
                  <a:lnTo>
                    <a:pt x="43342" y="62085"/>
                  </a:lnTo>
                  <a:lnTo>
                    <a:pt x="13588" y="48387"/>
                  </a:lnTo>
                  <a:lnTo>
                    <a:pt x="40639" y="29463"/>
                  </a:lnTo>
                  <a:lnTo>
                    <a:pt x="43789" y="29463"/>
                  </a:lnTo>
                  <a:lnTo>
                    <a:pt x="37211" y="20065"/>
                  </a:lnTo>
                  <a:close/>
                </a:path>
                <a:path w="1082675" h="1535429">
                  <a:moveTo>
                    <a:pt x="43789" y="29463"/>
                  </a:moveTo>
                  <a:lnTo>
                    <a:pt x="40639" y="29463"/>
                  </a:lnTo>
                  <a:lnTo>
                    <a:pt x="43342" y="62085"/>
                  </a:lnTo>
                  <a:lnTo>
                    <a:pt x="77696" y="77902"/>
                  </a:lnTo>
                  <a:lnTo>
                    <a:pt x="43789" y="29463"/>
                  </a:lnTo>
                  <a:close/>
                </a:path>
                <a:path w="1082675" h="1535429">
                  <a:moveTo>
                    <a:pt x="40639" y="29463"/>
                  </a:moveTo>
                  <a:lnTo>
                    <a:pt x="13588" y="48387"/>
                  </a:lnTo>
                  <a:lnTo>
                    <a:pt x="43342" y="62085"/>
                  </a:lnTo>
                  <a:lnTo>
                    <a:pt x="40639" y="294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19/56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05510" marR="5080" indent="-76263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95" dirty="0"/>
              <a:t> </a:t>
            </a:r>
            <a:r>
              <a:rPr spc="-5" dirty="0"/>
              <a:t>Notations  </a:t>
            </a:r>
            <a:r>
              <a:rPr dirty="0"/>
              <a:t>(Comments)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02300" y="3340100"/>
            <a:ext cx="2768600" cy="2768600"/>
            <a:chOff x="5702300" y="3340100"/>
            <a:chExt cx="2768600" cy="2768600"/>
          </a:xfrm>
        </p:grpSpPr>
        <p:sp>
          <p:nvSpPr>
            <p:cNvPr id="5" name="object 5"/>
            <p:cNvSpPr/>
            <p:nvPr/>
          </p:nvSpPr>
          <p:spPr>
            <a:xfrm>
              <a:off x="5886450" y="3352800"/>
              <a:ext cx="2571750" cy="2743200"/>
            </a:xfrm>
            <a:custGeom>
              <a:avLst/>
              <a:gdLst/>
              <a:ahLst/>
              <a:cxnLst/>
              <a:rect l="l" t="t" r="r" b="b"/>
              <a:pathLst>
                <a:path w="2571750" h="2743200">
                  <a:moveTo>
                    <a:pt x="2400300" y="0"/>
                  </a:moveTo>
                  <a:lnTo>
                    <a:pt x="342900" y="0"/>
                  </a:lnTo>
                  <a:lnTo>
                    <a:pt x="297303" y="6120"/>
                  </a:lnTo>
                  <a:lnTo>
                    <a:pt x="256342" y="23396"/>
                  </a:lnTo>
                  <a:lnTo>
                    <a:pt x="221646" y="50196"/>
                  </a:lnTo>
                  <a:lnTo>
                    <a:pt x="194846" y="84892"/>
                  </a:lnTo>
                  <a:lnTo>
                    <a:pt x="177570" y="125853"/>
                  </a:lnTo>
                  <a:lnTo>
                    <a:pt x="171450" y="171450"/>
                  </a:lnTo>
                  <a:lnTo>
                    <a:pt x="171450" y="2400300"/>
                  </a:lnTo>
                  <a:lnTo>
                    <a:pt x="0" y="2400300"/>
                  </a:lnTo>
                  <a:lnTo>
                    <a:pt x="33379" y="2407036"/>
                  </a:lnTo>
                  <a:lnTo>
                    <a:pt x="60626" y="2425407"/>
                  </a:lnTo>
                  <a:lnTo>
                    <a:pt x="78992" y="2452656"/>
                  </a:lnTo>
                  <a:lnTo>
                    <a:pt x="85725" y="2486025"/>
                  </a:lnTo>
                  <a:lnTo>
                    <a:pt x="78992" y="2519393"/>
                  </a:lnTo>
                  <a:lnTo>
                    <a:pt x="60626" y="2546642"/>
                  </a:lnTo>
                  <a:lnTo>
                    <a:pt x="33379" y="2565013"/>
                  </a:lnTo>
                  <a:lnTo>
                    <a:pt x="0" y="2571750"/>
                  </a:lnTo>
                  <a:lnTo>
                    <a:pt x="171450" y="2571750"/>
                  </a:lnTo>
                  <a:lnTo>
                    <a:pt x="165329" y="2617328"/>
                  </a:lnTo>
                  <a:lnTo>
                    <a:pt x="148053" y="2658284"/>
                  </a:lnTo>
                  <a:lnTo>
                    <a:pt x="121253" y="2692984"/>
                  </a:lnTo>
                  <a:lnTo>
                    <a:pt x="86557" y="2719792"/>
                  </a:lnTo>
                  <a:lnTo>
                    <a:pt x="45596" y="2737075"/>
                  </a:lnTo>
                  <a:lnTo>
                    <a:pt x="0" y="2743200"/>
                  </a:lnTo>
                  <a:lnTo>
                    <a:pt x="2057400" y="2743200"/>
                  </a:lnTo>
                  <a:lnTo>
                    <a:pt x="2102996" y="2737075"/>
                  </a:lnTo>
                  <a:lnTo>
                    <a:pt x="2143957" y="2719792"/>
                  </a:lnTo>
                  <a:lnTo>
                    <a:pt x="2178653" y="2692984"/>
                  </a:lnTo>
                  <a:lnTo>
                    <a:pt x="2205453" y="2658284"/>
                  </a:lnTo>
                  <a:lnTo>
                    <a:pt x="2222729" y="2617328"/>
                  </a:lnTo>
                  <a:lnTo>
                    <a:pt x="2228850" y="2571750"/>
                  </a:lnTo>
                  <a:lnTo>
                    <a:pt x="2228850" y="342900"/>
                  </a:lnTo>
                  <a:lnTo>
                    <a:pt x="342900" y="342900"/>
                  </a:lnTo>
                  <a:lnTo>
                    <a:pt x="309520" y="336167"/>
                  </a:lnTo>
                  <a:lnTo>
                    <a:pt x="282273" y="317801"/>
                  </a:lnTo>
                  <a:lnTo>
                    <a:pt x="263907" y="290554"/>
                  </a:lnTo>
                  <a:lnTo>
                    <a:pt x="257175" y="257175"/>
                  </a:lnTo>
                  <a:lnTo>
                    <a:pt x="263907" y="223795"/>
                  </a:lnTo>
                  <a:lnTo>
                    <a:pt x="282273" y="196548"/>
                  </a:lnTo>
                  <a:lnTo>
                    <a:pt x="309520" y="178182"/>
                  </a:lnTo>
                  <a:lnTo>
                    <a:pt x="342900" y="171450"/>
                  </a:lnTo>
                  <a:lnTo>
                    <a:pt x="2571750" y="171450"/>
                  </a:lnTo>
                  <a:lnTo>
                    <a:pt x="2565629" y="125853"/>
                  </a:lnTo>
                  <a:lnTo>
                    <a:pt x="2548353" y="84892"/>
                  </a:lnTo>
                  <a:lnTo>
                    <a:pt x="2521553" y="50196"/>
                  </a:lnTo>
                  <a:lnTo>
                    <a:pt x="2486857" y="23396"/>
                  </a:lnTo>
                  <a:lnTo>
                    <a:pt x="2445896" y="6120"/>
                  </a:lnTo>
                  <a:lnTo>
                    <a:pt x="2400300" y="0"/>
                  </a:lnTo>
                  <a:close/>
                </a:path>
                <a:path w="2571750" h="2743200">
                  <a:moveTo>
                    <a:pt x="2571750" y="171450"/>
                  </a:moveTo>
                  <a:lnTo>
                    <a:pt x="514350" y="171450"/>
                  </a:lnTo>
                  <a:lnTo>
                    <a:pt x="508229" y="217046"/>
                  </a:lnTo>
                  <a:lnTo>
                    <a:pt x="490953" y="258007"/>
                  </a:lnTo>
                  <a:lnTo>
                    <a:pt x="464153" y="292703"/>
                  </a:lnTo>
                  <a:lnTo>
                    <a:pt x="429457" y="319503"/>
                  </a:lnTo>
                  <a:lnTo>
                    <a:pt x="388496" y="336779"/>
                  </a:lnTo>
                  <a:lnTo>
                    <a:pt x="342900" y="342900"/>
                  </a:lnTo>
                  <a:lnTo>
                    <a:pt x="2400300" y="342900"/>
                  </a:lnTo>
                  <a:lnTo>
                    <a:pt x="2445896" y="336779"/>
                  </a:lnTo>
                  <a:lnTo>
                    <a:pt x="2486857" y="319503"/>
                  </a:lnTo>
                  <a:lnTo>
                    <a:pt x="2521553" y="292703"/>
                  </a:lnTo>
                  <a:lnTo>
                    <a:pt x="2548353" y="258007"/>
                  </a:lnTo>
                  <a:lnTo>
                    <a:pt x="2565629" y="217046"/>
                  </a:lnTo>
                  <a:lnTo>
                    <a:pt x="2571750" y="17145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5000" y="3524250"/>
              <a:ext cx="685800" cy="2571750"/>
            </a:xfrm>
            <a:custGeom>
              <a:avLst/>
              <a:gdLst/>
              <a:ahLst/>
              <a:cxnLst/>
              <a:rect l="l" t="t" r="r" b="b"/>
              <a:pathLst>
                <a:path w="685800" h="2571750">
                  <a:moveTo>
                    <a:pt x="685800" y="0"/>
                  </a:moveTo>
                  <a:lnTo>
                    <a:pt x="514350" y="0"/>
                  </a:lnTo>
                  <a:lnTo>
                    <a:pt x="480970" y="6732"/>
                  </a:lnTo>
                  <a:lnTo>
                    <a:pt x="453723" y="25098"/>
                  </a:lnTo>
                  <a:lnTo>
                    <a:pt x="435357" y="52345"/>
                  </a:lnTo>
                  <a:lnTo>
                    <a:pt x="428625" y="85725"/>
                  </a:lnTo>
                  <a:lnTo>
                    <a:pt x="435357" y="119104"/>
                  </a:lnTo>
                  <a:lnTo>
                    <a:pt x="453723" y="146351"/>
                  </a:lnTo>
                  <a:lnTo>
                    <a:pt x="480970" y="164717"/>
                  </a:lnTo>
                  <a:lnTo>
                    <a:pt x="514350" y="171450"/>
                  </a:lnTo>
                  <a:lnTo>
                    <a:pt x="559946" y="165329"/>
                  </a:lnTo>
                  <a:lnTo>
                    <a:pt x="600907" y="148053"/>
                  </a:lnTo>
                  <a:lnTo>
                    <a:pt x="635603" y="121253"/>
                  </a:lnTo>
                  <a:lnTo>
                    <a:pt x="662403" y="86557"/>
                  </a:lnTo>
                  <a:lnTo>
                    <a:pt x="679679" y="45596"/>
                  </a:lnTo>
                  <a:lnTo>
                    <a:pt x="685800" y="0"/>
                  </a:lnTo>
                  <a:close/>
                </a:path>
                <a:path w="685800" h="2571750">
                  <a:moveTo>
                    <a:pt x="171450" y="2228850"/>
                  </a:moveTo>
                  <a:lnTo>
                    <a:pt x="125853" y="2234974"/>
                  </a:lnTo>
                  <a:lnTo>
                    <a:pt x="84892" y="2252257"/>
                  </a:lnTo>
                  <a:lnTo>
                    <a:pt x="50196" y="2279065"/>
                  </a:lnTo>
                  <a:lnTo>
                    <a:pt x="23396" y="2313765"/>
                  </a:lnTo>
                  <a:lnTo>
                    <a:pt x="6120" y="2354721"/>
                  </a:lnTo>
                  <a:lnTo>
                    <a:pt x="0" y="2400300"/>
                  </a:lnTo>
                  <a:lnTo>
                    <a:pt x="6120" y="2445878"/>
                  </a:lnTo>
                  <a:lnTo>
                    <a:pt x="23396" y="2486834"/>
                  </a:lnTo>
                  <a:lnTo>
                    <a:pt x="50196" y="2521534"/>
                  </a:lnTo>
                  <a:lnTo>
                    <a:pt x="84892" y="2548342"/>
                  </a:lnTo>
                  <a:lnTo>
                    <a:pt x="125853" y="2565625"/>
                  </a:lnTo>
                  <a:lnTo>
                    <a:pt x="171450" y="2571750"/>
                  </a:lnTo>
                  <a:lnTo>
                    <a:pt x="217046" y="2565625"/>
                  </a:lnTo>
                  <a:lnTo>
                    <a:pt x="258007" y="2548342"/>
                  </a:lnTo>
                  <a:lnTo>
                    <a:pt x="292703" y="2521534"/>
                  </a:lnTo>
                  <a:lnTo>
                    <a:pt x="319503" y="2486834"/>
                  </a:lnTo>
                  <a:lnTo>
                    <a:pt x="336779" y="2445878"/>
                  </a:lnTo>
                  <a:lnTo>
                    <a:pt x="342900" y="2400300"/>
                  </a:lnTo>
                  <a:lnTo>
                    <a:pt x="171450" y="2400300"/>
                  </a:lnTo>
                  <a:lnTo>
                    <a:pt x="204829" y="2393563"/>
                  </a:lnTo>
                  <a:lnTo>
                    <a:pt x="232076" y="2375192"/>
                  </a:lnTo>
                  <a:lnTo>
                    <a:pt x="250442" y="2347943"/>
                  </a:lnTo>
                  <a:lnTo>
                    <a:pt x="257175" y="2314575"/>
                  </a:lnTo>
                  <a:lnTo>
                    <a:pt x="250442" y="2281206"/>
                  </a:lnTo>
                  <a:lnTo>
                    <a:pt x="232076" y="2253957"/>
                  </a:lnTo>
                  <a:lnTo>
                    <a:pt x="204829" y="2235586"/>
                  </a:lnTo>
                  <a:lnTo>
                    <a:pt x="171450" y="222885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5000" y="3352800"/>
              <a:ext cx="2743200" cy="2743200"/>
            </a:xfrm>
            <a:custGeom>
              <a:avLst/>
              <a:gdLst/>
              <a:ahLst/>
              <a:cxnLst/>
              <a:rect l="l" t="t" r="r" b="b"/>
              <a:pathLst>
                <a:path w="2743200" h="2743200">
                  <a:moveTo>
                    <a:pt x="342900" y="2400300"/>
                  </a:moveTo>
                  <a:lnTo>
                    <a:pt x="342900" y="171450"/>
                  </a:lnTo>
                  <a:lnTo>
                    <a:pt x="349020" y="125853"/>
                  </a:lnTo>
                  <a:lnTo>
                    <a:pt x="366296" y="84892"/>
                  </a:lnTo>
                  <a:lnTo>
                    <a:pt x="393096" y="50196"/>
                  </a:lnTo>
                  <a:lnTo>
                    <a:pt x="427792" y="23396"/>
                  </a:lnTo>
                  <a:lnTo>
                    <a:pt x="468753" y="6120"/>
                  </a:lnTo>
                  <a:lnTo>
                    <a:pt x="514350" y="0"/>
                  </a:lnTo>
                  <a:lnTo>
                    <a:pt x="2571750" y="0"/>
                  </a:lnTo>
                  <a:lnTo>
                    <a:pt x="2617346" y="6120"/>
                  </a:lnTo>
                  <a:lnTo>
                    <a:pt x="2658307" y="23396"/>
                  </a:lnTo>
                  <a:lnTo>
                    <a:pt x="2693003" y="50196"/>
                  </a:lnTo>
                  <a:lnTo>
                    <a:pt x="2719803" y="84892"/>
                  </a:lnTo>
                  <a:lnTo>
                    <a:pt x="2737079" y="125853"/>
                  </a:lnTo>
                  <a:lnTo>
                    <a:pt x="2743200" y="171450"/>
                  </a:lnTo>
                  <a:lnTo>
                    <a:pt x="2737079" y="217046"/>
                  </a:lnTo>
                  <a:lnTo>
                    <a:pt x="2719803" y="258007"/>
                  </a:lnTo>
                  <a:lnTo>
                    <a:pt x="2693003" y="292703"/>
                  </a:lnTo>
                  <a:lnTo>
                    <a:pt x="2658307" y="319503"/>
                  </a:lnTo>
                  <a:lnTo>
                    <a:pt x="2617346" y="336779"/>
                  </a:lnTo>
                  <a:lnTo>
                    <a:pt x="2571750" y="342900"/>
                  </a:lnTo>
                  <a:lnTo>
                    <a:pt x="2400300" y="342900"/>
                  </a:lnTo>
                  <a:lnTo>
                    <a:pt x="2400300" y="2571750"/>
                  </a:lnTo>
                  <a:lnTo>
                    <a:pt x="2394179" y="2617328"/>
                  </a:lnTo>
                  <a:lnTo>
                    <a:pt x="2376903" y="2658284"/>
                  </a:lnTo>
                  <a:lnTo>
                    <a:pt x="2350103" y="2692984"/>
                  </a:lnTo>
                  <a:lnTo>
                    <a:pt x="2315407" y="2719792"/>
                  </a:lnTo>
                  <a:lnTo>
                    <a:pt x="2274446" y="2737075"/>
                  </a:lnTo>
                  <a:lnTo>
                    <a:pt x="2228850" y="2743200"/>
                  </a:lnTo>
                  <a:lnTo>
                    <a:pt x="171450" y="2743200"/>
                  </a:lnTo>
                  <a:lnTo>
                    <a:pt x="125853" y="2737075"/>
                  </a:lnTo>
                  <a:lnTo>
                    <a:pt x="84892" y="2719792"/>
                  </a:lnTo>
                  <a:lnTo>
                    <a:pt x="50196" y="2692984"/>
                  </a:lnTo>
                  <a:lnTo>
                    <a:pt x="23396" y="2658284"/>
                  </a:lnTo>
                  <a:lnTo>
                    <a:pt x="6120" y="2617328"/>
                  </a:lnTo>
                  <a:lnTo>
                    <a:pt x="0" y="2571750"/>
                  </a:lnTo>
                  <a:lnTo>
                    <a:pt x="6120" y="2526171"/>
                  </a:lnTo>
                  <a:lnTo>
                    <a:pt x="23396" y="2485215"/>
                  </a:lnTo>
                  <a:lnTo>
                    <a:pt x="50196" y="2450515"/>
                  </a:lnTo>
                  <a:lnTo>
                    <a:pt x="84892" y="2423707"/>
                  </a:lnTo>
                  <a:lnTo>
                    <a:pt x="125853" y="2406424"/>
                  </a:lnTo>
                  <a:lnTo>
                    <a:pt x="171450" y="2400300"/>
                  </a:lnTo>
                  <a:lnTo>
                    <a:pt x="342900" y="2400300"/>
                  </a:lnTo>
                  <a:close/>
                </a:path>
                <a:path w="2743200" h="2743200">
                  <a:moveTo>
                    <a:pt x="514350" y="0"/>
                  </a:moveTo>
                  <a:lnTo>
                    <a:pt x="559946" y="6120"/>
                  </a:lnTo>
                  <a:lnTo>
                    <a:pt x="600907" y="23396"/>
                  </a:lnTo>
                  <a:lnTo>
                    <a:pt x="635603" y="50196"/>
                  </a:lnTo>
                  <a:lnTo>
                    <a:pt x="662403" y="84892"/>
                  </a:lnTo>
                  <a:lnTo>
                    <a:pt x="679679" y="125853"/>
                  </a:lnTo>
                  <a:lnTo>
                    <a:pt x="685800" y="171450"/>
                  </a:lnTo>
                  <a:lnTo>
                    <a:pt x="679679" y="217046"/>
                  </a:lnTo>
                  <a:lnTo>
                    <a:pt x="662403" y="258007"/>
                  </a:lnTo>
                  <a:lnTo>
                    <a:pt x="635603" y="292703"/>
                  </a:lnTo>
                  <a:lnTo>
                    <a:pt x="600907" y="319503"/>
                  </a:lnTo>
                  <a:lnTo>
                    <a:pt x="559946" y="336779"/>
                  </a:lnTo>
                  <a:lnTo>
                    <a:pt x="514350" y="342900"/>
                  </a:lnTo>
                  <a:lnTo>
                    <a:pt x="480970" y="336167"/>
                  </a:lnTo>
                  <a:lnTo>
                    <a:pt x="453723" y="317801"/>
                  </a:lnTo>
                  <a:lnTo>
                    <a:pt x="435357" y="290554"/>
                  </a:lnTo>
                  <a:lnTo>
                    <a:pt x="428625" y="257175"/>
                  </a:lnTo>
                  <a:lnTo>
                    <a:pt x="435357" y="223795"/>
                  </a:lnTo>
                  <a:lnTo>
                    <a:pt x="453723" y="196548"/>
                  </a:lnTo>
                  <a:lnTo>
                    <a:pt x="480970" y="178182"/>
                  </a:lnTo>
                  <a:lnTo>
                    <a:pt x="514350" y="171450"/>
                  </a:lnTo>
                  <a:lnTo>
                    <a:pt x="685800" y="171450"/>
                  </a:lnTo>
                </a:path>
                <a:path w="2743200" h="2743200">
                  <a:moveTo>
                    <a:pt x="2400300" y="342900"/>
                  </a:moveTo>
                  <a:lnTo>
                    <a:pt x="514350" y="342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3750" y="5740400"/>
              <a:ext cx="196850" cy="196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86450" y="5753100"/>
              <a:ext cx="171450" cy="342900"/>
            </a:xfrm>
            <a:custGeom>
              <a:avLst/>
              <a:gdLst/>
              <a:ahLst/>
              <a:cxnLst/>
              <a:rect l="l" t="t" r="r" b="b"/>
              <a:pathLst>
                <a:path w="171450" h="342900">
                  <a:moveTo>
                    <a:pt x="0" y="342900"/>
                  </a:moveTo>
                  <a:lnTo>
                    <a:pt x="45596" y="336775"/>
                  </a:lnTo>
                  <a:lnTo>
                    <a:pt x="86557" y="319492"/>
                  </a:lnTo>
                  <a:lnTo>
                    <a:pt x="121253" y="292684"/>
                  </a:lnTo>
                  <a:lnTo>
                    <a:pt x="148053" y="257984"/>
                  </a:lnTo>
                  <a:lnTo>
                    <a:pt x="165329" y="217028"/>
                  </a:lnTo>
                  <a:lnTo>
                    <a:pt x="171450" y="171450"/>
                  </a:lnTo>
                  <a:lnTo>
                    <a:pt x="171450" y="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6244" y="1688668"/>
            <a:ext cx="8074659" cy="3258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Algorithm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2.1:</a:t>
            </a:r>
            <a:endParaRPr sz="1400">
              <a:latin typeface="Courier New"/>
              <a:cs typeface="Courier New"/>
            </a:endParaRPr>
          </a:p>
          <a:p>
            <a:pPr marL="138430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(Largest Element in Array) </a:t>
            </a:r>
            <a:r>
              <a:rPr sz="1400" b="1" spc="-5" dirty="0">
                <a:latin typeface="Courier New"/>
                <a:cs typeface="Courier New"/>
              </a:rPr>
              <a:t>LARGE(DATA, N, LOC,</a:t>
            </a:r>
            <a:r>
              <a:rPr sz="1400" b="1" spc="-1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MAX)</a:t>
            </a:r>
            <a:endParaRPr sz="1400">
              <a:latin typeface="Courier New"/>
              <a:cs typeface="Courier New"/>
            </a:endParaRPr>
          </a:p>
          <a:p>
            <a:pPr marL="1384300" marR="508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 nonempty array </a:t>
            </a:r>
            <a:r>
              <a:rPr sz="1400" b="1" spc="-5" dirty="0">
                <a:latin typeface="Courier New"/>
                <a:cs typeface="Courier New"/>
              </a:rPr>
              <a:t>DATA </a:t>
            </a:r>
            <a:r>
              <a:rPr sz="1400" spc="-5" dirty="0">
                <a:latin typeface="Courier New"/>
                <a:cs typeface="Courier New"/>
              </a:rPr>
              <a:t>with </a:t>
            </a:r>
            <a:r>
              <a:rPr sz="1400" b="1" spc="-5" dirty="0">
                <a:latin typeface="Courier New"/>
                <a:cs typeface="Courier New"/>
              </a:rPr>
              <a:t>N </a:t>
            </a:r>
            <a:r>
              <a:rPr sz="1400" spc="-10" dirty="0">
                <a:latin typeface="Courier New"/>
                <a:cs typeface="Courier New"/>
              </a:rPr>
              <a:t>numerical values </a:t>
            </a:r>
            <a:r>
              <a:rPr sz="1400" spc="-5" dirty="0">
                <a:latin typeface="Courier New"/>
                <a:cs typeface="Courier New"/>
              </a:rPr>
              <a:t>is </a:t>
            </a:r>
            <a:r>
              <a:rPr sz="1400" spc="-10" dirty="0">
                <a:latin typeface="Courier New"/>
                <a:cs typeface="Courier New"/>
              </a:rPr>
              <a:t>given. </a:t>
            </a:r>
            <a:r>
              <a:rPr sz="1400" spc="-5" dirty="0">
                <a:latin typeface="Courier New"/>
                <a:cs typeface="Courier New"/>
              </a:rPr>
              <a:t>This  algorithm finds the </a:t>
            </a:r>
            <a:r>
              <a:rPr sz="1400" spc="-10" dirty="0">
                <a:latin typeface="Courier New"/>
                <a:cs typeface="Courier New"/>
              </a:rPr>
              <a:t>location </a:t>
            </a:r>
            <a:r>
              <a:rPr sz="1400" b="1" spc="-5" dirty="0">
                <a:latin typeface="Courier New"/>
                <a:cs typeface="Courier New"/>
              </a:rPr>
              <a:t>LOC </a:t>
            </a:r>
            <a:r>
              <a:rPr sz="1400" spc="-5" dirty="0">
                <a:latin typeface="Courier New"/>
                <a:cs typeface="Courier New"/>
              </a:rPr>
              <a:t>and the </a:t>
            </a:r>
            <a:r>
              <a:rPr sz="1400" spc="-10" dirty="0">
                <a:latin typeface="Courier New"/>
                <a:cs typeface="Courier New"/>
              </a:rPr>
              <a:t>value </a:t>
            </a:r>
            <a:r>
              <a:rPr sz="1400" b="1" spc="-5" dirty="0">
                <a:latin typeface="Courier New"/>
                <a:cs typeface="Courier New"/>
              </a:rPr>
              <a:t>MAX </a:t>
            </a:r>
            <a:r>
              <a:rPr sz="1400" spc="-15" dirty="0">
                <a:latin typeface="Courier New"/>
                <a:cs typeface="Courier New"/>
              </a:rPr>
              <a:t>of </a:t>
            </a:r>
            <a:r>
              <a:rPr sz="1400" spc="-5" dirty="0">
                <a:latin typeface="Courier New"/>
                <a:cs typeface="Courier New"/>
              </a:rPr>
              <a:t>the  largest element of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DATA</a:t>
            </a:r>
            <a:r>
              <a:rPr sz="1400" spc="-5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1. [initialize.] </a:t>
            </a:r>
            <a:r>
              <a:rPr sz="1400" b="1" spc="-5" dirty="0">
                <a:latin typeface="Courier New"/>
                <a:cs typeface="Courier New"/>
              </a:rPr>
              <a:t>Set K:=1, LOC:=1 and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MAX:=DATA[1].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2. [Increment counter.] Set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K:=K+1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3. [Test counter.] If K&gt;N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then:</a:t>
            </a:r>
            <a:endParaRPr sz="14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: LOC, MAX and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Exit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4. [Compare and update.] </a:t>
            </a: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MAX&lt;DATA[K]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then</a:t>
            </a:r>
            <a:r>
              <a:rPr sz="1400" spc="-5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Set LOC:=K and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MAX:=DATA[K].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5. [Repeat loop.] </a:t>
            </a:r>
            <a:r>
              <a:rPr sz="1400" b="1" spc="-5" dirty="0">
                <a:latin typeface="Courier New"/>
                <a:cs typeface="Courier New"/>
              </a:rPr>
              <a:t>Go to Step</a:t>
            </a:r>
            <a:r>
              <a:rPr sz="1400" b="1" spc="-9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250">
              <a:latin typeface="Courier New"/>
              <a:cs typeface="Courier New"/>
            </a:endParaRPr>
          </a:p>
          <a:p>
            <a:pPr marR="1003935" algn="r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C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mm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ts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288791" y="3008376"/>
            <a:ext cx="3243580" cy="1877695"/>
            <a:chOff x="3288791" y="3008376"/>
            <a:chExt cx="3243580" cy="1877695"/>
          </a:xfrm>
        </p:grpSpPr>
        <p:sp>
          <p:nvSpPr>
            <p:cNvPr id="12" name="object 12"/>
            <p:cNvSpPr/>
            <p:nvPr/>
          </p:nvSpPr>
          <p:spPr>
            <a:xfrm>
              <a:off x="3288791" y="3008376"/>
              <a:ext cx="3243071" cy="18775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05072" y="3194685"/>
              <a:ext cx="2981325" cy="1623060"/>
            </a:xfrm>
            <a:custGeom>
              <a:avLst/>
              <a:gdLst/>
              <a:ahLst/>
              <a:cxnLst/>
              <a:rect l="l" t="t" r="r" b="b"/>
              <a:pathLst>
                <a:path w="2981325" h="1623060">
                  <a:moveTo>
                    <a:pt x="104409" y="40238"/>
                  </a:moveTo>
                  <a:lnTo>
                    <a:pt x="66579" y="41546"/>
                  </a:lnTo>
                  <a:lnTo>
                    <a:pt x="86350" y="73819"/>
                  </a:lnTo>
                  <a:lnTo>
                    <a:pt x="2962910" y="1622678"/>
                  </a:lnTo>
                  <a:lnTo>
                    <a:pt x="2980943" y="1589151"/>
                  </a:lnTo>
                  <a:lnTo>
                    <a:pt x="104409" y="40238"/>
                  </a:lnTo>
                  <a:close/>
                </a:path>
                <a:path w="2981325" h="1623060">
                  <a:moveTo>
                    <a:pt x="164973" y="0"/>
                  </a:moveTo>
                  <a:lnTo>
                    <a:pt x="0" y="5714"/>
                  </a:lnTo>
                  <a:lnTo>
                    <a:pt x="86105" y="146430"/>
                  </a:lnTo>
                  <a:lnTo>
                    <a:pt x="105197" y="155360"/>
                  </a:lnTo>
                  <a:lnTo>
                    <a:pt x="112267" y="152780"/>
                  </a:lnTo>
                  <a:lnTo>
                    <a:pt x="86350" y="73819"/>
                  </a:lnTo>
                  <a:lnTo>
                    <a:pt x="24256" y="40386"/>
                  </a:lnTo>
                  <a:lnTo>
                    <a:pt x="42417" y="6857"/>
                  </a:lnTo>
                  <a:lnTo>
                    <a:pt x="179847" y="6857"/>
                  </a:lnTo>
                  <a:lnTo>
                    <a:pt x="178577" y="5111"/>
                  </a:lnTo>
                  <a:lnTo>
                    <a:pt x="172388" y="1234"/>
                  </a:lnTo>
                  <a:lnTo>
                    <a:pt x="164973" y="0"/>
                  </a:lnTo>
                  <a:close/>
                </a:path>
                <a:path w="2981325" h="1623060">
                  <a:moveTo>
                    <a:pt x="42417" y="6857"/>
                  </a:moveTo>
                  <a:lnTo>
                    <a:pt x="24256" y="40386"/>
                  </a:lnTo>
                  <a:lnTo>
                    <a:pt x="86350" y="73819"/>
                  </a:lnTo>
                  <a:lnTo>
                    <a:pt x="67268" y="42672"/>
                  </a:lnTo>
                  <a:lnTo>
                    <a:pt x="34036" y="42672"/>
                  </a:lnTo>
                  <a:lnTo>
                    <a:pt x="49529" y="13715"/>
                  </a:lnTo>
                  <a:lnTo>
                    <a:pt x="55154" y="13715"/>
                  </a:lnTo>
                  <a:lnTo>
                    <a:pt x="42417" y="6857"/>
                  </a:lnTo>
                  <a:close/>
                </a:path>
                <a:path w="2981325" h="1623060">
                  <a:moveTo>
                    <a:pt x="49529" y="13715"/>
                  </a:moveTo>
                  <a:lnTo>
                    <a:pt x="34036" y="42672"/>
                  </a:lnTo>
                  <a:lnTo>
                    <a:pt x="66579" y="41546"/>
                  </a:lnTo>
                  <a:lnTo>
                    <a:pt x="49529" y="13715"/>
                  </a:lnTo>
                  <a:close/>
                </a:path>
                <a:path w="2981325" h="1623060">
                  <a:moveTo>
                    <a:pt x="66579" y="41546"/>
                  </a:moveTo>
                  <a:lnTo>
                    <a:pt x="34036" y="42672"/>
                  </a:lnTo>
                  <a:lnTo>
                    <a:pt x="67268" y="42672"/>
                  </a:lnTo>
                  <a:lnTo>
                    <a:pt x="66579" y="41546"/>
                  </a:lnTo>
                  <a:close/>
                </a:path>
                <a:path w="2981325" h="1623060">
                  <a:moveTo>
                    <a:pt x="55154" y="13715"/>
                  </a:moveTo>
                  <a:lnTo>
                    <a:pt x="49529" y="13715"/>
                  </a:lnTo>
                  <a:lnTo>
                    <a:pt x="66579" y="41546"/>
                  </a:lnTo>
                  <a:lnTo>
                    <a:pt x="104409" y="40238"/>
                  </a:lnTo>
                  <a:lnTo>
                    <a:pt x="55154" y="13715"/>
                  </a:lnTo>
                  <a:close/>
                </a:path>
                <a:path w="2981325" h="1623060">
                  <a:moveTo>
                    <a:pt x="179847" y="6857"/>
                  </a:moveTo>
                  <a:lnTo>
                    <a:pt x="42417" y="6857"/>
                  </a:lnTo>
                  <a:lnTo>
                    <a:pt x="104409" y="40238"/>
                  </a:lnTo>
                  <a:lnTo>
                    <a:pt x="166242" y="38100"/>
                  </a:lnTo>
                  <a:lnTo>
                    <a:pt x="184657" y="18414"/>
                  </a:lnTo>
                  <a:lnTo>
                    <a:pt x="182885" y="11037"/>
                  </a:lnTo>
                  <a:lnTo>
                    <a:pt x="179847" y="6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2/56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723382" y="6466432"/>
            <a:ext cx="15156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10229" y="617347"/>
            <a:ext cx="14763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71610"/>
            <a:ext cx="5238750" cy="258699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Mathematical Notations and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Functions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Verdana"/>
                <a:cs typeface="Verdana"/>
              </a:rPr>
              <a:t>Algorithm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Notation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Control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Structure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Complexity </a:t>
            </a:r>
            <a:r>
              <a:rPr sz="2000" spc="-10" dirty="0">
                <a:latin typeface="Verdana"/>
                <a:cs typeface="Verdana"/>
              </a:rPr>
              <a:t>of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Algorithm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Asymptotic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Notations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Verdana"/>
                <a:cs typeface="Verdana"/>
              </a:rPr>
              <a:t>Sub-algorithm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Verdana"/>
                <a:cs typeface="Verdana"/>
              </a:rPr>
              <a:t>Variables, </a:t>
            </a:r>
            <a:r>
              <a:rPr sz="2000" spc="-5" dirty="0">
                <a:latin typeface="Verdana"/>
                <a:cs typeface="Verdana"/>
              </a:rPr>
              <a:t>Data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Type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20/56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9415" marR="5080" indent="-25654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95" dirty="0"/>
              <a:t> </a:t>
            </a:r>
            <a:r>
              <a:rPr spc="-5" dirty="0"/>
              <a:t>Notations  </a:t>
            </a:r>
            <a:r>
              <a:rPr dirty="0"/>
              <a:t>(Variable</a:t>
            </a:r>
            <a:r>
              <a:rPr spc="-65" dirty="0"/>
              <a:t> </a:t>
            </a:r>
            <a:r>
              <a:rPr dirty="0"/>
              <a:t>Names)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02300" y="3340100"/>
            <a:ext cx="2768600" cy="2768600"/>
            <a:chOff x="5702300" y="3340100"/>
            <a:chExt cx="2768600" cy="2768600"/>
          </a:xfrm>
        </p:grpSpPr>
        <p:sp>
          <p:nvSpPr>
            <p:cNvPr id="5" name="object 5"/>
            <p:cNvSpPr/>
            <p:nvPr/>
          </p:nvSpPr>
          <p:spPr>
            <a:xfrm>
              <a:off x="5886450" y="3352800"/>
              <a:ext cx="2571750" cy="2743200"/>
            </a:xfrm>
            <a:custGeom>
              <a:avLst/>
              <a:gdLst/>
              <a:ahLst/>
              <a:cxnLst/>
              <a:rect l="l" t="t" r="r" b="b"/>
              <a:pathLst>
                <a:path w="2571750" h="2743200">
                  <a:moveTo>
                    <a:pt x="2400300" y="0"/>
                  </a:moveTo>
                  <a:lnTo>
                    <a:pt x="342900" y="0"/>
                  </a:lnTo>
                  <a:lnTo>
                    <a:pt x="297303" y="6120"/>
                  </a:lnTo>
                  <a:lnTo>
                    <a:pt x="256342" y="23396"/>
                  </a:lnTo>
                  <a:lnTo>
                    <a:pt x="221646" y="50196"/>
                  </a:lnTo>
                  <a:lnTo>
                    <a:pt x="194846" y="84892"/>
                  </a:lnTo>
                  <a:lnTo>
                    <a:pt x="177570" y="125853"/>
                  </a:lnTo>
                  <a:lnTo>
                    <a:pt x="171450" y="171450"/>
                  </a:lnTo>
                  <a:lnTo>
                    <a:pt x="171450" y="2400300"/>
                  </a:lnTo>
                  <a:lnTo>
                    <a:pt x="0" y="2400300"/>
                  </a:lnTo>
                  <a:lnTo>
                    <a:pt x="33379" y="2407036"/>
                  </a:lnTo>
                  <a:lnTo>
                    <a:pt x="60626" y="2425407"/>
                  </a:lnTo>
                  <a:lnTo>
                    <a:pt x="78992" y="2452656"/>
                  </a:lnTo>
                  <a:lnTo>
                    <a:pt x="85725" y="2486025"/>
                  </a:lnTo>
                  <a:lnTo>
                    <a:pt x="78992" y="2519393"/>
                  </a:lnTo>
                  <a:lnTo>
                    <a:pt x="60626" y="2546642"/>
                  </a:lnTo>
                  <a:lnTo>
                    <a:pt x="33379" y="2565013"/>
                  </a:lnTo>
                  <a:lnTo>
                    <a:pt x="0" y="2571750"/>
                  </a:lnTo>
                  <a:lnTo>
                    <a:pt x="171450" y="2571750"/>
                  </a:lnTo>
                  <a:lnTo>
                    <a:pt x="165329" y="2617328"/>
                  </a:lnTo>
                  <a:lnTo>
                    <a:pt x="148053" y="2658284"/>
                  </a:lnTo>
                  <a:lnTo>
                    <a:pt x="121253" y="2692984"/>
                  </a:lnTo>
                  <a:lnTo>
                    <a:pt x="86557" y="2719792"/>
                  </a:lnTo>
                  <a:lnTo>
                    <a:pt x="45596" y="2737075"/>
                  </a:lnTo>
                  <a:lnTo>
                    <a:pt x="0" y="2743200"/>
                  </a:lnTo>
                  <a:lnTo>
                    <a:pt x="2057400" y="2743200"/>
                  </a:lnTo>
                  <a:lnTo>
                    <a:pt x="2102996" y="2737075"/>
                  </a:lnTo>
                  <a:lnTo>
                    <a:pt x="2143957" y="2719792"/>
                  </a:lnTo>
                  <a:lnTo>
                    <a:pt x="2178653" y="2692984"/>
                  </a:lnTo>
                  <a:lnTo>
                    <a:pt x="2205453" y="2658284"/>
                  </a:lnTo>
                  <a:lnTo>
                    <a:pt x="2222729" y="2617328"/>
                  </a:lnTo>
                  <a:lnTo>
                    <a:pt x="2228850" y="2571750"/>
                  </a:lnTo>
                  <a:lnTo>
                    <a:pt x="2228850" y="342900"/>
                  </a:lnTo>
                  <a:lnTo>
                    <a:pt x="342900" y="342900"/>
                  </a:lnTo>
                  <a:lnTo>
                    <a:pt x="309520" y="336167"/>
                  </a:lnTo>
                  <a:lnTo>
                    <a:pt x="282273" y="317801"/>
                  </a:lnTo>
                  <a:lnTo>
                    <a:pt x="263907" y="290554"/>
                  </a:lnTo>
                  <a:lnTo>
                    <a:pt x="257175" y="257175"/>
                  </a:lnTo>
                  <a:lnTo>
                    <a:pt x="263907" y="223795"/>
                  </a:lnTo>
                  <a:lnTo>
                    <a:pt x="282273" y="196548"/>
                  </a:lnTo>
                  <a:lnTo>
                    <a:pt x="309520" y="178182"/>
                  </a:lnTo>
                  <a:lnTo>
                    <a:pt x="342900" y="171450"/>
                  </a:lnTo>
                  <a:lnTo>
                    <a:pt x="2571750" y="171450"/>
                  </a:lnTo>
                  <a:lnTo>
                    <a:pt x="2565629" y="125853"/>
                  </a:lnTo>
                  <a:lnTo>
                    <a:pt x="2548353" y="84892"/>
                  </a:lnTo>
                  <a:lnTo>
                    <a:pt x="2521553" y="50196"/>
                  </a:lnTo>
                  <a:lnTo>
                    <a:pt x="2486857" y="23396"/>
                  </a:lnTo>
                  <a:lnTo>
                    <a:pt x="2445896" y="6120"/>
                  </a:lnTo>
                  <a:lnTo>
                    <a:pt x="2400300" y="0"/>
                  </a:lnTo>
                  <a:close/>
                </a:path>
                <a:path w="2571750" h="2743200">
                  <a:moveTo>
                    <a:pt x="2571750" y="171450"/>
                  </a:moveTo>
                  <a:lnTo>
                    <a:pt x="514350" y="171450"/>
                  </a:lnTo>
                  <a:lnTo>
                    <a:pt x="508229" y="217046"/>
                  </a:lnTo>
                  <a:lnTo>
                    <a:pt x="490953" y="258007"/>
                  </a:lnTo>
                  <a:lnTo>
                    <a:pt x="464153" y="292703"/>
                  </a:lnTo>
                  <a:lnTo>
                    <a:pt x="429457" y="319503"/>
                  </a:lnTo>
                  <a:lnTo>
                    <a:pt x="388496" y="336779"/>
                  </a:lnTo>
                  <a:lnTo>
                    <a:pt x="342900" y="342900"/>
                  </a:lnTo>
                  <a:lnTo>
                    <a:pt x="2400300" y="342900"/>
                  </a:lnTo>
                  <a:lnTo>
                    <a:pt x="2445896" y="336779"/>
                  </a:lnTo>
                  <a:lnTo>
                    <a:pt x="2486857" y="319503"/>
                  </a:lnTo>
                  <a:lnTo>
                    <a:pt x="2521553" y="292703"/>
                  </a:lnTo>
                  <a:lnTo>
                    <a:pt x="2548353" y="258007"/>
                  </a:lnTo>
                  <a:lnTo>
                    <a:pt x="2565629" y="217046"/>
                  </a:lnTo>
                  <a:lnTo>
                    <a:pt x="2571750" y="17145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5000" y="3524250"/>
              <a:ext cx="685800" cy="2571750"/>
            </a:xfrm>
            <a:custGeom>
              <a:avLst/>
              <a:gdLst/>
              <a:ahLst/>
              <a:cxnLst/>
              <a:rect l="l" t="t" r="r" b="b"/>
              <a:pathLst>
                <a:path w="685800" h="2571750">
                  <a:moveTo>
                    <a:pt x="685800" y="0"/>
                  </a:moveTo>
                  <a:lnTo>
                    <a:pt x="514350" y="0"/>
                  </a:lnTo>
                  <a:lnTo>
                    <a:pt x="480970" y="6732"/>
                  </a:lnTo>
                  <a:lnTo>
                    <a:pt x="453723" y="25098"/>
                  </a:lnTo>
                  <a:lnTo>
                    <a:pt x="435357" y="52345"/>
                  </a:lnTo>
                  <a:lnTo>
                    <a:pt x="428625" y="85725"/>
                  </a:lnTo>
                  <a:lnTo>
                    <a:pt x="435357" y="119104"/>
                  </a:lnTo>
                  <a:lnTo>
                    <a:pt x="453723" y="146351"/>
                  </a:lnTo>
                  <a:lnTo>
                    <a:pt x="480970" y="164717"/>
                  </a:lnTo>
                  <a:lnTo>
                    <a:pt x="514350" y="171450"/>
                  </a:lnTo>
                  <a:lnTo>
                    <a:pt x="559946" y="165329"/>
                  </a:lnTo>
                  <a:lnTo>
                    <a:pt x="600907" y="148053"/>
                  </a:lnTo>
                  <a:lnTo>
                    <a:pt x="635603" y="121253"/>
                  </a:lnTo>
                  <a:lnTo>
                    <a:pt x="662403" y="86557"/>
                  </a:lnTo>
                  <a:lnTo>
                    <a:pt x="679679" y="45596"/>
                  </a:lnTo>
                  <a:lnTo>
                    <a:pt x="685800" y="0"/>
                  </a:lnTo>
                  <a:close/>
                </a:path>
                <a:path w="685800" h="2571750">
                  <a:moveTo>
                    <a:pt x="171450" y="2228850"/>
                  </a:moveTo>
                  <a:lnTo>
                    <a:pt x="125853" y="2234974"/>
                  </a:lnTo>
                  <a:lnTo>
                    <a:pt x="84892" y="2252257"/>
                  </a:lnTo>
                  <a:lnTo>
                    <a:pt x="50196" y="2279065"/>
                  </a:lnTo>
                  <a:lnTo>
                    <a:pt x="23396" y="2313765"/>
                  </a:lnTo>
                  <a:lnTo>
                    <a:pt x="6120" y="2354721"/>
                  </a:lnTo>
                  <a:lnTo>
                    <a:pt x="0" y="2400300"/>
                  </a:lnTo>
                  <a:lnTo>
                    <a:pt x="6120" y="2445878"/>
                  </a:lnTo>
                  <a:lnTo>
                    <a:pt x="23396" y="2486834"/>
                  </a:lnTo>
                  <a:lnTo>
                    <a:pt x="50196" y="2521534"/>
                  </a:lnTo>
                  <a:lnTo>
                    <a:pt x="84892" y="2548342"/>
                  </a:lnTo>
                  <a:lnTo>
                    <a:pt x="125853" y="2565625"/>
                  </a:lnTo>
                  <a:lnTo>
                    <a:pt x="171450" y="2571750"/>
                  </a:lnTo>
                  <a:lnTo>
                    <a:pt x="217046" y="2565625"/>
                  </a:lnTo>
                  <a:lnTo>
                    <a:pt x="258007" y="2548342"/>
                  </a:lnTo>
                  <a:lnTo>
                    <a:pt x="292703" y="2521534"/>
                  </a:lnTo>
                  <a:lnTo>
                    <a:pt x="319503" y="2486834"/>
                  </a:lnTo>
                  <a:lnTo>
                    <a:pt x="336779" y="2445878"/>
                  </a:lnTo>
                  <a:lnTo>
                    <a:pt x="342900" y="2400300"/>
                  </a:lnTo>
                  <a:lnTo>
                    <a:pt x="171450" y="2400300"/>
                  </a:lnTo>
                  <a:lnTo>
                    <a:pt x="204829" y="2393563"/>
                  </a:lnTo>
                  <a:lnTo>
                    <a:pt x="232076" y="2375192"/>
                  </a:lnTo>
                  <a:lnTo>
                    <a:pt x="250442" y="2347943"/>
                  </a:lnTo>
                  <a:lnTo>
                    <a:pt x="257175" y="2314575"/>
                  </a:lnTo>
                  <a:lnTo>
                    <a:pt x="250442" y="2281206"/>
                  </a:lnTo>
                  <a:lnTo>
                    <a:pt x="232076" y="2253957"/>
                  </a:lnTo>
                  <a:lnTo>
                    <a:pt x="204829" y="2235586"/>
                  </a:lnTo>
                  <a:lnTo>
                    <a:pt x="171450" y="222885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5000" y="3352800"/>
              <a:ext cx="2743200" cy="2743200"/>
            </a:xfrm>
            <a:custGeom>
              <a:avLst/>
              <a:gdLst/>
              <a:ahLst/>
              <a:cxnLst/>
              <a:rect l="l" t="t" r="r" b="b"/>
              <a:pathLst>
                <a:path w="2743200" h="2743200">
                  <a:moveTo>
                    <a:pt x="342900" y="2400300"/>
                  </a:moveTo>
                  <a:lnTo>
                    <a:pt x="342900" y="171450"/>
                  </a:lnTo>
                  <a:lnTo>
                    <a:pt x="349020" y="125853"/>
                  </a:lnTo>
                  <a:lnTo>
                    <a:pt x="366296" y="84892"/>
                  </a:lnTo>
                  <a:lnTo>
                    <a:pt x="393096" y="50196"/>
                  </a:lnTo>
                  <a:lnTo>
                    <a:pt x="427792" y="23396"/>
                  </a:lnTo>
                  <a:lnTo>
                    <a:pt x="468753" y="6120"/>
                  </a:lnTo>
                  <a:lnTo>
                    <a:pt x="514350" y="0"/>
                  </a:lnTo>
                  <a:lnTo>
                    <a:pt x="2571750" y="0"/>
                  </a:lnTo>
                  <a:lnTo>
                    <a:pt x="2617346" y="6120"/>
                  </a:lnTo>
                  <a:lnTo>
                    <a:pt x="2658307" y="23396"/>
                  </a:lnTo>
                  <a:lnTo>
                    <a:pt x="2693003" y="50196"/>
                  </a:lnTo>
                  <a:lnTo>
                    <a:pt x="2719803" y="84892"/>
                  </a:lnTo>
                  <a:lnTo>
                    <a:pt x="2737079" y="125853"/>
                  </a:lnTo>
                  <a:lnTo>
                    <a:pt x="2743200" y="171450"/>
                  </a:lnTo>
                  <a:lnTo>
                    <a:pt x="2737079" y="217046"/>
                  </a:lnTo>
                  <a:lnTo>
                    <a:pt x="2719803" y="258007"/>
                  </a:lnTo>
                  <a:lnTo>
                    <a:pt x="2693003" y="292703"/>
                  </a:lnTo>
                  <a:lnTo>
                    <a:pt x="2658307" y="319503"/>
                  </a:lnTo>
                  <a:lnTo>
                    <a:pt x="2617346" y="336779"/>
                  </a:lnTo>
                  <a:lnTo>
                    <a:pt x="2571750" y="342900"/>
                  </a:lnTo>
                  <a:lnTo>
                    <a:pt x="2400300" y="342900"/>
                  </a:lnTo>
                  <a:lnTo>
                    <a:pt x="2400300" y="2571750"/>
                  </a:lnTo>
                  <a:lnTo>
                    <a:pt x="2394179" y="2617328"/>
                  </a:lnTo>
                  <a:lnTo>
                    <a:pt x="2376903" y="2658284"/>
                  </a:lnTo>
                  <a:lnTo>
                    <a:pt x="2350103" y="2692984"/>
                  </a:lnTo>
                  <a:lnTo>
                    <a:pt x="2315407" y="2719792"/>
                  </a:lnTo>
                  <a:lnTo>
                    <a:pt x="2274446" y="2737075"/>
                  </a:lnTo>
                  <a:lnTo>
                    <a:pt x="2228850" y="2743200"/>
                  </a:lnTo>
                  <a:lnTo>
                    <a:pt x="171450" y="2743200"/>
                  </a:lnTo>
                  <a:lnTo>
                    <a:pt x="125853" y="2737075"/>
                  </a:lnTo>
                  <a:lnTo>
                    <a:pt x="84892" y="2719792"/>
                  </a:lnTo>
                  <a:lnTo>
                    <a:pt x="50196" y="2692984"/>
                  </a:lnTo>
                  <a:lnTo>
                    <a:pt x="23396" y="2658284"/>
                  </a:lnTo>
                  <a:lnTo>
                    <a:pt x="6120" y="2617328"/>
                  </a:lnTo>
                  <a:lnTo>
                    <a:pt x="0" y="2571750"/>
                  </a:lnTo>
                  <a:lnTo>
                    <a:pt x="6120" y="2526171"/>
                  </a:lnTo>
                  <a:lnTo>
                    <a:pt x="23396" y="2485215"/>
                  </a:lnTo>
                  <a:lnTo>
                    <a:pt x="50196" y="2450515"/>
                  </a:lnTo>
                  <a:lnTo>
                    <a:pt x="84892" y="2423707"/>
                  </a:lnTo>
                  <a:lnTo>
                    <a:pt x="125853" y="2406424"/>
                  </a:lnTo>
                  <a:lnTo>
                    <a:pt x="171450" y="2400300"/>
                  </a:lnTo>
                  <a:lnTo>
                    <a:pt x="342900" y="2400300"/>
                  </a:lnTo>
                  <a:close/>
                </a:path>
                <a:path w="2743200" h="2743200">
                  <a:moveTo>
                    <a:pt x="514350" y="0"/>
                  </a:moveTo>
                  <a:lnTo>
                    <a:pt x="559946" y="6120"/>
                  </a:lnTo>
                  <a:lnTo>
                    <a:pt x="600907" y="23396"/>
                  </a:lnTo>
                  <a:lnTo>
                    <a:pt x="635603" y="50196"/>
                  </a:lnTo>
                  <a:lnTo>
                    <a:pt x="662403" y="84892"/>
                  </a:lnTo>
                  <a:lnTo>
                    <a:pt x="679679" y="125853"/>
                  </a:lnTo>
                  <a:lnTo>
                    <a:pt x="685800" y="171450"/>
                  </a:lnTo>
                  <a:lnTo>
                    <a:pt x="679679" y="217046"/>
                  </a:lnTo>
                  <a:lnTo>
                    <a:pt x="662403" y="258007"/>
                  </a:lnTo>
                  <a:lnTo>
                    <a:pt x="635603" y="292703"/>
                  </a:lnTo>
                  <a:lnTo>
                    <a:pt x="600907" y="319503"/>
                  </a:lnTo>
                  <a:lnTo>
                    <a:pt x="559946" y="336779"/>
                  </a:lnTo>
                  <a:lnTo>
                    <a:pt x="514350" y="342900"/>
                  </a:lnTo>
                  <a:lnTo>
                    <a:pt x="480970" y="336167"/>
                  </a:lnTo>
                  <a:lnTo>
                    <a:pt x="453723" y="317801"/>
                  </a:lnTo>
                  <a:lnTo>
                    <a:pt x="435357" y="290554"/>
                  </a:lnTo>
                  <a:lnTo>
                    <a:pt x="428625" y="257175"/>
                  </a:lnTo>
                  <a:lnTo>
                    <a:pt x="435357" y="223795"/>
                  </a:lnTo>
                  <a:lnTo>
                    <a:pt x="453723" y="196548"/>
                  </a:lnTo>
                  <a:lnTo>
                    <a:pt x="480970" y="178182"/>
                  </a:lnTo>
                  <a:lnTo>
                    <a:pt x="514350" y="171450"/>
                  </a:lnTo>
                  <a:lnTo>
                    <a:pt x="685800" y="171450"/>
                  </a:lnTo>
                </a:path>
                <a:path w="2743200" h="2743200">
                  <a:moveTo>
                    <a:pt x="2400300" y="342900"/>
                  </a:moveTo>
                  <a:lnTo>
                    <a:pt x="514350" y="342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3750" y="5740400"/>
              <a:ext cx="196850" cy="196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86450" y="5753100"/>
              <a:ext cx="171450" cy="342900"/>
            </a:xfrm>
            <a:custGeom>
              <a:avLst/>
              <a:gdLst/>
              <a:ahLst/>
              <a:cxnLst/>
              <a:rect l="l" t="t" r="r" b="b"/>
              <a:pathLst>
                <a:path w="171450" h="342900">
                  <a:moveTo>
                    <a:pt x="0" y="342900"/>
                  </a:moveTo>
                  <a:lnTo>
                    <a:pt x="45596" y="336775"/>
                  </a:lnTo>
                  <a:lnTo>
                    <a:pt x="86557" y="319492"/>
                  </a:lnTo>
                  <a:lnTo>
                    <a:pt x="121253" y="292684"/>
                  </a:lnTo>
                  <a:lnTo>
                    <a:pt x="148053" y="257984"/>
                  </a:lnTo>
                  <a:lnTo>
                    <a:pt x="165329" y="217028"/>
                  </a:lnTo>
                  <a:lnTo>
                    <a:pt x="171450" y="171450"/>
                  </a:lnTo>
                  <a:lnTo>
                    <a:pt x="171450" y="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6244" y="1688668"/>
            <a:ext cx="8074659" cy="3395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Algorithm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2.1:</a:t>
            </a:r>
            <a:endParaRPr sz="1400">
              <a:latin typeface="Courier New"/>
              <a:cs typeface="Courier New"/>
            </a:endParaRPr>
          </a:p>
          <a:p>
            <a:pPr marL="138430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(Largest Element in Array) </a:t>
            </a:r>
            <a:r>
              <a:rPr sz="1400" b="1" spc="-5" dirty="0">
                <a:latin typeface="Courier New"/>
                <a:cs typeface="Courier New"/>
              </a:rPr>
              <a:t>LARGE(DATA, N, LOC,</a:t>
            </a:r>
            <a:r>
              <a:rPr sz="1400" b="1" spc="-1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MAX)</a:t>
            </a:r>
            <a:endParaRPr sz="1400">
              <a:latin typeface="Courier New"/>
              <a:cs typeface="Courier New"/>
            </a:endParaRPr>
          </a:p>
          <a:p>
            <a:pPr marL="1384300" marR="508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 nonempty array </a:t>
            </a:r>
            <a:r>
              <a:rPr sz="1400" b="1" spc="-5" dirty="0">
                <a:latin typeface="Courier New"/>
                <a:cs typeface="Courier New"/>
              </a:rPr>
              <a:t>DATA </a:t>
            </a:r>
            <a:r>
              <a:rPr sz="1400" spc="-5" dirty="0">
                <a:latin typeface="Courier New"/>
                <a:cs typeface="Courier New"/>
              </a:rPr>
              <a:t>with </a:t>
            </a:r>
            <a:r>
              <a:rPr sz="1400" b="1" spc="-5" dirty="0">
                <a:latin typeface="Courier New"/>
                <a:cs typeface="Courier New"/>
              </a:rPr>
              <a:t>N </a:t>
            </a:r>
            <a:r>
              <a:rPr sz="1400" spc="-10" dirty="0">
                <a:latin typeface="Courier New"/>
                <a:cs typeface="Courier New"/>
              </a:rPr>
              <a:t>numerical values </a:t>
            </a:r>
            <a:r>
              <a:rPr sz="1400" spc="-5" dirty="0">
                <a:latin typeface="Courier New"/>
                <a:cs typeface="Courier New"/>
              </a:rPr>
              <a:t>is </a:t>
            </a:r>
            <a:r>
              <a:rPr sz="1400" spc="-10" dirty="0">
                <a:latin typeface="Courier New"/>
                <a:cs typeface="Courier New"/>
              </a:rPr>
              <a:t>given. </a:t>
            </a:r>
            <a:r>
              <a:rPr sz="1400" spc="-5" dirty="0">
                <a:latin typeface="Courier New"/>
                <a:cs typeface="Courier New"/>
              </a:rPr>
              <a:t>This  algorithm finds the </a:t>
            </a:r>
            <a:r>
              <a:rPr sz="1400" spc="-10" dirty="0">
                <a:latin typeface="Courier New"/>
                <a:cs typeface="Courier New"/>
              </a:rPr>
              <a:t>location </a:t>
            </a:r>
            <a:r>
              <a:rPr sz="1400" b="1" spc="-5" dirty="0">
                <a:latin typeface="Courier New"/>
                <a:cs typeface="Courier New"/>
              </a:rPr>
              <a:t>LOC </a:t>
            </a:r>
            <a:r>
              <a:rPr sz="1400" spc="-5" dirty="0">
                <a:latin typeface="Courier New"/>
                <a:cs typeface="Courier New"/>
              </a:rPr>
              <a:t>and the </a:t>
            </a:r>
            <a:r>
              <a:rPr sz="1400" spc="-10" dirty="0">
                <a:latin typeface="Courier New"/>
                <a:cs typeface="Courier New"/>
              </a:rPr>
              <a:t>value </a:t>
            </a:r>
            <a:r>
              <a:rPr sz="1400" b="1" spc="-5" dirty="0">
                <a:latin typeface="Courier New"/>
                <a:cs typeface="Courier New"/>
              </a:rPr>
              <a:t>MAX </a:t>
            </a:r>
            <a:r>
              <a:rPr sz="1400" spc="-15" dirty="0">
                <a:latin typeface="Courier New"/>
                <a:cs typeface="Courier New"/>
              </a:rPr>
              <a:t>of </a:t>
            </a:r>
            <a:r>
              <a:rPr sz="1400" spc="-5" dirty="0">
                <a:latin typeface="Courier New"/>
                <a:cs typeface="Courier New"/>
              </a:rPr>
              <a:t>the  largest element of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DATA</a:t>
            </a:r>
            <a:r>
              <a:rPr sz="1400" spc="-5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1. [initialize.] </a:t>
            </a:r>
            <a:r>
              <a:rPr sz="1400" b="1" spc="-5" dirty="0">
                <a:latin typeface="Courier New"/>
                <a:cs typeface="Courier New"/>
              </a:rPr>
              <a:t>Set K:=1, LOC:=1 and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MAX:=DATA[1].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2. [Increment counter.] Set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K:=K+1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3. [Test counter.] If K&gt;N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then:</a:t>
            </a:r>
            <a:endParaRPr sz="14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: LOC, MAX and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Exit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4. [Compare and update.] </a:t>
            </a: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MAX&lt;DATA[K]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then</a:t>
            </a:r>
            <a:r>
              <a:rPr sz="1400" spc="-5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Set LOC:=K and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MAX:=DATA[K].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5. [Repeat loop.] </a:t>
            </a:r>
            <a:r>
              <a:rPr sz="1400" b="1" spc="-5" dirty="0">
                <a:latin typeface="Courier New"/>
                <a:cs typeface="Courier New"/>
              </a:rPr>
              <a:t>Go to Step</a:t>
            </a:r>
            <a:r>
              <a:rPr sz="1400" b="1" spc="-9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</a:t>
            </a:r>
            <a:endParaRPr sz="1400">
              <a:latin typeface="Courier New"/>
              <a:cs typeface="Courier New"/>
            </a:endParaRPr>
          </a:p>
          <a:p>
            <a:pPr marL="5716270" marR="678815" indent="109220">
              <a:lnSpc>
                <a:spcPct val="100000"/>
              </a:lnSpc>
              <a:spcBef>
                <a:spcPts val="375"/>
              </a:spcBef>
            </a:pPr>
            <a:r>
              <a:rPr sz="1800" b="1" spc="-20" dirty="0">
                <a:solidFill>
                  <a:srgbClr val="FFFFFF"/>
                </a:solidFill>
                <a:latin typeface="Carlito"/>
                <a:cs typeface="Carlito"/>
              </a:rPr>
              <a:t>Variable 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Name: 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Use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Capital</a:t>
            </a:r>
            <a:r>
              <a:rPr sz="1800" b="1" spc="-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Letter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98391" y="2551176"/>
            <a:ext cx="2560320" cy="2103120"/>
            <a:chOff x="3898391" y="2551176"/>
            <a:chExt cx="2560320" cy="2103120"/>
          </a:xfrm>
        </p:grpSpPr>
        <p:sp>
          <p:nvSpPr>
            <p:cNvPr id="12" name="object 12"/>
            <p:cNvSpPr/>
            <p:nvPr/>
          </p:nvSpPr>
          <p:spPr>
            <a:xfrm>
              <a:off x="3898391" y="2551176"/>
              <a:ext cx="2560319" cy="21031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114672" y="2743200"/>
              <a:ext cx="2298065" cy="1844039"/>
            </a:xfrm>
            <a:custGeom>
              <a:avLst/>
              <a:gdLst/>
              <a:ahLst/>
              <a:cxnLst/>
              <a:rect l="l" t="t" r="r" b="b"/>
              <a:pathLst>
                <a:path w="2298065" h="1844039">
                  <a:moveTo>
                    <a:pt x="59106" y="47181"/>
                  </a:moveTo>
                  <a:lnTo>
                    <a:pt x="72756" y="82562"/>
                  </a:lnTo>
                  <a:lnTo>
                    <a:pt x="2274189" y="1843658"/>
                  </a:lnTo>
                  <a:lnTo>
                    <a:pt x="2298065" y="1813941"/>
                  </a:lnTo>
                  <a:lnTo>
                    <a:pt x="96622" y="52712"/>
                  </a:lnTo>
                  <a:lnTo>
                    <a:pt x="59106" y="47181"/>
                  </a:lnTo>
                  <a:close/>
                </a:path>
                <a:path w="2298065" h="1844039">
                  <a:moveTo>
                    <a:pt x="0" y="0"/>
                  </a:moveTo>
                  <a:lnTo>
                    <a:pt x="59436" y="153924"/>
                  </a:lnTo>
                  <a:lnTo>
                    <a:pt x="63500" y="160274"/>
                  </a:lnTo>
                  <a:lnTo>
                    <a:pt x="69468" y="164433"/>
                  </a:lnTo>
                  <a:lnTo>
                    <a:pt x="76580" y="166068"/>
                  </a:lnTo>
                  <a:lnTo>
                    <a:pt x="84074" y="164846"/>
                  </a:lnTo>
                  <a:lnTo>
                    <a:pt x="90424" y="160764"/>
                  </a:lnTo>
                  <a:lnTo>
                    <a:pt x="94583" y="154765"/>
                  </a:lnTo>
                  <a:lnTo>
                    <a:pt x="96218" y="147647"/>
                  </a:lnTo>
                  <a:lnTo>
                    <a:pt x="94996" y="140208"/>
                  </a:lnTo>
                  <a:lnTo>
                    <a:pt x="72756" y="82562"/>
                  </a:lnTo>
                  <a:lnTo>
                    <a:pt x="17652" y="38480"/>
                  </a:lnTo>
                  <a:lnTo>
                    <a:pt x="41528" y="8636"/>
                  </a:lnTo>
                  <a:lnTo>
                    <a:pt x="58761" y="8636"/>
                  </a:lnTo>
                  <a:lnTo>
                    <a:pt x="0" y="0"/>
                  </a:lnTo>
                  <a:close/>
                </a:path>
                <a:path w="2298065" h="1844039">
                  <a:moveTo>
                    <a:pt x="41528" y="8636"/>
                  </a:moveTo>
                  <a:lnTo>
                    <a:pt x="17652" y="38480"/>
                  </a:lnTo>
                  <a:lnTo>
                    <a:pt x="72756" y="82562"/>
                  </a:lnTo>
                  <a:lnTo>
                    <a:pt x="59106" y="47181"/>
                  </a:lnTo>
                  <a:lnTo>
                    <a:pt x="26797" y="42417"/>
                  </a:lnTo>
                  <a:lnTo>
                    <a:pt x="47371" y="16763"/>
                  </a:lnTo>
                  <a:lnTo>
                    <a:pt x="51688" y="16763"/>
                  </a:lnTo>
                  <a:lnTo>
                    <a:pt x="41528" y="8636"/>
                  </a:lnTo>
                  <a:close/>
                </a:path>
                <a:path w="2298065" h="1844039">
                  <a:moveTo>
                    <a:pt x="58761" y="8636"/>
                  </a:moveTo>
                  <a:lnTo>
                    <a:pt x="41528" y="8636"/>
                  </a:lnTo>
                  <a:lnTo>
                    <a:pt x="96622" y="52712"/>
                  </a:lnTo>
                  <a:lnTo>
                    <a:pt x="157734" y="61722"/>
                  </a:lnTo>
                  <a:lnTo>
                    <a:pt x="165286" y="61329"/>
                  </a:lnTo>
                  <a:lnTo>
                    <a:pt x="171862" y="58197"/>
                  </a:lnTo>
                  <a:lnTo>
                    <a:pt x="176772" y="52828"/>
                  </a:lnTo>
                  <a:lnTo>
                    <a:pt x="179324" y="45720"/>
                  </a:lnTo>
                  <a:lnTo>
                    <a:pt x="178931" y="38165"/>
                  </a:lnTo>
                  <a:lnTo>
                    <a:pt x="175799" y="31575"/>
                  </a:lnTo>
                  <a:lnTo>
                    <a:pt x="170430" y="26628"/>
                  </a:lnTo>
                  <a:lnTo>
                    <a:pt x="163322" y="24002"/>
                  </a:lnTo>
                  <a:lnTo>
                    <a:pt x="58761" y="8636"/>
                  </a:lnTo>
                  <a:close/>
                </a:path>
                <a:path w="2298065" h="1844039">
                  <a:moveTo>
                    <a:pt x="51688" y="16763"/>
                  </a:moveTo>
                  <a:lnTo>
                    <a:pt x="47371" y="16763"/>
                  </a:lnTo>
                  <a:lnTo>
                    <a:pt x="59106" y="47181"/>
                  </a:lnTo>
                  <a:lnTo>
                    <a:pt x="96622" y="52712"/>
                  </a:lnTo>
                  <a:lnTo>
                    <a:pt x="51688" y="16763"/>
                  </a:lnTo>
                  <a:close/>
                </a:path>
                <a:path w="2298065" h="1844039">
                  <a:moveTo>
                    <a:pt x="47371" y="16763"/>
                  </a:moveTo>
                  <a:lnTo>
                    <a:pt x="26797" y="42417"/>
                  </a:lnTo>
                  <a:lnTo>
                    <a:pt x="59106" y="47181"/>
                  </a:lnTo>
                  <a:lnTo>
                    <a:pt x="47371" y="16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21/56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3217" y="403987"/>
            <a:ext cx="496824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5402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 </a:t>
            </a:r>
            <a:r>
              <a:rPr spc="-5" dirty="0"/>
              <a:t>Notations  </a:t>
            </a:r>
            <a:r>
              <a:rPr dirty="0"/>
              <a:t>(Assignment</a:t>
            </a:r>
            <a:r>
              <a:rPr spc="-90" dirty="0"/>
              <a:t> </a:t>
            </a:r>
            <a:r>
              <a:rPr dirty="0"/>
              <a:t>Statement)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02300" y="3340100"/>
            <a:ext cx="2768600" cy="2768600"/>
            <a:chOff x="5702300" y="3340100"/>
            <a:chExt cx="2768600" cy="2768600"/>
          </a:xfrm>
        </p:grpSpPr>
        <p:sp>
          <p:nvSpPr>
            <p:cNvPr id="5" name="object 5"/>
            <p:cNvSpPr/>
            <p:nvPr/>
          </p:nvSpPr>
          <p:spPr>
            <a:xfrm>
              <a:off x="5886450" y="3352800"/>
              <a:ext cx="2571750" cy="2743200"/>
            </a:xfrm>
            <a:custGeom>
              <a:avLst/>
              <a:gdLst/>
              <a:ahLst/>
              <a:cxnLst/>
              <a:rect l="l" t="t" r="r" b="b"/>
              <a:pathLst>
                <a:path w="2571750" h="2743200">
                  <a:moveTo>
                    <a:pt x="2400300" y="0"/>
                  </a:moveTo>
                  <a:lnTo>
                    <a:pt x="342900" y="0"/>
                  </a:lnTo>
                  <a:lnTo>
                    <a:pt x="297303" y="6120"/>
                  </a:lnTo>
                  <a:lnTo>
                    <a:pt x="256342" y="23396"/>
                  </a:lnTo>
                  <a:lnTo>
                    <a:pt x="221646" y="50196"/>
                  </a:lnTo>
                  <a:lnTo>
                    <a:pt x="194846" y="84892"/>
                  </a:lnTo>
                  <a:lnTo>
                    <a:pt x="177570" y="125853"/>
                  </a:lnTo>
                  <a:lnTo>
                    <a:pt x="171450" y="171450"/>
                  </a:lnTo>
                  <a:lnTo>
                    <a:pt x="171450" y="2400300"/>
                  </a:lnTo>
                  <a:lnTo>
                    <a:pt x="0" y="2400300"/>
                  </a:lnTo>
                  <a:lnTo>
                    <a:pt x="33379" y="2407036"/>
                  </a:lnTo>
                  <a:lnTo>
                    <a:pt x="60626" y="2425407"/>
                  </a:lnTo>
                  <a:lnTo>
                    <a:pt x="78992" y="2452656"/>
                  </a:lnTo>
                  <a:lnTo>
                    <a:pt x="85725" y="2486025"/>
                  </a:lnTo>
                  <a:lnTo>
                    <a:pt x="78992" y="2519393"/>
                  </a:lnTo>
                  <a:lnTo>
                    <a:pt x="60626" y="2546642"/>
                  </a:lnTo>
                  <a:lnTo>
                    <a:pt x="33379" y="2565013"/>
                  </a:lnTo>
                  <a:lnTo>
                    <a:pt x="0" y="2571750"/>
                  </a:lnTo>
                  <a:lnTo>
                    <a:pt x="171450" y="2571750"/>
                  </a:lnTo>
                  <a:lnTo>
                    <a:pt x="165329" y="2617328"/>
                  </a:lnTo>
                  <a:lnTo>
                    <a:pt x="148053" y="2658284"/>
                  </a:lnTo>
                  <a:lnTo>
                    <a:pt x="121253" y="2692984"/>
                  </a:lnTo>
                  <a:lnTo>
                    <a:pt x="86557" y="2719792"/>
                  </a:lnTo>
                  <a:lnTo>
                    <a:pt x="45596" y="2737075"/>
                  </a:lnTo>
                  <a:lnTo>
                    <a:pt x="0" y="2743200"/>
                  </a:lnTo>
                  <a:lnTo>
                    <a:pt x="2057400" y="2743200"/>
                  </a:lnTo>
                  <a:lnTo>
                    <a:pt x="2102996" y="2737075"/>
                  </a:lnTo>
                  <a:lnTo>
                    <a:pt x="2143957" y="2719792"/>
                  </a:lnTo>
                  <a:lnTo>
                    <a:pt x="2178653" y="2692984"/>
                  </a:lnTo>
                  <a:lnTo>
                    <a:pt x="2205453" y="2658284"/>
                  </a:lnTo>
                  <a:lnTo>
                    <a:pt x="2222729" y="2617328"/>
                  </a:lnTo>
                  <a:lnTo>
                    <a:pt x="2228850" y="2571750"/>
                  </a:lnTo>
                  <a:lnTo>
                    <a:pt x="2228850" y="342900"/>
                  </a:lnTo>
                  <a:lnTo>
                    <a:pt x="342900" y="342900"/>
                  </a:lnTo>
                  <a:lnTo>
                    <a:pt x="309520" y="336167"/>
                  </a:lnTo>
                  <a:lnTo>
                    <a:pt x="282273" y="317801"/>
                  </a:lnTo>
                  <a:lnTo>
                    <a:pt x="263907" y="290554"/>
                  </a:lnTo>
                  <a:lnTo>
                    <a:pt x="257175" y="257175"/>
                  </a:lnTo>
                  <a:lnTo>
                    <a:pt x="263907" y="223795"/>
                  </a:lnTo>
                  <a:lnTo>
                    <a:pt x="282273" y="196548"/>
                  </a:lnTo>
                  <a:lnTo>
                    <a:pt x="309520" y="178182"/>
                  </a:lnTo>
                  <a:lnTo>
                    <a:pt x="342900" y="171450"/>
                  </a:lnTo>
                  <a:lnTo>
                    <a:pt x="2571750" y="171450"/>
                  </a:lnTo>
                  <a:lnTo>
                    <a:pt x="2565629" y="125853"/>
                  </a:lnTo>
                  <a:lnTo>
                    <a:pt x="2548353" y="84892"/>
                  </a:lnTo>
                  <a:lnTo>
                    <a:pt x="2521553" y="50196"/>
                  </a:lnTo>
                  <a:lnTo>
                    <a:pt x="2486857" y="23396"/>
                  </a:lnTo>
                  <a:lnTo>
                    <a:pt x="2445896" y="6120"/>
                  </a:lnTo>
                  <a:lnTo>
                    <a:pt x="2400300" y="0"/>
                  </a:lnTo>
                  <a:close/>
                </a:path>
                <a:path w="2571750" h="2743200">
                  <a:moveTo>
                    <a:pt x="2571750" y="171450"/>
                  </a:moveTo>
                  <a:lnTo>
                    <a:pt x="514350" y="171450"/>
                  </a:lnTo>
                  <a:lnTo>
                    <a:pt x="508229" y="217046"/>
                  </a:lnTo>
                  <a:lnTo>
                    <a:pt x="490953" y="258007"/>
                  </a:lnTo>
                  <a:lnTo>
                    <a:pt x="464153" y="292703"/>
                  </a:lnTo>
                  <a:lnTo>
                    <a:pt x="429457" y="319503"/>
                  </a:lnTo>
                  <a:lnTo>
                    <a:pt x="388496" y="336779"/>
                  </a:lnTo>
                  <a:lnTo>
                    <a:pt x="342900" y="342900"/>
                  </a:lnTo>
                  <a:lnTo>
                    <a:pt x="2400300" y="342900"/>
                  </a:lnTo>
                  <a:lnTo>
                    <a:pt x="2445896" y="336779"/>
                  </a:lnTo>
                  <a:lnTo>
                    <a:pt x="2486857" y="319503"/>
                  </a:lnTo>
                  <a:lnTo>
                    <a:pt x="2521553" y="292703"/>
                  </a:lnTo>
                  <a:lnTo>
                    <a:pt x="2548353" y="258007"/>
                  </a:lnTo>
                  <a:lnTo>
                    <a:pt x="2565629" y="217046"/>
                  </a:lnTo>
                  <a:lnTo>
                    <a:pt x="2571750" y="17145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5000" y="3524250"/>
              <a:ext cx="685800" cy="2571750"/>
            </a:xfrm>
            <a:custGeom>
              <a:avLst/>
              <a:gdLst/>
              <a:ahLst/>
              <a:cxnLst/>
              <a:rect l="l" t="t" r="r" b="b"/>
              <a:pathLst>
                <a:path w="685800" h="2571750">
                  <a:moveTo>
                    <a:pt x="685800" y="0"/>
                  </a:moveTo>
                  <a:lnTo>
                    <a:pt x="514350" y="0"/>
                  </a:lnTo>
                  <a:lnTo>
                    <a:pt x="480970" y="6732"/>
                  </a:lnTo>
                  <a:lnTo>
                    <a:pt x="453723" y="25098"/>
                  </a:lnTo>
                  <a:lnTo>
                    <a:pt x="435357" y="52345"/>
                  </a:lnTo>
                  <a:lnTo>
                    <a:pt x="428625" y="85725"/>
                  </a:lnTo>
                  <a:lnTo>
                    <a:pt x="435357" y="119104"/>
                  </a:lnTo>
                  <a:lnTo>
                    <a:pt x="453723" y="146351"/>
                  </a:lnTo>
                  <a:lnTo>
                    <a:pt x="480970" y="164717"/>
                  </a:lnTo>
                  <a:lnTo>
                    <a:pt x="514350" y="171450"/>
                  </a:lnTo>
                  <a:lnTo>
                    <a:pt x="559946" y="165329"/>
                  </a:lnTo>
                  <a:lnTo>
                    <a:pt x="600907" y="148053"/>
                  </a:lnTo>
                  <a:lnTo>
                    <a:pt x="635603" y="121253"/>
                  </a:lnTo>
                  <a:lnTo>
                    <a:pt x="662403" y="86557"/>
                  </a:lnTo>
                  <a:lnTo>
                    <a:pt x="679679" y="45596"/>
                  </a:lnTo>
                  <a:lnTo>
                    <a:pt x="685800" y="0"/>
                  </a:lnTo>
                  <a:close/>
                </a:path>
                <a:path w="685800" h="2571750">
                  <a:moveTo>
                    <a:pt x="171450" y="2228850"/>
                  </a:moveTo>
                  <a:lnTo>
                    <a:pt x="125853" y="2234974"/>
                  </a:lnTo>
                  <a:lnTo>
                    <a:pt x="84892" y="2252257"/>
                  </a:lnTo>
                  <a:lnTo>
                    <a:pt x="50196" y="2279065"/>
                  </a:lnTo>
                  <a:lnTo>
                    <a:pt x="23396" y="2313765"/>
                  </a:lnTo>
                  <a:lnTo>
                    <a:pt x="6120" y="2354721"/>
                  </a:lnTo>
                  <a:lnTo>
                    <a:pt x="0" y="2400300"/>
                  </a:lnTo>
                  <a:lnTo>
                    <a:pt x="6120" y="2445878"/>
                  </a:lnTo>
                  <a:lnTo>
                    <a:pt x="23396" y="2486834"/>
                  </a:lnTo>
                  <a:lnTo>
                    <a:pt x="50196" y="2521534"/>
                  </a:lnTo>
                  <a:lnTo>
                    <a:pt x="84892" y="2548342"/>
                  </a:lnTo>
                  <a:lnTo>
                    <a:pt x="125853" y="2565625"/>
                  </a:lnTo>
                  <a:lnTo>
                    <a:pt x="171450" y="2571750"/>
                  </a:lnTo>
                  <a:lnTo>
                    <a:pt x="217046" y="2565625"/>
                  </a:lnTo>
                  <a:lnTo>
                    <a:pt x="258007" y="2548342"/>
                  </a:lnTo>
                  <a:lnTo>
                    <a:pt x="292703" y="2521534"/>
                  </a:lnTo>
                  <a:lnTo>
                    <a:pt x="319503" y="2486834"/>
                  </a:lnTo>
                  <a:lnTo>
                    <a:pt x="336779" y="2445878"/>
                  </a:lnTo>
                  <a:lnTo>
                    <a:pt x="342900" y="2400300"/>
                  </a:lnTo>
                  <a:lnTo>
                    <a:pt x="171450" y="2400300"/>
                  </a:lnTo>
                  <a:lnTo>
                    <a:pt x="204829" y="2393563"/>
                  </a:lnTo>
                  <a:lnTo>
                    <a:pt x="232076" y="2375192"/>
                  </a:lnTo>
                  <a:lnTo>
                    <a:pt x="250442" y="2347943"/>
                  </a:lnTo>
                  <a:lnTo>
                    <a:pt x="257175" y="2314575"/>
                  </a:lnTo>
                  <a:lnTo>
                    <a:pt x="250442" y="2281206"/>
                  </a:lnTo>
                  <a:lnTo>
                    <a:pt x="232076" y="2253957"/>
                  </a:lnTo>
                  <a:lnTo>
                    <a:pt x="204829" y="2235586"/>
                  </a:lnTo>
                  <a:lnTo>
                    <a:pt x="171450" y="222885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5000" y="3352800"/>
              <a:ext cx="2743200" cy="2743200"/>
            </a:xfrm>
            <a:custGeom>
              <a:avLst/>
              <a:gdLst/>
              <a:ahLst/>
              <a:cxnLst/>
              <a:rect l="l" t="t" r="r" b="b"/>
              <a:pathLst>
                <a:path w="2743200" h="2743200">
                  <a:moveTo>
                    <a:pt x="342900" y="2400300"/>
                  </a:moveTo>
                  <a:lnTo>
                    <a:pt x="342900" y="171450"/>
                  </a:lnTo>
                  <a:lnTo>
                    <a:pt x="349020" y="125853"/>
                  </a:lnTo>
                  <a:lnTo>
                    <a:pt x="366296" y="84892"/>
                  </a:lnTo>
                  <a:lnTo>
                    <a:pt x="393096" y="50196"/>
                  </a:lnTo>
                  <a:lnTo>
                    <a:pt x="427792" y="23396"/>
                  </a:lnTo>
                  <a:lnTo>
                    <a:pt x="468753" y="6120"/>
                  </a:lnTo>
                  <a:lnTo>
                    <a:pt x="514350" y="0"/>
                  </a:lnTo>
                  <a:lnTo>
                    <a:pt x="2571750" y="0"/>
                  </a:lnTo>
                  <a:lnTo>
                    <a:pt x="2617346" y="6120"/>
                  </a:lnTo>
                  <a:lnTo>
                    <a:pt x="2658307" y="23396"/>
                  </a:lnTo>
                  <a:lnTo>
                    <a:pt x="2693003" y="50196"/>
                  </a:lnTo>
                  <a:lnTo>
                    <a:pt x="2719803" y="84892"/>
                  </a:lnTo>
                  <a:lnTo>
                    <a:pt x="2737079" y="125853"/>
                  </a:lnTo>
                  <a:lnTo>
                    <a:pt x="2743200" y="171450"/>
                  </a:lnTo>
                  <a:lnTo>
                    <a:pt x="2737079" y="217046"/>
                  </a:lnTo>
                  <a:lnTo>
                    <a:pt x="2719803" y="258007"/>
                  </a:lnTo>
                  <a:lnTo>
                    <a:pt x="2693003" y="292703"/>
                  </a:lnTo>
                  <a:lnTo>
                    <a:pt x="2658307" y="319503"/>
                  </a:lnTo>
                  <a:lnTo>
                    <a:pt x="2617346" y="336779"/>
                  </a:lnTo>
                  <a:lnTo>
                    <a:pt x="2571750" y="342900"/>
                  </a:lnTo>
                  <a:lnTo>
                    <a:pt x="2400300" y="342900"/>
                  </a:lnTo>
                  <a:lnTo>
                    <a:pt x="2400300" y="2571750"/>
                  </a:lnTo>
                  <a:lnTo>
                    <a:pt x="2394179" y="2617328"/>
                  </a:lnTo>
                  <a:lnTo>
                    <a:pt x="2376903" y="2658284"/>
                  </a:lnTo>
                  <a:lnTo>
                    <a:pt x="2350103" y="2692984"/>
                  </a:lnTo>
                  <a:lnTo>
                    <a:pt x="2315407" y="2719792"/>
                  </a:lnTo>
                  <a:lnTo>
                    <a:pt x="2274446" y="2737075"/>
                  </a:lnTo>
                  <a:lnTo>
                    <a:pt x="2228850" y="2743200"/>
                  </a:lnTo>
                  <a:lnTo>
                    <a:pt x="171450" y="2743200"/>
                  </a:lnTo>
                  <a:lnTo>
                    <a:pt x="125853" y="2737075"/>
                  </a:lnTo>
                  <a:lnTo>
                    <a:pt x="84892" y="2719792"/>
                  </a:lnTo>
                  <a:lnTo>
                    <a:pt x="50196" y="2692984"/>
                  </a:lnTo>
                  <a:lnTo>
                    <a:pt x="23396" y="2658284"/>
                  </a:lnTo>
                  <a:lnTo>
                    <a:pt x="6120" y="2617328"/>
                  </a:lnTo>
                  <a:lnTo>
                    <a:pt x="0" y="2571750"/>
                  </a:lnTo>
                  <a:lnTo>
                    <a:pt x="6120" y="2526171"/>
                  </a:lnTo>
                  <a:lnTo>
                    <a:pt x="23396" y="2485215"/>
                  </a:lnTo>
                  <a:lnTo>
                    <a:pt x="50196" y="2450515"/>
                  </a:lnTo>
                  <a:lnTo>
                    <a:pt x="84892" y="2423707"/>
                  </a:lnTo>
                  <a:lnTo>
                    <a:pt x="125853" y="2406424"/>
                  </a:lnTo>
                  <a:lnTo>
                    <a:pt x="171450" y="2400300"/>
                  </a:lnTo>
                  <a:lnTo>
                    <a:pt x="342900" y="2400300"/>
                  </a:lnTo>
                  <a:close/>
                </a:path>
                <a:path w="2743200" h="2743200">
                  <a:moveTo>
                    <a:pt x="514350" y="0"/>
                  </a:moveTo>
                  <a:lnTo>
                    <a:pt x="559946" y="6120"/>
                  </a:lnTo>
                  <a:lnTo>
                    <a:pt x="600907" y="23396"/>
                  </a:lnTo>
                  <a:lnTo>
                    <a:pt x="635603" y="50196"/>
                  </a:lnTo>
                  <a:lnTo>
                    <a:pt x="662403" y="84892"/>
                  </a:lnTo>
                  <a:lnTo>
                    <a:pt x="679679" y="125853"/>
                  </a:lnTo>
                  <a:lnTo>
                    <a:pt x="685800" y="171450"/>
                  </a:lnTo>
                  <a:lnTo>
                    <a:pt x="679679" y="217046"/>
                  </a:lnTo>
                  <a:lnTo>
                    <a:pt x="662403" y="258007"/>
                  </a:lnTo>
                  <a:lnTo>
                    <a:pt x="635603" y="292703"/>
                  </a:lnTo>
                  <a:lnTo>
                    <a:pt x="600907" y="319503"/>
                  </a:lnTo>
                  <a:lnTo>
                    <a:pt x="559946" y="336779"/>
                  </a:lnTo>
                  <a:lnTo>
                    <a:pt x="514350" y="342900"/>
                  </a:lnTo>
                  <a:lnTo>
                    <a:pt x="480970" y="336167"/>
                  </a:lnTo>
                  <a:lnTo>
                    <a:pt x="453723" y="317801"/>
                  </a:lnTo>
                  <a:lnTo>
                    <a:pt x="435357" y="290554"/>
                  </a:lnTo>
                  <a:lnTo>
                    <a:pt x="428625" y="257175"/>
                  </a:lnTo>
                  <a:lnTo>
                    <a:pt x="435357" y="223795"/>
                  </a:lnTo>
                  <a:lnTo>
                    <a:pt x="453723" y="196548"/>
                  </a:lnTo>
                  <a:lnTo>
                    <a:pt x="480970" y="178182"/>
                  </a:lnTo>
                  <a:lnTo>
                    <a:pt x="514350" y="171450"/>
                  </a:lnTo>
                  <a:lnTo>
                    <a:pt x="685800" y="171450"/>
                  </a:lnTo>
                </a:path>
                <a:path w="2743200" h="2743200">
                  <a:moveTo>
                    <a:pt x="2400300" y="342900"/>
                  </a:moveTo>
                  <a:lnTo>
                    <a:pt x="514350" y="342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3750" y="5740400"/>
              <a:ext cx="196850" cy="196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86450" y="5753100"/>
              <a:ext cx="171450" cy="342900"/>
            </a:xfrm>
            <a:custGeom>
              <a:avLst/>
              <a:gdLst/>
              <a:ahLst/>
              <a:cxnLst/>
              <a:rect l="l" t="t" r="r" b="b"/>
              <a:pathLst>
                <a:path w="171450" h="342900">
                  <a:moveTo>
                    <a:pt x="0" y="342900"/>
                  </a:moveTo>
                  <a:lnTo>
                    <a:pt x="45596" y="336775"/>
                  </a:lnTo>
                  <a:lnTo>
                    <a:pt x="86557" y="319492"/>
                  </a:lnTo>
                  <a:lnTo>
                    <a:pt x="121253" y="292684"/>
                  </a:lnTo>
                  <a:lnTo>
                    <a:pt x="148053" y="257984"/>
                  </a:lnTo>
                  <a:lnTo>
                    <a:pt x="165329" y="217028"/>
                  </a:lnTo>
                  <a:lnTo>
                    <a:pt x="171450" y="171450"/>
                  </a:lnTo>
                  <a:lnTo>
                    <a:pt x="171450" y="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6244" y="1688668"/>
            <a:ext cx="8074659" cy="3395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Algorithm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2.1:</a:t>
            </a:r>
            <a:endParaRPr sz="1400">
              <a:latin typeface="Courier New"/>
              <a:cs typeface="Courier New"/>
            </a:endParaRPr>
          </a:p>
          <a:p>
            <a:pPr marL="138430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(Largest Element in Array) </a:t>
            </a:r>
            <a:r>
              <a:rPr sz="1400" b="1" spc="-5" dirty="0">
                <a:latin typeface="Courier New"/>
                <a:cs typeface="Courier New"/>
              </a:rPr>
              <a:t>LARGE(DATA, N, LOC,</a:t>
            </a:r>
            <a:r>
              <a:rPr sz="1400" b="1" spc="-1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MAX)</a:t>
            </a:r>
            <a:endParaRPr sz="1400">
              <a:latin typeface="Courier New"/>
              <a:cs typeface="Courier New"/>
            </a:endParaRPr>
          </a:p>
          <a:p>
            <a:pPr marL="1384300" marR="508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 nonempty array </a:t>
            </a:r>
            <a:r>
              <a:rPr sz="1400" b="1" spc="-5" dirty="0">
                <a:latin typeface="Courier New"/>
                <a:cs typeface="Courier New"/>
              </a:rPr>
              <a:t>DATA </a:t>
            </a:r>
            <a:r>
              <a:rPr sz="1400" spc="-5" dirty="0">
                <a:latin typeface="Courier New"/>
                <a:cs typeface="Courier New"/>
              </a:rPr>
              <a:t>with </a:t>
            </a:r>
            <a:r>
              <a:rPr sz="1400" b="1" spc="-5" dirty="0">
                <a:latin typeface="Courier New"/>
                <a:cs typeface="Courier New"/>
              </a:rPr>
              <a:t>N </a:t>
            </a:r>
            <a:r>
              <a:rPr sz="1400" spc="-10" dirty="0">
                <a:latin typeface="Courier New"/>
                <a:cs typeface="Courier New"/>
              </a:rPr>
              <a:t>numerical values </a:t>
            </a:r>
            <a:r>
              <a:rPr sz="1400" spc="-5" dirty="0">
                <a:latin typeface="Courier New"/>
                <a:cs typeface="Courier New"/>
              </a:rPr>
              <a:t>is </a:t>
            </a:r>
            <a:r>
              <a:rPr sz="1400" spc="-10" dirty="0">
                <a:latin typeface="Courier New"/>
                <a:cs typeface="Courier New"/>
              </a:rPr>
              <a:t>given. </a:t>
            </a:r>
            <a:r>
              <a:rPr sz="1400" spc="-5" dirty="0">
                <a:latin typeface="Courier New"/>
                <a:cs typeface="Courier New"/>
              </a:rPr>
              <a:t>This  algorithm finds the </a:t>
            </a:r>
            <a:r>
              <a:rPr sz="1400" spc="-10" dirty="0">
                <a:latin typeface="Courier New"/>
                <a:cs typeface="Courier New"/>
              </a:rPr>
              <a:t>location </a:t>
            </a:r>
            <a:r>
              <a:rPr sz="1400" b="1" spc="-5" dirty="0">
                <a:latin typeface="Courier New"/>
                <a:cs typeface="Courier New"/>
              </a:rPr>
              <a:t>LOC </a:t>
            </a:r>
            <a:r>
              <a:rPr sz="1400" spc="-5" dirty="0">
                <a:latin typeface="Courier New"/>
                <a:cs typeface="Courier New"/>
              </a:rPr>
              <a:t>and the </a:t>
            </a:r>
            <a:r>
              <a:rPr sz="1400" spc="-10" dirty="0">
                <a:latin typeface="Courier New"/>
                <a:cs typeface="Courier New"/>
              </a:rPr>
              <a:t>value </a:t>
            </a:r>
            <a:r>
              <a:rPr sz="1400" b="1" spc="-5" dirty="0">
                <a:latin typeface="Courier New"/>
                <a:cs typeface="Courier New"/>
              </a:rPr>
              <a:t>MAX </a:t>
            </a:r>
            <a:r>
              <a:rPr sz="1400" spc="-15" dirty="0">
                <a:latin typeface="Courier New"/>
                <a:cs typeface="Courier New"/>
              </a:rPr>
              <a:t>of </a:t>
            </a:r>
            <a:r>
              <a:rPr sz="1400" spc="-5" dirty="0">
                <a:latin typeface="Courier New"/>
                <a:cs typeface="Courier New"/>
              </a:rPr>
              <a:t>the  largest element of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DATA</a:t>
            </a:r>
            <a:r>
              <a:rPr sz="1400" spc="-5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1. [initialize.] </a:t>
            </a:r>
            <a:r>
              <a:rPr sz="1400" b="1" spc="-5" dirty="0">
                <a:latin typeface="Courier New"/>
                <a:cs typeface="Courier New"/>
              </a:rPr>
              <a:t>Set K:=1, LOC:=1 and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MAX:=DATA[1].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2. [Increment counter.] Set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K:=K+1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3. [Test counter.] If K&gt;N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then:</a:t>
            </a:r>
            <a:endParaRPr sz="14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: LOC, MAX and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Exit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4. [Compare and update.] </a:t>
            </a: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MAX&lt;DATA[K]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then</a:t>
            </a:r>
            <a:r>
              <a:rPr sz="1400" spc="-5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Set LOC:=K and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MAX:=DATA[K].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5. [Repeat loop.] </a:t>
            </a:r>
            <a:r>
              <a:rPr sz="1400" b="1" spc="-5" dirty="0">
                <a:latin typeface="Courier New"/>
                <a:cs typeface="Courier New"/>
              </a:rPr>
              <a:t>Go to Step</a:t>
            </a:r>
            <a:r>
              <a:rPr sz="1400" b="1" spc="-9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</a:t>
            </a:r>
            <a:endParaRPr sz="1400">
              <a:latin typeface="Courier New"/>
              <a:cs typeface="Courier New"/>
            </a:endParaRPr>
          </a:p>
          <a:p>
            <a:pPr marL="6060440" marR="960755" indent="-60960" algn="r">
              <a:lnSpc>
                <a:spcPct val="100000"/>
              </a:lnSpc>
              <a:spcBef>
                <a:spcPts val="375"/>
              </a:spcBef>
            </a:pP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ss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i</a:t>
            </a:r>
            <a:r>
              <a:rPr sz="1800" b="1" spc="5" dirty="0">
                <a:solidFill>
                  <a:srgbClr val="FFFFFF"/>
                </a:solidFill>
                <a:latin typeface="Carlito"/>
                <a:cs typeface="Carlito"/>
              </a:rPr>
              <a:t>g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t  </a:t>
            </a:r>
            <a:r>
              <a:rPr sz="1800" b="1" spc="-15" dirty="0">
                <a:solidFill>
                  <a:srgbClr val="FFFFFF"/>
                </a:solidFill>
                <a:latin typeface="Carlito"/>
                <a:cs typeface="Carlito"/>
              </a:rPr>
              <a:t>S</a:t>
            </a:r>
            <a:r>
              <a:rPr sz="1800" b="1" spc="-25" dirty="0">
                <a:solidFill>
                  <a:srgbClr val="FFFFFF"/>
                </a:solidFill>
                <a:latin typeface="Carlito"/>
                <a:cs typeface="Carlito"/>
              </a:rPr>
              <a:t>tat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spc="-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n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60391" y="3008376"/>
            <a:ext cx="1798320" cy="1645920"/>
            <a:chOff x="4660391" y="3008376"/>
            <a:chExt cx="1798320" cy="1645920"/>
          </a:xfrm>
        </p:grpSpPr>
        <p:sp>
          <p:nvSpPr>
            <p:cNvPr id="12" name="object 12"/>
            <p:cNvSpPr/>
            <p:nvPr/>
          </p:nvSpPr>
          <p:spPr>
            <a:xfrm>
              <a:off x="4660391" y="3008376"/>
              <a:ext cx="1798319" cy="16459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76672" y="3200400"/>
              <a:ext cx="1537335" cy="1386205"/>
            </a:xfrm>
            <a:custGeom>
              <a:avLst/>
              <a:gdLst/>
              <a:ahLst/>
              <a:cxnLst/>
              <a:rect l="l" t="t" r="r" b="b"/>
              <a:pathLst>
                <a:path w="1537335" h="1386204">
                  <a:moveTo>
                    <a:pt x="56306" y="50571"/>
                  </a:moveTo>
                  <a:lnTo>
                    <a:pt x="67806" y="86561"/>
                  </a:lnTo>
                  <a:lnTo>
                    <a:pt x="1511427" y="1385697"/>
                  </a:lnTo>
                  <a:lnTo>
                    <a:pt x="1536827" y="1357376"/>
                  </a:lnTo>
                  <a:lnTo>
                    <a:pt x="93315" y="58227"/>
                  </a:lnTo>
                  <a:lnTo>
                    <a:pt x="56306" y="50571"/>
                  </a:lnTo>
                  <a:close/>
                </a:path>
                <a:path w="1537335" h="1386204">
                  <a:moveTo>
                    <a:pt x="0" y="0"/>
                  </a:moveTo>
                  <a:lnTo>
                    <a:pt x="50418" y="157099"/>
                  </a:lnTo>
                  <a:lnTo>
                    <a:pt x="54078" y="163703"/>
                  </a:lnTo>
                  <a:lnTo>
                    <a:pt x="59785" y="168211"/>
                  </a:lnTo>
                  <a:lnTo>
                    <a:pt x="66778" y="170243"/>
                  </a:lnTo>
                  <a:lnTo>
                    <a:pt x="74294" y="169417"/>
                  </a:lnTo>
                  <a:lnTo>
                    <a:pt x="80916" y="165738"/>
                  </a:lnTo>
                  <a:lnTo>
                    <a:pt x="85455" y="159988"/>
                  </a:lnTo>
                  <a:lnTo>
                    <a:pt x="87493" y="152951"/>
                  </a:lnTo>
                  <a:lnTo>
                    <a:pt x="86613" y="145414"/>
                  </a:lnTo>
                  <a:lnTo>
                    <a:pt x="67806" y="86561"/>
                  </a:lnTo>
                  <a:lnTo>
                    <a:pt x="15366" y="39370"/>
                  </a:lnTo>
                  <a:lnTo>
                    <a:pt x="40893" y="11049"/>
                  </a:lnTo>
                  <a:lnTo>
                    <a:pt x="53236" y="11049"/>
                  </a:lnTo>
                  <a:lnTo>
                    <a:pt x="0" y="0"/>
                  </a:lnTo>
                  <a:close/>
                </a:path>
                <a:path w="1537335" h="1386204">
                  <a:moveTo>
                    <a:pt x="40893" y="11049"/>
                  </a:moveTo>
                  <a:lnTo>
                    <a:pt x="15366" y="39370"/>
                  </a:lnTo>
                  <a:lnTo>
                    <a:pt x="67806" y="86561"/>
                  </a:lnTo>
                  <a:lnTo>
                    <a:pt x="56306" y="50571"/>
                  </a:lnTo>
                  <a:lnTo>
                    <a:pt x="24256" y="43941"/>
                  </a:lnTo>
                  <a:lnTo>
                    <a:pt x="46354" y="19430"/>
                  </a:lnTo>
                  <a:lnTo>
                    <a:pt x="50207" y="19430"/>
                  </a:lnTo>
                  <a:lnTo>
                    <a:pt x="40893" y="11049"/>
                  </a:lnTo>
                  <a:close/>
                </a:path>
                <a:path w="1537335" h="1386204">
                  <a:moveTo>
                    <a:pt x="53236" y="11049"/>
                  </a:moveTo>
                  <a:lnTo>
                    <a:pt x="40893" y="11049"/>
                  </a:lnTo>
                  <a:lnTo>
                    <a:pt x="93315" y="58227"/>
                  </a:lnTo>
                  <a:lnTo>
                    <a:pt x="153797" y="70738"/>
                  </a:lnTo>
                  <a:lnTo>
                    <a:pt x="161418" y="70794"/>
                  </a:lnTo>
                  <a:lnTo>
                    <a:pt x="168195" y="68040"/>
                  </a:lnTo>
                  <a:lnTo>
                    <a:pt x="173424" y="62952"/>
                  </a:lnTo>
                  <a:lnTo>
                    <a:pt x="176402" y="56007"/>
                  </a:lnTo>
                  <a:lnTo>
                    <a:pt x="176456" y="48440"/>
                  </a:lnTo>
                  <a:lnTo>
                    <a:pt x="173688" y="41671"/>
                  </a:lnTo>
                  <a:lnTo>
                    <a:pt x="168562" y="36450"/>
                  </a:lnTo>
                  <a:lnTo>
                    <a:pt x="161543" y="33527"/>
                  </a:lnTo>
                  <a:lnTo>
                    <a:pt x="53236" y="11049"/>
                  </a:lnTo>
                  <a:close/>
                </a:path>
                <a:path w="1537335" h="1386204">
                  <a:moveTo>
                    <a:pt x="50207" y="19430"/>
                  </a:moveTo>
                  <a:lnTo>
                    <a:pt x="46354" y="19430"/>
                  </a:lnTo>
                  <a:lnTo>
                    <a:pt x="56306" y="50571"/>
                  </a:lnTo>
                  <a:lnTo>
                    <a:pt x="93315" y="58227"/>
                  </a:lnTo>
                  <a:lnTo>
                    <a:pt x="50207" y="19430"/>
                  </a:lnTo>
                  <a:close/>
                </a:path>
                <a:path w="1537335" h="1386204">
                  <a:moveTo>
                    <a:pt x="46354" y="19430"/>
                  </a:moveTo>
                  <a:lnTo>
                    <a:pt x="24256" y="43941"/>
                  </a:lnTo>
                  <a:lnTo>
                    <a:pt x="56306" y="50571"/>
                  </a:lnTo>
                  <a:lnTo>
                    <a:pt x="46354" y="194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22/56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17370" y="403987"/>
            <a:ext cx="4065904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7790" marR="5080" indent="-8572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95" dirty="0"/>
              <a:t> </a:t>
            </a:r>
            <a:r>
              <a:rPr spc="-5" dirty="0"/>
              <a:t>Notations  </a:t>
            </a:r>
            <a:r>
              <a:rPr dirty="0"/>
              <a:t>(Input and</a:t>
            </a:r>
            <a:r>
              <a:rPr spc="-65" dirty="0"/>
              <a:t> </a:t>
            </a:r>
            <a:r>
              <a:rPr spc="-5" dirty="0"/>
              <a:t>Output)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01700" y="3340100"/>
            <a:ext cx="7569200" cy="2768600"/>
            <a:chOff x="901700" y="3340100"/>
            <a:chExt cx="7569200" cy="2768600"/>
          </a:xfrm>
        </p:grpSpPr>
        <p:sp>
          <p:nvSpPr>
            <p:cNvPr id="5" name="object 5"/>
            <p:cNvSpPr/>
            <p:nvPr/>
          </p:nvSpPr>
          <p:spPr>
            <a:xfrm>
              <a:off x="5886450" y="3352800"/>
              <a:ext cx="2571750" cy="2743200"/>
            </a:xfrm>
            <a:custGeom>
              <a:avLst/>
              <a:gdLst/>
              <a:ahLst/>
              <a:cxnLst/>
              <a:rect l="l" t="t" r="r" b="b"/>
              <a:pathLst>
                <a:path w="2571750" h="2743200">
                  <a:moveTo>
                    <a:pt x="2400300" y="0"/>
                  </a:moveTo>
                  <a:lnTo>
                    <a:pt x="342900" y="0"/>
                  </a:lnTo>
                  <a:lnTo>
                    <a:pt x="297303" y="6120"/>
                  </a:lnTo>
                  <a:lnTo>
                    <a:pt x="256342" y="23396"/>
                  </a:lnTo>
                  <a:lnTo>
                    <a:pt x="221646" y="50196"/>
                  </a:lnTo>
                  <a:lnTo>
                    <a:pt x="194846" y="84892"/>
                  </a:lnTo>
                  <a:lnTo>
                    <a:pt x="177570" y="125853"/>
                  </a:lnTo>
                  <a:lnTo>
                    <a:pt x="171450" y="171450"/>
                  </a:lnTo>
                  <a:lnTo>
                    <a:pt x="171450" y="2400300"/>
                  </a:lnTo>
                  <a:lnTo>
                    <a:pt x="0" y="2400300"/>
                  </a:lnTo>
                  <a:lnTo>
                    <a:pt x="33379" y="2407036"/>
                  </a:lnTo>
                  <a:lnTo>
                    <a:pt x="60626" y="2425407"/>
                  </a:lnTo>
                  <a:lnTo>
                    <a:pt x="78992" y="2452656"/>
                  </a:lnTo>
                  <a:lnTo>
                    <a:pt x="85725" y="2486025"/>
                  </a:lnTo>
                  <a:lnTo>
                    <a:pt x="78992" y="2519393"/>
                  </a:lnTo>
                  <a:lnTo>
                    <a:pt x="60626" y="2546642"/>
                  </a:lnTo>
                  <a:lnTo>
                    <a:pt x="33379" y="2565013"/>
                  </a:lnTo>
                  <a:lnTo>
                    <a:pt x="0" y="2571750"/>
                  </a:lnTo>
                  <a:lnTo>
                    <a:pt x="171450" y="2571750"/>
                  </a:lnTo>
                  <a:lnTo>
                    <a:pt x="165329" y="2617328"/>
                  </a:lnTo>
                  <a:lnTo>
                    <a:pt x="148053" y="2658284"/>
                  </a:lnTo>
                  <a:lnTo>
                    <a:pt x="121253" y="2692984"/>
                  </a:lnTo>
                  <a:lnTo>
                    <a:pt x="86557" y="2719792"/>
                  </a:lnTo>
                  <a:lnTo>
                    <a:pt x="45596" y="2737075"/>
                  </a:lnTo>
                  <a:lnTo>
                    <a:pt x="0" y="2743200"/>
                  </a:lnTo>
                  <a:lnTo>
                    <a:pt x="2057400" y="2743200"/>
                  </a:lnTo>
                  <a:lnTo>
                    <a:pt x="2102996" y="2737075"/>
                  </a:lnTo>
                  <a:lnTo>
                    <a:pt x="2143957" y="2719792"/>
                  </a:lnTo>
                  <a:lnTo>
                    <a:pt x="2178653" y="2692984"/>
                  </a:lnTo>
                  <a:lnTo>
                    <a:pt x="2205453" y="2658284"/>
                  </a:lnTo>
                  <a:lnTo>
                    <a:pt x="2222729" y="2617328"/>
                  </a:lnTo>
                  <a:lnTo>
                    <a:pt x="2228850" y="2571750"/>
                  </a:lnTo>
                  <a:lnTo>
                    <a:pt x="2228850" y="342900"/>
                  </a:lnTo>
                  <a:lnTo>
                    <a:pt x="342900" y="342900"/>
                  </a:lnTo>
                  <a:lnTo>
                    <a:pt x="309520" y="336167"/>
                  </a:lnTo>
                  <a:lnTo>
                    <a:pt x="282273" y="317801"/>
                  </a:lnTo>
                  <a:lnTo>
                    <a:pt x="263907" y="290554"/>
                  </a:lnTo>
                  <a:lnTo>
                    <a:pt x="257175" y="257175"/>
                  </a:lnTo>
                  <a:lnTo>
                    <a:pt x="263907" y="223795"/>
                  </a:lnTo>
                  <a:lnTo>
                    <a:pt x="282273" y="196548"/>
                  </a:lnTo>
                  <a:lnTo>
                    <a:pt x="309520" y="178182"/>
                  </a:lnTo>
                  <a:lnTo>
                    <a:pt x="342900" y="171450"/>
                  </a:lnTo>
                  <a:lnTo>
                    <a:pt x="2571750" y="171450"/>
                  </a:lnTo>
                  <a:lnTo>
                    <a:pt x="2565629" y="125853"/>
                  </a:lnTo>
                  <a:lnTo>
                    <a:pt x="2548353" y="84892"/>
                  </a:lnTo>
                  <a:lnTo>
                    <a:pt x="2521553" y="50196"/>
                  </a:lnTo>
                  <a:lnTo>
                    <a:pt x="2486857" y="23396"/>
                  </a:lnTo>
                  <a:lnTo>
                    <a:pt x="2445896" y="6120"/>
                  </a:lnTo>
                  <a:lnTo>
                    <a:pt x="2400300" y="0"/>
                  </a:lnTo>
                  <a:close/>
                </a:path>
                <a:path w="2571750" h="2743200">
                  <a:moveTo>
                    <a:pt x="2571750" y="171450"/>
                  </a:moveTo>
                  <a:lnTo>
                    <a:pt x="514350" y="171450"/>
                  </a:lnTo>
                  <a:lnTo>
                    <a:pt x="508229" y="217046"/>
                  </a:lnTo>
                  <a:lnTo>
                    <a:pt x="490953" y="258007"/>
                  </a:lnTo>
                  <a:lnTo>
                    <a:pt x="464153" y="292703"/>
                  </a:lnTo>
                  <a:lnTo>
                    <a:pt x="429457" y="319503"/>
                  </a:lnTo>
                  <a:lnTo>
                    <a:pt x="388496" y="336779"/>
                  </a:lnTo>
                  <a:lnTo>
                    <a:pt x="342900" y="342900"/>
                  </a:lnTo>
                  <a:lnTo>
                    <a:pt x="2400300" y="342900"/>
                  </a:lnTo>
                  <a:lnTo>
                    <a:pt x="2445896" y="336779"/>
                  </a:lnTo>
                  <a:lnTo>
                    <a:pt x="2486857" y="319503"/>
                  </a:lnTo>
                  <a:lnTo>
                    <a:pt x="2521553" y="292703"/>
                  </a:lnTo>
                  <a:lnTo>
                    <a:pt x="2548353" y="258007"/>
                  </a:lnTo>
                  <a:lnTo>
                    <a:pt x="2565629" y="217046"/>
                  </a:lnTo>
                  <a:lnTo>
                    <a:pt x="2571750" y="17145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5000" y="3524250"/>
              <a:ext cx="685800" cy="2571750"/>
            </a:xfrm>
            <a:custGeom>
              <a:avLst/>
              <a:gdLst/>
              <a:ahLst/>
              <a:cxnLst/>
              <a:rect l="l" t="t" r="r" b="b"/>
              <a:pathLst>
                <a:path w="685800" h="2571750">
                  <a:moveTo>
                    <a:pt x="685800" y="0"/>
                  </a:moveTo>
                  <a:lnTo>
                    <a:pt x="514350" y="0"/>
                  </a:lnTo>
                  <a:lnTo>
                    <a:pt x="480970" y="6732"/>
                  </a:lnTo>
                  <a:lnTo>
                    <a:pt x="453723" y="25098"/>
                  </a:lnTo>
                  <a:lnTo>
                    <a:pt x="435357" y="52345"/>
                  </a:lnTo>
                  <a:lnTo>
                    <a:pt x="428625" y="85725"/>
                  </a:lnTo>
                  <a:lnTo>
                    <a:pt x="435357" y="119104"/>
                  </a:lnTo>
                  <a:lnTo>
                    <a:pt x="453723" y="146351"/>
                  </a:lnTo>
                  <a:lnTo>
                    <a:pt x="480970" y="164717"/>
                  </a:lnTo>
                  <a:lnTo>
                    <a:pt x="514350" y="171450"/>
                  </a:lnTo>
                  <a:lnTo>
                    <a:pt x="559946" y="165329"/>
                  </a:lnTo>
                  <a:lnTo>
                    <a:pt x="600907" y="148053"/>
                  </a:lnTo>
                  <a:lnTo>
                    <a:pt x="635603" y="121253"/>
                  </a:lnTo>
                  <a:lnTo>
                    <a:pt x="662403" y="86557"/>
                  </a:lnTo>
                  <a:lnTo>
                    <a:pt x="679679" y="45596"/>
                  </a:lnTo>
                  <a:lnTo>
                    <a:pt x="685800" y="0"/>
                  </a:lnTo>
                  <a:close/>
                </a:path>
                <a:path w="685800" h="2571750">
                  <a:moveTo>
                    <a:pt x="171450" y="2228850"/>
                  </a:moveTo>
                  <a:lnTo>
                    <a:pt x="125853" y="2234974"/>
                  </a:lnTo>
                  <a:lnTo>
                    <a:pt x="84892" y="2252257"/>
                  </a:lnTo>
                  <a:lnTo>
                    <a:pt x="50196" y="2279065"/>
                  </a:lnTo>
                  <a:lnTo>
                    <a:pt x="23396" y="2313765"/>
                  </a:lnTo>
                  <a:lnTo>
                    <a:pt x="6120" y="2354721"/>
                  </a:lnTo>
                  <a:lnTo>
                    <a:pt x="0" y="2400300"/>
                  </a:lnTo>
                  <a:lnTo>
                    <a:pt x="6120" y="2445878"/>
                  </a:lnTo>
                  <a:lnTo>
                    <a:pt x="23396" y="2486834"/>
                  </a:lnTo>
                  <a:lnTo>
                    <a:pt x="50196" y="2521534"/>
                  </a:lnTo>
                  <a:lnTo>
                    <a:pt x="84892" y="2548342"/>
                  </a:lnTo>
                  <a:lnTo>
                    <a:pt x="125853" y="2565625"/>
                  </a:lnTo>
                  <a:lnTo>
                    <a:pt x="171450" y="2571750"/>
                  </a:lnTo>
                  <a:lnTo>
                    <a:pt x="217046" y="2565625"/>
                  </a:lnTo>
                  <a:lnTo>
                    <a:pt x="258007" y="2548342"/>
                  </a:lnTo>
                  <a:lnTo>
                    <a:pt x="292703" y="2521534"/>
                  </a:lnTo>
                  <a:lnTo>
                    <a:pt x="319503" y="2486834"/>
                  </a:lnTo>
                  <a:lnTo>
                    <a:pt x="336779" y="2445878"/>
                  </a:lnTo>
                  <a:lnTo>
                    <a:pt x="342900" y="2400300"/>
                  </a:lnTo>
                  <a:lnTo>
                    <a:pt x="171450" y="2400300"/>
                  </a:lnTo>
                  <a:lnTo>
                    <a:pt x="204829" y="2393563"/>
                  </a:lnTo>
                  <a:lnTo>
                    <a:pt x="232076" y="2375192"/>
                  </a:lnTo>
                  <a:lnTo>
                    <a:pt x="250442" y="2347943"/>
                  </a:lnTo>
                  <a:lnTo>
                    <a:pt x="257175" y="2314575"/>
                  </a:lnTo>
                  <a:lnTo>
                    <a:pt x="250442" y="2281206"/>
                  </a:lnTo>
                  <a:lnTo>
                    <a:pt x="232076" y="2253957"/>
                  </a:lnTo>
                  <a:lnTo>
                    <a:pt x="204829" y="2235586"/>
                  </a:lnTo>
                  <a:lnTo>
                    <a:pt x="171450" y="222885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5000" y="3352800"/>
              <a:ext cx="2743200" cy="2743200"/>
            </a:xfrm>
            <a:custGeom>
              <a:avLst/>
              <a:gdLst/>
              <a:ahLst/>
              <a:cxnLst/>
              <a:rect l="l" t="t" r="r" b="b"/>
              <a:pathLst>
                <a:path w="2743200" h="2743200">
                  <a:moveTo>
                    <a:pt x="342900" y="2400300"/>
                  </a:moveTo>
                  <a:lnTo>
                    <a:pt x="342900" y="171450"/>
                  </a:lnTo>
                  <a:lnTo>
                    <a:pt x="349020" y="125853"/>
                  </a:lnTo>
                  <a:lnTo>
                    <a:pt x="366296" y="84892"/>
                  </a:lnTo>
                  <a:lnTo>
                    <a:pt x="393096" y="50196"/>
                  </a:lnTo>
                  <a:lnTo>
                    <a:pt x="427792" y="23396"/>
                  </a:lnTo>
                  <a:lnTo>
                    <a:pt x="468753" y="6120"/>
                  </a:lnTo>
                  <a:lnTo>
                    <a:pt x="514350" y="0"/>
                  </a:lnTo>
                  <a:lnTo>
                    <a:pt x="2571750" y="0"/>
                  </a:lnTo>
                  <a:lnTo>
                    <a:pt x="2617346" y="6120"/>
                  </a:lnTo>
                  <a:lnTo>
                    <a:pt x="2658307" y="23396"/>
                  </a:lnTo>
                  <a:lnTo>
                    <a:pt x="2693003" y="50196"/>
                  </a:lnTo>
                  <a:lnTo>
                    <a:pt x="2719803" y="84892"/>
                  </a:lnTo>
                  <a:lnTo>
                    <a:pt x="2737079" y="125853"/>
                  </a:lnTo>
                  <a:lnTo>
                    <a:pt x="2743200" y="171450"/>
                  </a:lnTo>
                  <a:lnTo>
                    <a:pt x="2737079" y="217046"/>
                  </a:lnTo>
                  <a:lnTo>
                    <a:pt x="2719803" y="258007"/>
                  </a:lnTo>
                  <a:lnTo>
                    <a:pt x="2693003" y="292703"/>
                  </a:lnTo>
                  <a:lnTo>
                    <a:pt x="2658307" y="319503"/>
                  </a:lnTo>
                  <a:lnTo>
                    <a:pt x="2617346" y="336779"/>
                  </a:lnTo>
                  <a:lnTo>
                    <a:pt x="2571750" y="342900"/>
                  </a:lnTo>
                  <a:lnTo>
                    <a:pt x="2400300" y="342900"/>
                  </a:lnTo>
                  <a:lnTo>
                    <a:pt x="2400300" y="2571750"/>
                  </a:lnTo>
                  <a:lnTo>
                    <a:pt x="2394179" y="2617328"/>
                  </a:lnTo>
                  <a:lnTo>
                    <a:pt x="2376903" y="2658284"/>
                  </a:lnTo>
                  <a:lnTo>
                    <a:pt x="2350103" y="2692984"/>
                  </a:lnTo>
                  <a:lnTo>
                    <a:pt x="2315407" y="2719792"/>
                  </a:lnTo>
                  <a:lnTo>
                    <a:pt x="2274446" y="2737075"/>
                  </a:lnTo>
                  <a:lnTo>
                    <a:pt x="2228850" y="2743200"/>
                  </a:lnTo>
                  <a:lnTo>
                    <a:pt x="171450" y="2743200"/>
                  </a:lnTo>
                  <a:lnTo>
                    <a:pt x="125853" y="2737075"/>
                  </a:lnTo>
                  <a:lnTo>
                    <a:pt x="84892" y="2719792"/>
                  </a:lnTo>
                  <a:lnTo>
                    <a:pt x="50196" y="2692984"/>
                  </a:lnTo>
                  <a:lnTo>
                    <a:pt x="23396" y="2658284"/>
                  </a:lnTo>
                  <a:lnTo>
                    <a:pt x="6120" y="2617328"/>
                  </a:lnTo>
                  <a:lnTo>
                    <a:pt x="0" y="2571750"/>
                  </a:lnTo>
                  <a:lnTo>
                    <a:pt x="6120" y="2526171"/>
                  </a:lnTo>
                  <a:lnTo>
                    <a:pt x="23396" y="2485215"/>
                  </a:lnTo>
                  <a:lnTo>
                    <a:pt x="50196" y="2450515"/>
                  </a:lnTo>
                  <a:lnTo>
                    <a:pt x="84892" y="2423707"/>
                  </a:lnTo>
                  <a:lnTo>
                    <a:pt x="125853" y="2406424"/>
                  </a:lnTo>
                  <a:lnTo>
                    <a:pt x="171450" y="2400300"/>
                  </a:lnTo>
                  <a:lnTo>
                    <a:pt x="342900" y="2400300"/>
                  </a:lnTo>
                  <a:close/>
                </a:path>
                <a:path w="2743200" h="2743200">
                  <a:moveTo>
                    <a:pt x="514350" y="0"/>
                  </a:moveTo>
                  <a:lnTo>
                    <a:pt x="559946" y="6120"/>
                  </a:lnTo>
                  <a:lnTo>
                    <a:pt x="600907" y="23396"/>
                  </a:lnTo>
                  <a:lnTo>
                    <a:pt x="635603" y="50196"/>
                  </a:lnTo>
                  <a:lnTo>
                    <a:pt x="662403" y="84892"/>
                  </a:lnTo>
                  <a:lnTo>
                    <a:pt x="679679" y="125853"/>
                  </a:lnTo>
                  <a:lnTo>
                    <a:pt x="685800" y="171450"/>
                  </a:lnTo>
                  <a:lnTo>
                    <a:pt x="679679" y="217046"/>
                  </a:lnTo>
                  <a:lnTo>
                    <a:pt x="662403" y="258007"/>
                  </a:lnTo>
                  <a:lnTo>
                    <a:pt x="635603" y="292703"/>
                  </a:lnTo>
                  <a:lnTo>
                    <a:pt x="600907" y="319503"/>
                  </a:lnTo>
                  <a:lnTo>
                    <a:pt x="559946" y="336779"/>
                  </a:lnTo>
                  <a:lnTo>
                    <a:pt x="514350" y="342900"/>
                  </a:lnTo>
                  <a:lnTo>
                    <a:pt x="480970" y="336167"/>
                  </a:lnTo>
                  <a:lnTo>
                    <a:pt x="453723" y="317801"/>
                  </a:lnTo>
                  <a:lnTo>
                    <a:pt x="435357" y="290554"/>
                  </a:lnTo>
                  <a:lnTo>
                    <a:pt x="428625" y="257175"/>
                  </a:lnTo>
                  <a:lnTo>
                    <a:pt x="435357" y="223795"/>
                  </a:lnTo>
                  <a:lnTo>
                    <a:pt x="453723" y="196548"/>
                  </a:lnTo>
                  <a:lnTo>
                    <a:pt x="480970" y="178182"/>
                  </a:lnTo>
                  <a:lnTo>
                    <a:pt x="514350" y="171450"/>
                  </a:lnTo>
                  <a:lnTo>
                    <a:pt x="685800" y="171450"/>
                  </a:lnTo>
                </a:path>
                <a:path w="2743200" h="2743200">
                  <a:moveTo>
                    <a:pt x="2400300" y="342900"/>
                  </a:moveTo>
                  <a:lnTo>
                    <a:pt x="514350" y="342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3750" y="5740400"/>
              <a:ext cx="196850" cy="196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86450" y="5753100"/>
              <a:ext cx="171450" cy="342900"/>
            </a:xfrm>
            <a:custGeom>
              <a:avLst/>
              <a:gdLst/>
              <a:ahLst/>
              <a:cxnLst/>
              <a:rect l="l" t="t" r="r" b="b"/>
              <a:pathLst>
                <a:path w="171450" h="342900">
                  <a:moveTo>
                    <a:pt x="0" y="342900"/>
                  </a:moveTo>
                  <a:lnTo>
                    <a:pt x="45596" y="336775"/>
                  </a:lnTo>
                  <a:lnTo>
                    <a:pt x="86557" y="319492"/>
                  </a:lnTo>
                  <a:lnTo>
                    <a:pt x="121253" y="292684"/>
                  </a:lnTo>
                  <a:lnTo>
                    <a:pt x="148053" y="257984"/>
                  </a:lnTo>
                  <a:lnTo>
                    <a:pt x="165329" y="217028"/>
                  </a:lnTo>
                  <a:lnTo>
                    <a:pt x="171450" y="171450"/>
                  </a:lnTo>
                  <a:lnTo>
                    <a:pt x="171450" y="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6392" y="3694175"/>
              <a:ext cx="3541776" cy="10424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52673" y="3836699"/>
              <a:ext cx="3281045" cy="830580"/>
            </a:xfrm>
            <a:custGeom>
              <a:avLst/>
              <a:gdLst/>
              <a:ahLst/>
              <a:cxnLst/>
              <a:rect l="l" t="t" r="r" b="b"/>
              <a:pathLst>
                <a:path w="3281045" h="830579">
                  <a:moveTo>
                    <a:pt x="109883" y="55452"/>
                  </a:moveTo>
                  <a:lnTo>
                    <a:pt x="73737" y="66641"/>
                  </a:lnTo>
                  <a:lnTo>
                    <a:pt x="101171" y="92519"/>
                  </a:lnTo>
                  <a:lnTo>
                    <a:pt x="3272408" y="830042"/>
                  </a:lnTo>
                  <a:lnTo>
                    <a:pt x="3281045" y="792958"/>
                  </a:lnTo>
                  <a:lnTo>
                    <a:pt x="109883" y="55452"/>
                  </a:lnTo>
                  <a:close/>
                </a:path>
                <a:path w="3281045" h="830579">
                  <a:moveTo>
                    <a:pt x="165248" y="0"/>
                  </a:moveTo>
                  <a:lnTo>
                    <a:pt x="157734" y="732"/>
                  </a:lnTo>
                  <a:lnTo>
                    <a:pt x="0" y="49500"/>
                  </a:lnTo>
                  <a:lnTo>
                    <a:pt x="120014" y="162784"/>
                  </a:lnTo>
                  <a:lnTo>
                    <a:pt x="126418" y="166735"/>
                  </a:lnTo>
                  <a:lnTo>
                    <a:pt x="133619" y="167911"/>
                  </a:lnTo>
                  <a:lnTo>
                    <a:pt x="140749" y="166302"/>
                  </a:lnTo>
                  <a:lnTo>
                    <a:pt x="101171" y="92519"/>
                  </a:lnTo>
                  <a:lnTo>
                    <a:pt x="32512" y="76551"/>
                  </a:lnTo>
                  <a:lnTo>
                    <a:pt x="41148" y="39467"/>
                  </a:lnTo>
                  <a:lnTo>
                    <a:pt x="161525" y="39467"/>
                  </a:lnTo>
                  <a:lnTo>
                    <a:pt x="168910" y="37181"/>
                  </a:lnTo>
                  <a:lnTo>
                    <a:pt x="175553" y="33593"/>
                  </a:lnTo>
                  <a:lnTo>
                    <a:pt x="180149" y="27910"/>
                  </a:lnTo>
                  <a:lnTo>
                    <a:pt x="182268" y="20893"/>
                  </a:lnTo>
                  <a:lnTo>
                    <a:pt x="181482" y="13305"/>
                  </a:lnTo>
                  <a:lnTo>
                    <a:pt x="177897" y="6679"/>
                  </a:lnTo>
                  <a:lnTo>
                    <a:pt x="172227" y="2113"/>
                  </a:lnTo>
                  <a:lnTo>
                    <a:pt x="165248" y="0"/>
                  </a:lnTo>
                  <a:close/>
                </a:path>
                <a:path w="3281045" h="830579">
                  <a:moveTo>
                    <a:pt x="41148" y="39467"/>
                  </a:moveTo>
                  <a:lnTo>
                    <a:pt x="32512" y="76551"/>
                  </a:lnTo>
                  <a:lnTo>
                    <a:pt x="101171" y="92519"/>
                  </a:lnTo>
                  <a:lnTo>
                    <a:pt x="83974" y="76297"/>
                  </a:lnTo>
                  <a:lnTo>
                    <a:pt x="42544" y="76297"/>
                  </a:lnTo>
                  <a:lnTo>
                    <a:pt x="49911" y="44166"/>
                  </a:lnTo>
                  <a:lnTo>
                    <a:pt x="61352" y="44166"/>
                  </a:lnTo>
                  <a:lnTo>
                    <a:pt x="41148" y="39467"/>
                  </a:lnTo>
                  <a:close/>
                </a:path>
                <a:path w="3281045" h="830579">
                  <a:moveTo>
                    <a:pt x="49911" y="44166"/>
                  </a:moveTo>
                  <a:lnTo>
                    <a:pt x="42544" y="76297"/>
                  </a:lnTo>
                  <a:lnTo>
                    <a:pt x="73737" y="66641"/>
                  </a:lnTo>
                  <a:lnTo>
                    <a:pt x="49911" y="44166"/>
                  </a:lnTo>
                  <a:close/>
                </a:path>
                <a:path w="3281045" h="830579">
                  <a:moveTo>
                    <a:pt x="73737" y="66641"/>
                  </a:moveTo>
                  <a:lnTo>
                    <a:pt x="42544" y="76297"/>
                  </a:lnTo>
                  <a:lnTo>
                    <a:pt x="83974" y="76297"/>
                  </a:lnTo>
                  <a:lnTo>
                    <a:pt x="73737" y="66641"/>
                  </a:lnTo>
                  <a:close/>
                </a:path>
                <a:path w="3281045" h="830579">
                  <a:moveTo>
                    <a:pt x="61352" y="44166"/>
                  </a:moveTo>
                  <a:lnTo>
                    <a:pt x="49911" y="44166"/>
                  </a:lnTo>
                  <a:lnTo>
                    <a:pt x="73737" y="66641"/>
                  </a:lnTo>
                  <a:lnTo>
                    <a:pt x="109883" y="55452"/>
                  </a:lnTo>
                  <a:lnTo>
                    <a:pt x="61352" y="44166"/>
                  </a:lnTo>
                  <a:close/>
                </a:path>
                <a:path w="3281045" h="830579">
                  <a:moveTo>
                    <a:pt x="161525" y="39467"/>
                  </a:moveTo>
                  <a:lnTo>
                    <a:pt x="41148" y="39467"/>
                  </a:lnTo>
                  <a:lnTo>
                    <a:pt x="109883" y="55452"/>
                  </a:lnTo>
                  <a:lnTo>
                    <a:pt x="161525" y="394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14400" y="4953000"/>
              <a:ext cx="3733800" cy="914400"/>
            </a:xfrm>
            <a:custGeom>
              <a:avLst/>
              <a:gdLst/>
              <a:ahLst/>
              <a:cxnLst/>
              <a:rect l="l" t="t" r="r" b="b"/>
              <a:pathLst>
                <a:path w="3733800" h="914400">
                  <a:moveTo>
                    <a:pt x="37338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3733800" y="914400"/>
                  </a:lnTo>
                  <a:lnTo>
                    <a:pt x="3733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4400" y="4953000"/>
              <a:ext cx="3733800" cy="914400"/>
            </a:xfrm>
            <a:custGeom>
              <a:avLst/>
              <a:gdLst/>
              <a:ahLst/>
              <a:cxnLst/>
              <a:rect l="l" t="t" r="r" b="b"/>
              <a:pathLst>
                <a:path w="3733800" h="914400">
                  <a:moveTo>
                    <a:pt x="0" y="914400"/>
                  </a:moveTo>
                  <a:lnTo>
                    <a:pt x="3733800" y="914400"/>
                  </a:lnTo>
                  <a:lnTo>
                    <a:pt x="3733800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6244" y="1688668"/>
            <a:ext cx="8074659" cy="385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Algorithm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2.1:</a:t>
            </a:r>
            <a:endParaRPr sz="1400">
              <a:latin typeface="Courier New"/>
              <a:cs typeface="Courier New"/>
            </a:endParaRPr>
          </a:p>
          <a:p>
            <a:pPr marL="138430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(Largest Element in Array) </a:t>
            </a:r>
            <a:r>
              <a:rPr sz="1400" b="1" spc="-5" dirty="0">
                <a:latin typeface="Courier New"/>
                <a:cs typeface="Courier New"/>
              </a:rPr>
              <a:t>LARGE(DATA, N, LOC,</a:t>
            </a:r>
            <a:r>
              <a:rPr sz="1400" b="1" spc="-1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MAX)</a:t>
            </a:r>
            <a:endParaRPr sz="1400">
              <a:latin typeface="Courier New"/>
              <a:cs typeface="Courier New"/>
            </a:endParaRPr>
          </a:p>
          <a:p>
            <a:pPr marL="1384300" marR="508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 nonempty array </a:t>
            </a:r>
            <a:r>
              <a:rPr sz="1400" b="1" spc="-5" dirty="0">
                <a:latin typeface="Courier New"/>
                <a:cs typeface="Courier New"/>
              </a:rPr>
              <a:t>DATA </a:t>
            </a:r>
            <a:r>
              <a:rPr sz="1400" spc="-5" dirty="0">
                <a:latin typeface="Courier New"/>
                <a:cs typeface="Courier New"/>
              </a:rPr>
              <a:t>with </a:t>
            </a:r>
            <a:r>
              <a:rPr sz="1400" b="1" spc="-5" dirty="0">
                <a:latin typeface="Courier New"/>
                <a:cs typeface="Courier New"/>
              </a:rPr>
              <a:t>N </a:t>
            </a:r>
            <a:r>
              <a:rPr sz="1400" spc="-10" dirty="0">
                <a:latin typeface="Courier New"/>
                <a:cs typeface="Courier New"/>
              </a:rPr>
              <a:t>numerical values </a:t>
            </a:r>
            <a:r>
              <a:rPr sz="1400" spc="-5" dirty="0">
                <a:latin typeface="Courier New"/>
                <a:cs typeface="Courier New"/>
              </a:rPr>
              <a:t>is </a:t>
            </a:r>
            <a:r>
              <a:rPr sz="1400" spc="-10" dirty="0">
                <a:latin typeface="Courier New"/>
                <a:cs typeface="Courier New"/>
              </a:rPr>
              <a:t>given. </a:t>
            </a:r>
            <a:r>
              <a:rPr sz="1400" spc="-5" dirty="0">
                <a:latin typeface="Courier New"/>
                <a:cs typeface="Courier New"/>
              </a:rPr>
              <a:t>This  algorithm finds the </a:t>
            </a:r>
            <a:r>
              <a:rPr sz="1400" spc="-10" dirty="0">
                <a:latin typeface="Courier New"/>
                <a:cs typeface="Courier New"/>
              </a:rPr>
              <a:t>location </a:t>
            </a:r>
            <a:r>
              <a:rPr sz="1400" b="1" spc="-5" dirty="0">
                <a:latin typeface="Courier New"/>
                <a:cs typeface="Courier New"/>
              </a:rPr>
              <a:t>LOC </a:t>
            </a:r>
            <a:r>
              <a:rPr sz="1400" spc="-5" dirty="0">
                <a:latin typeface="Courier New"/>
                <a:cs typeface="Courier New"/>
              </a:rPr>
              <a:t>and the </a:t>
            </a:r>
            <a:r>
              <a:rPr sz="1400" spc="-10" dirty="0">
                <a:latin typeface="Courier New"/>
                <a:cs typeface="Courier New"/>
              </a:rPr>
              <a:t>value </a:t>
            </a:r>
            <a:r>
              <a:rPr sz="1400" b="1" spc="-5" dirty="0">
                <a:latin typeface="Courier New"/>
                <a:cs typeface="Courier New"/>
              </a:rPr>
              <a:t>MAX </a:t>
            </a:r>
            <a:r>
              <a:rPr sz="1400" spc="-15" dirty="0">
                <a:latin typeface="Courier New"/>
                <a:cs typeface="Courier New"/>
              </a:rPr>
              <a:t>of </a:t>
            </a:r>
            <a:r>
              <a:rPr sz="1400" spc="-5" dirty="0">
                <a:latin typeface="Courier New"/>
                <a:cs typeface="Courier New"/>
              </a:rPr>
              <a:t>the  largest element of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DATA</a:t>
            </a:r>
            <a:r>
              <a:rPr sz="1400" spc="-5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1. [initialize.] </a:t>
            </a:r>
            <a:r>
              <a:rPr sz="1400" b="1" spc="-5" dirty="0">
                <a:latin typeface="Courier New"/>
                <a:cs typeface="Courier New"/>
              </a:rPr>
              <a:t>Set K:=1, LOC:=1 and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MAX:=DATA[1].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2. [Increment counter.] Set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K:=K+1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3. [Test counter.] If K&gt;N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then:</a:t>
            </a:r>
            <a:endParaRPr sz="14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: LOC, MAX and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Exit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4. [Compare and update.] </a:t>
            </a: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MAX&lt;DATA[K]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then</a:t>
            </a:r>
            <a:r>
              <a:rPr sz="1400" spc="-5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Set LOC:=K and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MAX:=DATA[K].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5. [Repeat loop.] </a:t>
            </a:r>
            <a:r>
              <a:rPr sz="1400" b="1" spc="-5" dirty="0">
                <a:latin typeface="Courier New"/>
                <a:cs typeface="Courier New"/>
              </a:rPr>
              <a:t>Go to Step</a:t>
            </a:r>
            <a:r>
              <a:rPr sz="1400" b="1" spc="-9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</a:t>
            </a:r>
            <a:endParaRPr sz="1400">
              <a:latin typeface="Courier New"/>
              <a:cs typeface="Courier New"/>
            </a:endParaRPr>
          </a:p>
          <a:p>
            <a:pPr marL="6298565" marR="1174115" indent="-85725">
              <a:lnSpc>
                <a:spcPct val="100000"/>
              </a:lnSpc>
              <a:spcBef>
                <a:spcPts val="375"/>
              </a:spcBef>
            </a:pP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u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pu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t  </a:t>
            </a: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Input</a:t>
            </a:r>
            <a:endParaRPr sz="1800">
              <a:latin typeface="Carlito"/>
              <a:cs typeface="Carlito"/>
            </a:endParaRPr>
          </a:p>
          <a:p>
            <a:pPr marL="1900555">
              <a:lnSpc>
                <a:spcPct val="100000"/>
              </a:lnSpc>
              <a:spcBef>
                <a:spcPts val="1490"/>
              </a:spcBef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Read:</a:t>
            </a:r>
            <a:r>
              <a:rPr sz="1800" b="1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x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136392" y="4834128"/>
            <a:ext cx="3694429" cy="814069"/>
            <a:chOff x="3136392" y="4834128"/>
            <a:chExt cx="3694429" cy="814069"/>
          </a:xfrm>
        </p:grpSpPr>
        <p:sp>
          <p:nvSpPr>
            <p:cNvPr id="16" name="object 16"/>
            <p:cNvSpPr/>
            <p:nvPr/>
          </p:nvSpPr>
          <p:spPr>
            <a:xfrm>
              <a:off x="3136392" y="4834128"/>
              <a:ext cx="3694176" cy="8138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2673" y="4858004"/>
              <a:ext cx="3432175" cy="614045"/>
            </a:xfrm>
            <a:custGeom>
              <a:avLst/>
              <a:gdLst/>
              <a:ahLst/>
              <a:cxnLst/>
              <a:rect l="l" t="t" r="r" b="b"/>
              <a:pathLst>
                <a:path w="3432175" h="614045">
                  <a:moveTo>
                    <a:pt x="142033" y="444007"/>
                  </a:moveTo>
                  <a:lnTo>
                    <a:pt x="134756" y="444672"/>
                  </a:lnTo>
                  <a:lnTo>
                    <a:pt x="128015" y="448183"/>
                  </a:lnTo>
                  <a:lnTo>
                    <a:pt x="0" y="552196"/>
                  </a:lnTo>
                  <a:lnTo>
                    <a:pt x="153669" y="612394"/>
                  </a:lnTo>
                  <a:lnTo>
                    <a:pt x="161109" y="613763"/>
                  </a:lnTo>
                  <a:lnTo>
                    <a:pt x="168227" y="612203"/>
                  </a:lnTo>
                  <a:lnTo>
                    <a:pt x="174226" y="608072"/>
                  </a:lnTo>
                  <a:lnTo>
                    <a:pt x="178307" y="601726"/>
                  </a:lnTo>
                  <a:lnTo>
                    <a:pt x="179603" y="594213"/>
                  </a:lnTo>
                  <a:lnTo>
                    <a:pt x="178006" y="587057"/>
                  </a:lnTo>
                  <a:lnTo>
                    <a:pt x="173861" y="581044"/>
                  </a:lnTo>
                  <a:lnTo>
                    <a:pt x="167512" y="576961"/>
                  </a:lnTo>
                  <a:lnTo>
                    <a:pt x="137688" y="565277"/>
                  </a:lnTo>
                  <a:lnTo>
                    <a:pt x="40259" y="565277"/>
                  </a:lnTo>
                  <a:lnTo>
                    <a:pt x="34416" y="527558"/>
                  </a:lnTo>
                  <a:lnTo>
                    <a:pt x="104211" y="516702"/>
                  </a:lnTo>
                  <a:lnTo>
                    <a:pt x="152146" y="477774"/>
                  </a:lnTo>
                  <a:lnTo>
                    <a:pt x="156938" y="471890"/>
                  </a:lnTo>
                  <a:lnTo>
                    <a:pt x="159051" y="464899"/>
                  </a:lnTo>
                  <a:lnTo>
                    <a:pt x="158378" y="457646"/>
                  </a:lnTo>
                  <a:lnTo>
                    <a:pt x="154812" y="450977"/>
                  </a:lnTo>
                  <a:lnTo>
                    <a:pt x="149000" y="446129"/>
                  </a:lnTo>
                  <a:lnTo>
                    <a:pt x="142033" y="444007"/>
                  </a:lnTo>
                  <a:close/>
                </a:path>
                <a:path w="3432175" h="614045">
                  <a:moveTo>
                    <a:pt x="104211" y="516702"/>
                  </a:moveTo>
                  <a:lnTo>
                    <a:pt x="34416" y="527558"/>
                  </a:lnTo>
                  <a:lnTo>
                    <a:pt x="40259" y="565277"/>
                  </a:lnTo>
                  <a:lnTo>
                    <a:pt x="66381" y="561213"/>
                  </a:lnTo>
                  <a:lnTo>
                    <a:pt x="49402" y="561213"/>
                  </a:lnTo>
                  <a:lnTo>
                    <a:pt x="44323" y="528701"/>
                  </a:lnTo>
                  <a:lnTo>
                    <a:pt x="89436" y="528701"/>
                  </a:lnTo>
                  <a:lnTo>
                    <a:pt x="104211" y="516702"/>
                  </a:lnTo>
                  <a:close/>
                </a:path>
                <a:path w="3432175" h="614045">
                  <a:moveTo>
                    <a:pt x="109994" y="554427"/>
                  </a:moveTo>
                  <a:lnTo>
                    <a:pt x="40259" y="565277"/>
                  </a:lnTo>
                  <a:lnTo>
                    <a:pt x="137688" y="565277"/>
                  </a:lnTo>
                  <a:lnTo>
                    <a:pt x="109994" y="554427"/>
                  </a:lnTo>
                  <a:close/>
                </a:path>
                <a:path w="3432175" h="614045">
                  <a:moveTo>
                    <a:pt x="44323" y="528701"/>
                  </a:moveTo>
                  <a:lnTo>
                    <a:pt x="49402" y="561213"/>
                  </a:lnTo>
                  <a:lnTo>
                    <a:pt x="74756" y="540623"/>
                  </a:lnTo>
                  <a:lnTo>
                    <a:pt x="44323" y="528701"/>
                  </a:lnTo>
                  <a:close/>
                </a:path>
                <a:path w="3432175" h="614045">
                  <a:moveTo>
                    <a:pt x="74756" y="540623"/>
                  </a:moveTo>
                  <a:lnTo>
                    <a:pt x="49402" y="561213"/>
                  </a:lnTo>
                  <a:lnTo>
                    <a:pt x="66381" y="561213"/>
                  </a:lnTo>
                  <a:lnTo>
                    <a:pt x="109994" y="554427"/>
                  </a:lnTo>
                  <a:lnTo>
                    <a:pt x="74756" y="540623"/>
                  </a:lnTo>
                  <a:close/>
                </a:path>
                <a:path w="3432175" h="614045">
                  <a:moveTo>
                    <a:pt x="3426205" y="0"/>
                  </a:moveTo>
                  <a:lnTo>
                    <a:pt x="104211" y="516702"/>
                  </a:lnTo>
                  <a:lnTo>
                    <a:pt x="74756" y="540623"/>
                  </a:lnTo>
                  <a:lnTo>
                    <a:pt x="109994" y="554427"/>
                  </a:lnTo>
                  <a:lnTo>
                    <a:pt x="3432048" y="37592"/>
                  </a:lnTo>
                  <a:lnTo>
                    <a:pt x="3426205" y="0"/>
                  </a:lnTo>
                  <a:close/>
                </a:path>
                <a:path w="3432175" h="614045">
                  <a:moveTo>
                    <a:pt x="89436" y="528701"/>
                  </a:moveTo>
                  <a:lnTo>
                    <a:pt x="44323" y="528701"/>
                  </a:lnTo>
                  <a:lnTo>
                    <a:pt x="74756" y="540623"/>
                  </a:lnTo>
                  <a:lnTo>
                    <a:pt x="89436" y="528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23/56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38200" marR="5080" indent="-695325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95" dirty="0"/>
              <a:t> </a:t>
            </a:r>
            <a:r>
              <a:rPr spc="-5" dirty="0"/>
              <a:t>Notations  </a:t>
            </a:r>
            <a:r>
              <a:rPr dirty="0"/>
              <a:t>(Procedures)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02300" y="3340100"/>
            <a:ext cx="2768600" cy="2768600"/>
            <a:chOff x="5702300" y="3340100"/>
            <a:chExt cx="2768600" cy="2768600"/>
          </a:xfrm>
        </p:grpSpPr>
        <p:sp>
          <p:nvSpPr>
            <p:cNvPr id="5" name="object 5"/>
            <p:cNvSpPr/>
            <p:nvPr/>
          </p:nvSpPr>
          <p:spPr>
            <a:xfrm>
              <a:off x="5886450" y="3352800"/>
              <a:ext cx="2571750" cy="2743200"/>
            </a:xfrm>
            <a:custGeom>
              <a:avLst/>
              <a:gdLst/>
              <a:ahLst/>
              <a:cxnLst/>
              <a:rect l="l" t="t" r="r" b="b"/>
              <a:pathLst>
                <a:path w="2571750" h="2743200">
                  <a:moveTo>
                    <a:pt x="2400300" y="0"/>
                  </a:moveTo>
                  <a:lnTo>
                    <a:pt x="342900" y="0"/>
                  </a:lnTo>
                  <a:lnTo>
                    <a:pt x="297303" y="6120"/>
                  </a:lnTo>
                  <a:lnTo>
                    <a:pt x="256342" y="23396"/>
                  </a:lnTo>
                  <a:lnTo>
                    <a:pt x="221646" y="50196"/>
                  </a:lnTo>
                  <a:lnTo>
                    <a:pt x="194846" y="84892"/>
                  </a:lnTo>
                  <a:lnTo>
                    <a:pt x="177570" y="125853"/>
                  </a:lnTo>
                  <a:lnTo>
                    <a:pt x="171450" y="171450"/>
                  </a:lnTo>
                  <a:lnTo>
                    <a:pt x="171450" y="2400300"/>
                  </a:lnTo>
                  <a:lnTo>
                    <a:pt x="0" y="2400300"/>
                  </a:lnTo>
                  <a:lnTo>
                    <a:pt x="33379" y="2407036"/>
                  </a:lnTo>
                  <a:lnTo>
                    <a:pt x="60626" y="2425407"/>
                  </a:lnTo>
                  <a:lnTo>
                    <a:pt x="78992" y="2452656"/>
                  </a:lnTo>
                  <a:lnTo>
                    <a:pt x="85725" y="2486025"/>
                  </a:lnTo>
                  <a:lnTo>
                    <a:pt x="78992" y="2519393"/>
                  </a:lnTo>
                  <a:lnTo>
                    <a:pt x="60626" y="2546642"/>
                  </a:lnTo>
                  <a:lnTo>
                    <a:pt x="33379" y="2565013"/>
                  </a:lnTo>
                  <a:lnTo>
                    <a:pt x="0" y="2571750"/>
                  </a:lnTo>
                  <a:lnTo>
                    <a:pt x="171450" y="2571750"/>
                  </a:lnTo>
                  <a:lnTo>
                    <a:pt x="165329" y="2617328"/>
                  </a:lnTo>
                  <a:lnTo>
                    <a:pt x="148053" y="2658284"/>
                  </a:lnTo>
                  <a:lnTo>
                    <a:pt x="121253" y="2692984"/>
                  </a:lnTo>
                  <a:lnTo>
                    <a:pt x="86557" y="2719792"/>
                  </a:lnTo>
                  <a:lnTo>
                    <a:pt x="45596" y="2737075"/>
                  </a:lnTo>
                  <a:lnTo>
                    <a:pt x="0" y="2743200"/>
                  </a:lnTo>
                  <a:lnTo>
                    <a:pt x="2057400" y="2743200"/>
                  </a:lnTo>
                  <a:lnTo>
                    <a:pt x="2102996" y="2737075"/>
                  </a:lnTo>
                  <a:lnTo>
                    <a:pt x="2143957" y="2719792"/>
                  </a:lnTo>
                  <a:lnTo>
                    <a:pt x="2178653" y="2692984"/>
                  </a:lnTo>
                  <a:lnTo>
                    <a:pt x="2205453" y="2658284"/>
                  </a:lnTo>
                  <a:lnTo>
                    <a:pt x="2222729" y="2617328"/>
                  </a:lnTo>
                  <a:lnTo>
                    <a:pt x="2228850" y="2571750"/>
                  </a:lnTo>
                  <a:lnTo>
                    <a:pt x="2228850" y="342900"/>
                  </a:lnTo>
                  <a:lnTo>
                    <a:pt x="342900" y="342900"/>
                  </a:lnTo>
                  <a:lnTo>
                    <a:pt x="309520" y="336167"/>
                  </a:lnTo>
                  <a:lnTo>
                    <a:pt x="282273" y="317801"/>
                  </a:lnTo>
                  <a:lnTo>
                    <a:pt x="263907" y="290554"/>
                  </a:lnTo>
                  <a:lnTo>
                    <a:pt x="257175" y="257175"/>
                  </a:lnTo>
                  <a:lnTo>
                    <a:pt x="263907" y="223795"/>
                  </a:lnTo>
                  <a:lnTo>
                    <a:pt x="282273" y="196548"/>
                  </a:lnTo>
                  <a:lnTo>
                    <a:pt x="309520" y="178182"/>
                  </a:lnTo>
                  <a:lnTo>
                    <a:pt x="342900" y="171450"/>
                  </a:lnTo>
                  <a:lnTo>
                    <a:pt x="2571750" y="171450"/>
                  </a:lnTo>
                  <a:lnTo>
                    <a:pt x="2565629" y="125853"/>
                  </a:lnTo>
                  <a:lnTo>
                    <a:pt x="2548353" y="84892"/>
                  </a:lnTo>
                  <a:lnTo>
                    <a:pt x="2521553" y="50196"/>
                  </a:lnTo>
                  <a:lnTo>
                    <a:pt x="2486857" y="23396"/>
                  </a:lnTo>
                  <a:lnTo>
                    <a:pt x="2445896" y="6120"/>
                  </a:lnTo>
                  <a:lnTo>
                    <a:pt x="2400300" y="0"/>
                  </a:lnTo>
                  <a:close/>
                </a:path>
                <a:path w="2571750" h="2743200">
                  <a:moveTo>
                    <a:pt x="2571750" y="171450"/>
                  </a:moveTo>
                  <a:lnTo>
                    <a:pt x="514350" y="171450"/>
                  </a:lnTo>
                  <a:lnTo>
                    <a:pt x="508229" y="217046"/>
                  </a:lnTo>
                  <a:lnTo>
                    <a:pt x="490953" y="258007"/>
                  </a:lnTo>
                  <a:lnTo>
                    <a:pt x="464153" y="292703"/>
                  </a:lnTo>
                  <a:lnTo>
                    <a:pt x="429457" y="319503"/>
                  </a:lnTo>
                  <a:lnTo>
                    <a:pt x="388496" y="336779"/>
                  </a:lnTo>
                  <a:lnTo>
                    <a:pt x="342900" y="342900"/>
                  </a:lnTo>
                  <a:lnTo>
                    <a:pt x="2400300" y="342900"/>
                  </a:lnTo>
                  <a:lnTo>
                    <a:pt x="2445896" y="336779"/>
                  </a:lnTo>
                  <a:lnTo>
                    <a:pt x="2486857" y="319503"/>
                  </a:lnTo>
                  <a:lnTo>
                    <a:pt x="2521553" y="292703"/>
                  </a:lnTo>
                  <a:lnTo>
                    <a:pt x="2548353" y="258007"/>
                  </a:lnTo>
                  <a:lnTo>
                    <a:pt x="2565629" y="217046"/>
                  </a:lnTo>
                  <a:lnTo>
                    <a:pt x="2571750" y="17145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5000" y="3524250"/>
              <a:ext cx="685800" cy="2571750"/>
            </a:xfrm>
            <a:custGeom>
              <a:avLst/>
              <a:gdLst/>
              <a:ahLst/>
              <a:cxnLst/>
              <a:rect l="l" t="t" r="r" b="b"/>
              <a:pathLst>
                <a:path w="685800" h="2571750">
                  <a:moveTo>
                    <a:pt x="685800" y="0"/>
                  </a:moveTo>
                  <a:lnTo>
                    <a:pt x="514350" y="0"/>
                  </a:lnTo>
                  <a:lnTo>
                    <a:pt x="480970" y="6732"/>
                  </a:lnTo>
                  <a:lnTo>
                    <a:pt x="453723" y="25098"/>
                  </a:lnTo>
                  <a:lnTo>
                    <a:pt x="435357" y="52345"/>
                  </a:lnTo>
                  <a:lnTo>
                    <a:pt x="428625" y="85725"/>
                  </a:lnTo>
                  <a:lnTo>
                    <a:pt x="435357" y="119104"/>
                  </a:lnTo>
                  <a:lnTo>
                    <a:pt x="453723" y="146351"/>
                  </a:lnTo>
                  <a:lnTo>
                    <a:pt x="480970" y="164717"/>
                  </a:lnTo>
                  <a:lnTo>
                    <a:pt x="514350" y="171450"/>
                  </a:lnTo>
                  <a:lnTo>
                    <a:pt x="559946" y="165329"/>
                  </a:lnTo>
                  <a:lnTo>
                    <a:pt x="600907" y="148053"/>
                  </a:lnTo>
                  <a:lnTo>
                    <a:pt x="635603" y="121253"/>
                  </a:lnTo>
                  <a:lnTo>
                    <a:pt x="662403" y="86557"/>
                  </a:lnTo>
                  <a:lnTo>
                    <a:pt x="679679" y="45596"/>
                  </a:lnTo>
                  <a:lnTo>
                    <a:pt x="685800" y="0"/>
                  </a:lnTo>
                  <a:close/>
                </a:path>
                <a:path w="685800" h="2571750">
                  <a:moveTo>
                    <a:pt x="171450" y="2228850"/>
                  </a:moveTo>
                  <a:lnTo>
                    <a:pt x="125853" y="2234974"/>
                  </a:lnTo>
                  <a:lnTo>
                    <a:pt x="84892" y="2252257"/>
                  </a:lnTo>
                  <a:lnTo>
                    <a:pt x="50196" y="2279065"/>
                  </a:lnTo>
                  <a:lnTo>
                    <a:pt x="23396" y="2313765"/>
                  </a:lnTo>
                  <a:lnTo>
                    <a:pt x="6120" y="2354721"/>
                  </a:lnTo>
                  <a:lnTo>
                    <a:pt x="0" y="2400300"/>
                  </a:lnTo>
                  <a:lnTo>
                    <a:pt x="6120" y="2445878"/>
                  </a:lnTo>
                  <a:lnTo>
                    <a:pt x="23396" y="2486834"/>
                  </a:lnTo>
                  <a:lnTo>
                    <a:pt x="50196" y="2521534"/>
                  </a:lnTo>
                  <a:lnTo>
                    <a:pt x="84892" y="2548342"/>
                  </a:lnTo>
                  <a:lnTo>
                    <a:pt x="125853" y="2565625"/>
                  </a:lnTo>
                  <a:lnTo>
                    <a:pt x="171450" y="2571750"/>
                  </a:lnTo>
                  <a:lnTo>
                    <a:pt x="217046" y="2565625"/>
                  </a:lnTo>
                  <a:lnTo>
                    <a:pt x="258007" y="2548342"/>
                  </a:lnTo>
                  <a:lnTo>
                    <a:pt x="292703" y="2521534"/>
                  </a:lnTo>
                  <a:lnTo>
                    <a:pt x="319503" y="2486834"/>
                  </a:lnTo>
                  <a:lnTo>
                    <a:pt x="336779" y="2445878"/>
                  </a:lnTo>
                  <a:lnTo>
                    <a:pt x="342900" y="2400300"/>
                  </a:lnTo>
                  <a:lnTo>
                    <a:pt x="171450" y="2400300"/>
                  </a:lnTo>
                  <a:lnTo>
                    <a:pt x="204829" y="2393563"/>
                  </a:lnTo>
                  <a:lnTo>
                    <a:pt x="232076" y="2375192"/>
                  </a:lnTo>
                  <a:lnTo>
                    <a:pt x="250442" y="2347943"/>
                  </a:lnTo>
                  <a:lnTo>
                    <a:pt x="257175" y="2314575"/>
                  </a:lnTo>
                  <a:lnTo>
                    <a:pt x="250442" y="2281206"/>
                  </a:lnTo>
                  <a:lnTo>
                    <a:pt x="232076" y="2253957"/>
                  </a:lnTo>
                  <a:lnTo>
                    <a:pt x="204829" y="2235586"/>
                  </a:lnTo>
                  <a:lnTo>
                    <a:pt x="171450" y="2228850"/>
                  </a:lnTo>
                  <a:close/>
                </a:path>
              </a:pathLst>
            </a:custGeom>
            <a:solidFill>
              <a:srgbClr val="4068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5000" y="3352800"/>
              <a:ext cx="2743200" cy="2743200"/>
            </a:xfrm>
            <a:custGeom>
              <a:avLst/>
              <a:gdLst/>
              <a:ahLst/>
              <a:cxnLst/>
              <a:rect l="l" t="t" r="r" b="b"/>
              <a:pathLst>
                <a:path w="2743200" h="2743200">
                  <a:moveTo>
                    <a:pt x="342900" y="2400300"/>
                  </a:moveTo>
                  <a:lnTo>
                    <a:pt x="342900" y="171450"/>
                  </a:lnTo>
                  <a:lnTo>
                    <a:pt x="349020" y="125853"/>
                  </a:lnTo>
                  <a:lnTo>
                    <a:pt x="366296" y="84892"/>
                  </a:lnTo>
                  <a:lnTo>
                    <a:pt x="393096" y="50196"/>
                  </a:lnTo>
                  <a:lnTo>
                    <a:pt x="427792" y="23396"/>
                  </a:lnTo>
                  <a:lnTo>
                    <a:pt x="468753" y="6120"/>
                  </a:lnTo>
                  <a:lnTo>
                    <a:pt x="514350" y="0"/>
                  </a:lnTo>
                  <a:lnTo>
                    <a:pt x="2571750" y="0"/>
                  </a:lnTo>
                  <a:lnTo>
                    <a:pt x="2617346" y="6120"/>
                  </a:lnTo>
                  <a:lnTo>
                    <a:pt x="2658307" y="23396"/>
                  </a:lnTo>
                  <a:lnTo>
                    <a:pt x="2693003" y="50196"/>
                  </a:lnTo>
                  <a:lnTo>
                    <a:pt x="2719803" y="84892"/>
                  </a:lnTo>
                  <a:lnTo>
                    <a:pt x="2737079" y="125853"/>
                  </a:lnTo>
                  <a:lnTo>
                    <a:pt x="2743200" y="171450"/>
                  </a:lnTo>
                  <a:lnTo>
                    <a:pt x="2737079" y="217046"/>
                  </a:lnTo>
                  <a:lnTo>
                    <a:pt x="2719803" y="258007"/>
                  </a:lnTo>
                  <a:lnTo>
                    <a:pt x="2693003" y="292703"/>
                  </a:lnTo>
                  <a:lnTo>
                    <a:pt x="2658307" y="319503"/>
                  </a:lnTo>
                  <a:lnTo>
                    <a:pt x="2617346" y="336779"/>
                  </a:lnTo>
                  <a:lnTo>
                    <a:pt x="2571750" y="342900"/>
                  </a:lnTo>
                  <a:lnTo>
                    <a:pt x="2400300" y="342900"/>
                  </a:lnTo>
                  <a:lnTo>
                    <a:pt x="2400300" y="2571750"/>
                  </a:lnTo>
                  <a:lnTo>
                    <a:pt x="2394179" y="2617328"/>
                  </a:lnTo>
                  <a:lnTo>
                    <a:pt x="2376903" y="2658284"/>
                  </a:lnTo>
                  <a:lnTo>
                    <a:pt x="2350103" y="2692984"/>
                  </a:lnTo>
                  <a:lnTo>
                    <a:pt x="2315407" y="2719792"/>
                  </a:lnTo>
                  <a:lnTo>
                    <a:pt x="2274446" y="2737075"/>
                  </a:lnTo>
                  <a:lnTo>
                    <a:pt x="2228850" y="2743200"/>
                  </a:lnTo>
                  <a:lnTo>
                    <a:pt x="171450" y="2743200"/>
                  </a:lnTo>
                  <a:lnTo>
                    <a:pt x="125853" y="2737075"/>
                  </a:lnTo>
                  <a:lnTo>
                    <a:pt x="84892" y="2719792"/>
                  </a:lnTo>
                  <a:lnTo>
                    <a:pt x="50196" y="2692984"/>
                  </a:lnTo>
                  <a:lnTo>
                    <a:pt x="23396" y="2658284"/>
                  </a:lnTo>
                  <a:lnTo>
                    <a:pt x="6120" y="2617328"/>
                  </a:lnTo>
                  <a:lnTo>
                    <a:pt x="0" y="2571750"/>
                  </a:lnTo>
                  <a:lnTo>
                    <a:pt x="6120" y="2526171"/>
                  </a:lnTo>
                  <a:lnTo>
                    <a:pt x="23396" y="2485215"/>
                  </a:lnTo>
                  <a:lnTo>
                    <a:pt x="50196" y="2450515"/>
                  </a:lnTo>
                  <a:lnTo>
                    <a:pt x="84892" y="2423707"/>
                  </a:lnTo>
                  <a:lnTo>
                    <a:pt x="125853" y="2406424"/>
                  </a:lnTo>
                  <a:lnTo>
                    <a:pt x="171450" y="2400300"/>
                  </a:lnTo>
                  <a:lnTo>
                    <a:pt x="342900" y="2400300"/>
                  </a:lnTo>
                  <a:close/>
                </a:path>
                <a:path w="2743200" h="2743200">
                  <a:moveTo>
                    <a:pt x="514350" y="0"/>
                  </a:moveTo>
                  <a:lnTo>
                    <a:pt x="559946" y="6120"/>
                  </a:lnTo>
                  <a:lnTo>
                    <a:pt x="600907" y="23396"/>
                  </a:lnTo>
                  <a:lnTo>
                    <a:pt x="635603" y="50196"/>
                  </a:lnTo>
                  <a:lnTo>
                    <a:pt x="662403" y="84892"/>
                  </a:lnTo>
                  <a:lnTo>
                    <a:pt x="679679" y="125853"/>
                  </a:lnTo>
                  <a:lnTo>
                    <a:pt x="685800" y="171450"/>
                  </a:lnTo>
                  <a:lnTo>
                    <a:pt x="679679" y="217046"/>
                  </a:lnTo>
                  <a:lnTo>
                    <a:pt x="662403" y="258007"/>
                  </a:lnTo>
                  <a:lnTo>
                    <a:pt x="635603" y="292703"/>
                  </a:lnTo>
                  <a:lnTo>
                    <a:pt x="600907" y="319503"/>
                  </a:lnTo>
                  <a:lnTo>
                    <a:pt x="559946" y="336779"/>
                  </a:lnTo>
                  <a:lnTo>
                    <a:pt x="514350" y="342900"/>
                  </a:lnTo>
                  <a:lnTo>
                    <a:pt x="480970" y="336167"/>
                  </a:lnTo>
                  <a:lnTo>
                    <a:pt x="453723" y="317801"/>
                  </a:lnTo>
                  <a:lnTo>
                    <a:pt x="435357" y="290554"/>
                  </a:lnTo>
                  <a:lnTo>
                    <a:pt x="428625" y="257175"/>
                  </a:lnTo>
                  <a:lnTo>
                    <a:pt x="435357" y="223795"/>
                  </a:lnTo>
                  <a:lnTo>
                    <a:pt x="453723" y="196548"/>
                  </a:lnTo>
                  <a:lnTo>
                    <a:pt x="480970" y="178182"/>
                  </a:lnTo>
                  <a:lnTo>
                    <a:pt x="514350" y="171450"/>
                  </a:lnTo>
                  <a:lnTo>
                    <a:pt x="685800" y="171450"/>
                  </a:lnTo>
                </a:path>
                <a:path w="2743200" h="2743200">
                  <a:moveTo>
                    <a:pt x="2400300" y="342900"/>
                  </a:moveTo>
                  <a:lnTo>
                    <a:pt x="514350" y="34290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73750" y="5740400"/>
              <a:ext cx="196850" cy="1968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86450" y="5753100"/>
              <a:ext cx="171450" cy="342900"/>
            </a:xfrm>
            <a:custGeom>
              <a:avLst/>
              <a:gdLst/>
              <a:ahLst/>
              <a:cxnLst/>
              <a:rect l="l" t="t" r="r" b="b"/>
              <a:pathLst>
                <a:path w="171450" h="342900">
                  <a:moveTo>
                    <a:pt x="0" y="342900"/>
                  </a:moveTo>
                  <a:lnTo>
                    <a:pt x="45596" y="336775"/>
                  </a:lnTo>
                  <a:lnTo>
                    <a:pt x="86557" y="319492"/>
                  </a:lnTo>
                  <a:lnTo>
                    <a:pt x="121253" y="292684"/>
                  </a:lnTo>
                  <a:lnTo>
                    <a:pt x="148053" y="257984"/>
                  </a:lnTo>
                  <a:lnTo>
                    <a:pt x="165329" y="217028"/>
                  </a:lnTo>
                  <a:lnTo>
                    <a:pt x="171450" y="171450"/>
                  </a:lnTo>
                  <a:lnTo>
                    <a:pt x="171450" y="0"/>
                  </a:lnTo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6244" y="1688668"/>
            <a:ext cx="8074659" cy="35325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b="1" spc="-5" dirty="0">
                <a:latin typeface="Courier New"/>
                <a:cs typeface="Courier New"/>
              </a:rPr>
              <a:t>Algorithm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2.1:</a:t>
            </a:r>
            <a:endParaRPr sz="1400">
              <a:latin typeface="Courier New"/>
              <a:cs typeface="Courier New"/>
            </a:endParaRPr>
          </a:p>
          <a:p>
            <a:pPr marL="138430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(Largest Element in Array) </a:t>
            </a:r>
            <a:r>
              <a:rPr sz="1400" b="1" spc="-5" dirty="0">
                <a:latin typeface="Courier New"/>
                <a:cs typeface="Courier New"/>
              </a:rPr>
              <a:t>LARGE(DATA, N, LOC,</a:t>
            </a:r>
            <a:r>
              <a:rPr sz="1400" b="1" spc="-1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MAX)</a:t>
            </a:r>
            <a:endParaRPr sz="1400">
              <a:latin typeface="Courier New"/>
              <a:cs typeface="Courier New"/>
            </a:endParaRPr>
          </a:p>
          <a:p>
            <a:pPr marL="1384300" marR="5080" algn="just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A nonempty array </a:t>
            </a:r>
            <a:r>
              <a:rPr sz="1400" b="1" spc="-5" dirty="0">
                <a:latin typeface="Courier New"/>
                <a:cs typeface="Courier New"/>
              </a:rPr>
              <a:t>DATA </a:t>
            </a:r>
            <a:r>
              <a:rPr sz="1400" spc="-5" dirty="0">
                <a:latin typeface="Courier New"/>
                <a:cs typeface="Courier New"/>
              </a:rPr>
              <a:t>with </a:t>
            </a:r>
            <a:r>
              <a:rPr sz="1400" b="1" spc="-5" dirty="0">
                <a:latin typeface="Courier New"/>
                <a:cs typeface="Courier New"/>
              </a:rPr>
              <a:t>N </a:t>
            </a:r>
            <a:r>
              <a:rPr sz="1400" spc="-10" dirty="0">
                <a:latin typeface="Courier New"/>
                <a:cs typeface="Courier New"/>
              </a:rPr>
              <a:t>numerical values </a:t>
            </a:r>
            <a:r>
              <a:rPr sz="1400" spc="-5" dirty="0">
                <a:latin typeface="Courier New"/>
                <a:cs typeface="Courier New"/>
              </a:rPr>
              <a:t>is </a:t>
            </a:r>
            <a:r>
              <a:rPr sz="1400" spc="-10" dirty="0">
                <a:latin typeface="Courier New"/>
                <a:cs typeface="Courier New"/>
              </a:rPr>
              <a:t>given. </a:t>
            </a:r>
            <a:r>
              <a:rPr sz="1400" spc="-5" dirty="0">
                <a:latin typeface="Courier New"/>
                <a:cs typeface="Courier New"/>
              </a:rPr>
              <a:t>This  algorithm finds the </a:t>
            </a:r>
            <a:r>
              <a:rPr sz="1400" spc="-10" dirty="0">
                <a:latin typeface="Courier New"/>
                <a:cs typeface="Courier New"/>
              </a:rPr>
              <a:t>location </a:t>
            </a:r>
            <a:r>
              <a:rPr sz="1400" b="1" spc="-5" dirty="0">
                <a:latin typeface="Courier New"/>
                <a:cs typeface="Courier New"/>
              </a:rPr>
              <a:t>LOC </a:t>
            </a:r>
            <a:r>
              <a:rPr sz="1400" spc="-5" dirty="0">
                <a:latin typeface="Courier New"/>
                <a:cs typeface="Courier New"/>
              </a:rPr>
              <a:t>and the </a:t>
            </a:r>
            <a:r>
              <a:rPr sz="1400" spc="-10" dirty="0">
                <a:latin typeface="Courier New"/>
                <a:cs typeface="Courier New"/>
              </a:rPr>
              <a:t>value </a:t>
            </a:r>
            <a:r>
              <a:rPr sz="1400" b="1" spc="-5" dirty="0">
                <a:latin typeface="Courier New"/>
                <a:cs typeface="Courier New"/>
              </a:rPr>
              <a:t>MAX </a:t>
            </a:r>
            <a:r>
              <a:rPr sz="1400" spc="-15" dirty="0">
                <a:latin typeface="Courier New"/>
                <a:cs typeface="Courier New"/>
              </a:rPr>
              <a:t>of </a:t>
            </a:r>
            <a:r>
              <a:rPr sz="1400" spc="-5" dirty="0">
                <a:latin typeface="Courier New"/>
                <a:cs typeface="Courier New"/>
              </a:rPr>
              <a:t>the  largest element of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DATA</a:t>
            </a:r>
            <a:r>
              <a:rPr sz="1400" spc="-5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45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1. [initialize.] </a:t>
            </a:r>
            <a:r>
              <a:rPr sz="1400" b="1" spc="-5" dirty="0">
                <a:latin typeface="Courier New"/>
                <a:cs typeface="Courier New"/>
              </a:rPr>
              <a:t>Set K:=1, LOC:=1 and</a:t>
            </a:r>
            <a:r>
              <a:rPr sz="1400" b="1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MAX:=DATA[1].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2. [Increment counter.] Set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K:=K+1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3. [Test counter.] If K&gt;N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then:</a:t>
            </a:r>
            <a:endParaRPr sz="14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Write</a:t>
            </a:r>
            <a:r>
              <a:rPr sz="1400" spc="-5" dirty="0">
                <a:latin typeface="Courier New"/>
                <a:cs typeface="Courier New"/>
              </a:rPr>
              <a:t>: LOC, MAX and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Exit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4. [Compare and update.] </a:t>
            </a:r>
            <a:r>
              <a:rPr sz="1400" b="1" spc="-5" dirty="0">
                <a:latin typeface="Courier New"/>
                <a:cs typeface="Courier New"/>
              </a:rPr>
              <a:t>If </a:t>
            </a:r>
            <a:r>
              <a:rPr sz="1400" spc="-5" dirty="0">
                <a:latin typeface="Courier New"/>
                <a:cs typeface="Courier New"/>
              </a:rPr>
              <a:t>MAX&lt;DATA[K]</a:t>
            </a:r>
            <a:r>
              <a:rPr sz="1400" spc="-10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then</a:t>
            </a:r>
            <a:r>
              <a:rPr sz="1400" spc="-5" dirty="0">
                <a:latin typeface="Courier New"/>
                <a:cs typeface="Courier New"/>
              </a:rPr>
              <a:t>:</a:t>
            </a:r>
            <a:endParaRPr sz="1400">
              <a:latin typeface="Courier New"/>
              <a:cs typeface="Courier New"/>
            </a:endParaRPr>
          </a:p>
          <a:p>
            <a:pPr marL="2298700">
              <a:lnSpc>
                <a:spcPct val="100000"/>
              </a:lnSpc>
            </a:pPr>
            <a:r>
              <a:rPr sz="1400" spc="-5" dirty="0">
                <a:latin typeface="Courier New"/>
                <a:cs typeface="Courier New"/>
              </a:rPr>
              <a:t>Set LOC:=K and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spc="-5" dirty="0">
                <a:latin typeface="Courier New"/>
                <a:cs typeface="Courier New"/>
              </a:rPr>
              <a:t>MAX:=DATA[K].</a:t>
            </a:r>
            <a:endParaRPr sz="1400">
              <a:latin typeface="Courier New"/>
              <a:cs typeface="Courier New"/>
            </a:endParaRPr>
          </a:p>
          <a:p>
            <a:pPr marL="1384300">
              <a:lnSpc>
                <a:spcPts val="1325"/>
              </a:lnSpc>
            </a:pPr>
            <a:r>
              <a:rPr sz="1400" b="1" spc="-5" dirty="0">
                <a:latin typeface="Courier New"/>
                <a:cs typeface="Courier New"/>
              </a:rPr>
              <a:t>Step </a:t>
            </a:r>
            <a:r>
              <a:rPr sz="1400" spc="-5" dirty="0">
                <a:latin typeface="Courier New"/>
                <a:cs typeface="Courier New"/>
              </a:rPr>
              <a:t>5. [Repeat loop.] </a:t>
            </a:r>
            <a:r>
              <a:rPr sz="1400" b="1" spc="-5" dirty="0">
                <a:latin typeface="Courier New"/>
                <a:cs typeface="Courier New"/>
              </a:rPr>
              <a:t>Go to Step</a:t>
            </a:r>
            <a:r>
              <a:rPr sz="1400" b="1" spc="-9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2.</a:t>
            </a:r>
            <a:endParaRPr sz="1400">
              <a:latin typeface="Courier New"/>
              <a:cs typeface="Courier New"/>
            </a:endParaRPr>
          </a:p>
          <a:p>
            <a:pPr marL="5031105" algn="ctr">
              <a:lnSpc>
                <a:spcPts val="1805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Procedure</a:t>
            </a:r>
            <a:endParaRPr sz="1800">
              <a:latin typeface="Carlito"/>
              <a:cs typeface="Carlito"/>
            </a:endParaRPr>
          </a:p>
          <a:p>
            <a:pPr marL="5895975" marR="859790" indent="-635" algn="ctr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Carlito"/>
                <a:cs typeface="Carlito"/>
              </a:rPr>
              <a:t>Example  Procedure</a:t>
            </a:r>
            <a:r>
              <a:rPr sz="1800" b="1" spc="-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b="1" dirty="0">
                <a:solidFill>
                  <a:srgbClr val="FFFFFF"/>
                </a:solidFill>
                <a:latin typeface="Carlito"/>
                <a:cs typeface="Carlito"/>
              </a:rPr>
              <a:t>4.3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041391" y="1941576"/>
            <a:ext cx="1649095" cy="2481580"/>
            <a:chOff x="5041391" y="1941576"/>
            <a:chExt cx="1649095" cy="2481580"/>
          </a:xfrm>
        </p:grpSpPr>
        <p:sp>
          <p:nvSpPr>
            <p:cNvPr id="12" name="object 12"/>
            <p:cNvSpPr/>
            <p:nvPr/>
          </p:nvSpPr>
          <p:spPr>
            <a:xfrm>
              <a:off x="5041391" y="1941576"/>
              <a:ext cx="1648967" cy="248107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57799" y="2133473"/>
              <a:ext cx="1388110" cy="2219960"/>
            </a:xfrm>
            <a:custGeom>
              <a:avLst/>
              <a:gdLst/>
              <a:ahLst/>
              <a:cxnLst/>
              <a:rect l="l" t="t" r="r" b="b"/>
              <a:pathLst>
                <a:path w="1388109" h="2219960">
                  <a:moveTo>
                    <a:pt x="39868" y="64359"/>
                  </a:moveTo>
                  <a:lnTo>
                    <a:pt x="40882" y="102094"/>
                  </a:lnTo>
                  <a:lnTo>
                    <a:pt x="1355471" y="2219960"/>
                  </a:lnTo>
                  <a:lnTo>
                    <a:pt x="1387728" y="2199894"/>
                  </a:lnTo>
                  <a:lnTo>
                    <a:pt x="73288" y="82067"/>
                  </a:lnTo>
                  <a:lnTo>
                    <a:pt x="39868" y="64359"/>
                  </a:lnTo>
                  <a:close/>
                </a:path>
                <a:path w="1388109" h="2219960">
                  <a:moveTo>
                    <a:pt x="0" y="0"/>
                  </a:moveTo>
                  <a:lnTo>
                    <a:pt x="4445" y="164973"/>
                  </a:lnTo>
                  <a:lnTo>
                    <a:pt x="24002" y="183514"/>
                  </a:lnTo>
                  <a:lnTo>
                    <a:pt x="31382" y="181834"/>
                  </a:lnTo>
                  <a:lnTo>
                    <a:pt x="37322" y="177593"/>
                  </a:lnTo>
                  <a:lnTo>
                    <a:pt x="41237" y="171424"/>
                  </a:lnTo>
                  <a:lnTo>
                    <a:pt x="42545" y="163956"/>
                  </a:lnTo>
                  <a:lnTo>
                    <a:pt x="40882" y="102094"/>
                  </a:lnTo>
                  <a:lnTo>
                    <a:pt x="3683" y="42163"/>
                  </a:lnTo>
                  <a:lnTo>
                    <a:pt x="36067" y="22098"/>
                  </a:lnTo>
                  <a:lnTo>
                    <a:pt x="41656" y="22098"/>
                  </a:lnTo>
                  <a:lnTo>
                    <a:pt x="0" y="0"/>
                  </a:lnTo>
                  <a:close/>
                </a:path>
                <a:path w="1388109" h="2219960">
                  <a:moveTo>
                    <a:pt x="41656" y="22098"/>
                  </a:moveTo>
                  <a:lnTo>
                    <a:pt x="36067" y="22098"/>
                  </a:lnTo>
                  <a:lnTo>
                    <a:pt x="73288" y="82067"/>
                  </a:lnTo>
                  <a:lnTo>
                    <a:pt x="127888" y="110998"/>
                  </a:lnTo>
                  <a:lnTo>
                    <a:pt x="135131" y="113105"/>
                  </a:lnTo>
                  <a:lnTo>
                    <a:pt x="142398" y="112331"/>
                  </a:lnTo>
                  <a:lnTo>
                    <a:pt x="148855" y="108890"/>
                  </a:lnTo>
                  <a:lnTo>
                    <a:pt x="153670" y="102997"/>
                  </a:lnTo>
                  <a:lnTo>
                    <a:pt x="155832" y="95756"/>
                  </a:lnTo>
                  <a:lnTo>
                    <a:pt x="155066" y="88503"/>
                  </a:lnTo>
                  <a:lnTo>
                    <a:pt x="151613" y="82067"/>
                  </a:lnTo>
                  <a:lnTo>
                    <a:pt x="145796" y="77342"/>
                  </a:lnTo>
                  <a:lnTo>
                    <a:pt x="41656" y="22098"/>
                  </a:lnTo>
                  <a:close/>
                </a:path>
                <a:path w="1388109" h="2219960">
                  <a:moveTo>
                    <a:pt x="36067" y="22098"/>
                  </a:moveTo>
                  <a:lnTo>
                    <a:pt x="3683" y="42163"/>
                  </a:lnTo>
                  <a:lnTo>
                    <a:pt x="40882" y="102094"/>
                  </a:lnTo>
                  <a:lnTo>
                    <a:pt x="39868" y="64359"/>
                  </a:lnTo>
                  <a:lnTo>
                    <a:pt x="10922" y="49022"/>
                  </a:lnTo>
                  <a:lnTo>
                    <a:pt x="38988" y="31623"/>
                  </a:lnTo>
                  <a:lnTo>
                    <a:pt x="41979" y="31623"/>
                  </a:lnTo>
                  <a:lnTo>
                    <a:pt x="36067" y="22098"/>
                  </a:lnTo>
                  <a:close/>
                </a:path>
                <a:path w="1388109" h="2219960">
                  <a:moveTo>
                    <a:pt x="41979" y="31623"/>
                  </a:moveTo>
                  <a:lnTo>
                    <a:pt x="38988" y="31623"/>
                  </a:lnTo>
                  <a:lnTo>
                    <a:pt x="39868" y="64359"/>
                  </a:lnTo>
                  <a:lnTo>
                    <a:pt x="73288" y="82067"/>
                  </a:lnTo>
                  <a:lnTo>
                    <a:pt x="41979" y="31623"/>
                  </a:lnTo>
                  <a:close/>
                </a:path>
                <a:path w="1388109" h="2219960">
                  <a:moveTo>
                    <a:pt x="38988" y="31623"/>
                  </a:moveTo>
                  <a:lnTo>
                    <a:pt x="10922" y="49022"/>
                  </a:lnTo>
                  <a:lnTo>
                    <a:pt x="39868" y="64359"/>
                  </a:lnTo>
                  <a:lnTo>
                    <a:pt x="38988" y="31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24/56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57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15"/>
              </a:spcBef>
            </a:pPr>
            <a:r>
              <a:rPr spc="-5" dirty="0"/>
              <a:t>Control</a:t>
            </a:r>
            <a:r>
              <a:rPr spc="-30" dirty="0"/>
              <a:t> </a:t>
            </a:r>
            <a:r>
              <a:rPr spc="-5" dirty="0"/>
              <a:t>Structures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25/56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00250" y="617347"/>
            <a:ext cx="36982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Control</a:t>
            </a:r>
            <a:r>
              <a:rPr spc="-75" dirty="0"/>
              <a:t> </a:t>
            </a:r>
            <a:r>
              <a:rPr spc="-5" dirty="0"/>
              <a:t>Structures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71610"/>
            <a:ext cx="4808220" cy="11239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Sequence </a:t>
            </a:r>
            <a:r>
              <a:rPr sz="2000" spc="-5" dirty="0">
                <a:latin typeface="Verdana"/>
                <a:cs typeface="Verdana"/>
              </a:rPr>
              <a:t>Logic </a:t>
            </a:r>
            <a:r>
              <a:rPr sz="2000" spc="-15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Sequential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Flow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Selection Logic </a:t>
            </a:r>
            <a:r>
              <a:rPr sz="2000" spc="-10" dirty="0">
                <a:latin typeface="Verdana"/>
                <a:cs typeface="Verdana"/>
              </a:rPr>
              <a:t>or </a:t>
            </a:r>
            <a:r>
              <a:rPr sz="2000" dirty="0">
                <a:latin typeface="Verdana"/>
                <a:cs typeface="Verdana"/>
              </a:rPr>
              <a:t>Conditional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Flow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Iteration </a:t>
            </a:r>
            <a:r>
              <a:rPr sz="2000" spc="-5" dirty="0">
                <a:latin typeface="Verdana"/>
                <a:cs typeface="Verdana"/>
              </a:rPr>
              <a:t>Logic </a:t>
            </a:r>
            <a:r>
              <a:rPr sz="2000" spc="-15" dirty="0">
                <a:latin typeface="Verdana"/>
                <a:cs typeface="Verdana"/>
              </a:rPr>
              <a:t>or </a:t>
            </a:r>
            <a:r>
              <a:rPr sz="2000" spc="-10" dirty="0">
                <a:latin typeface="Verdana"/>
                <a:cs typeface="Verdana"/>
              </a:rPr>
              <a:t>Repetitive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Flow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79701" y="316282"/>
            <a:ext cx="1294610" cy="45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1722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26/56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195" marR="5080" indent="-9144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Control</a:t>
            </a:r>
            <a:r>
              <a:rPr spc="-80" dirty="0"/>
              <a:t> </a:t>
            </a:r>
            <a:r>
              <a:rPr spc="-5" dirty="0"/>
              <a:t>Structures  </a:t>
            </a:r>
            <a:r>
              <a:rPr dirty="0"/>
              <a:t>(Sequence</a:t>
            </a:r>
            <a:r>
              <a:rPr spc="-100" dirty="0"/>
              <a:t> </a:t>
            </a:r>
            <a:r>
              <a:rPr dirty="0"/>
              <a:t>Logic)</a:t>
            </a:r>
          </a:p>
        </p:txBody>
      </p:sp>
      <p:sp>
        <p:nvSpPr>
          <p:cNvPr id="7" name="object 7"/>
          <p:cNvSpPr/>
          <p:nvPr/>
        </p:nvSpPr>
        <p:spPr>
          <a:xfrm>
            <a:off x="3019425" y="1981200"/>
            <a:ext cx="3152775" cy="3276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27/56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9415" marR="5080" indent="-736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Control</a:t>
            </a:r>
            <a:r>
              <a:rPr spc="-80" dirty="0"/>
              <a:t> </a:t>
            </a:r>
            <a:r>
              <a:rPr spc="-5" dirty="0"/>
              <a:t>Structures  </a:t>
            </a:r>
            <a:r>
              <a:rPr dirty="0"/>
              <a:t>(Selection Logic</a:t>
            </a:r>
            <a:r>
              <a:rPr spc="-100" dirty="0"/>
              <a:t> 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3804"/>
            <a:ext cx="312483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000" b="1" spc="-10" dirty="0">
                <a:latin typeface="Verdana"/>
                <a:cs typeface="Verdana"/>
              </a:rPr>
              <a:t>1.	</a:t>
            </a:r>
            <a:r>
              <a:rPr sz="2000" b="1" spc="-15" dirty="0">
                <a:latin typeface="Verdana"/>
                <a:cs typeface="Verdana"/>
              </a:rPr>
              <a:t>Single</a:t>
            </a:r>
            <a:r>
              <a:rPr sz="2000" b="1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Alternative: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75" y="2527554"/>
            <a:ext cx="2260600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218440" indent="-457834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urier New"/>
                <a:cs typeface="Courier New"/>
              </a:rPr>
              <a:t>If condition,</a:t>
            </a:r>
            <a:r>
              <a:rPr sz="1400" b="1" spc="-1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then:  [Module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[End of If</a:t>
            </a:r>
            <a:r>
              <a:rPr sz="1400" b="1" spc="-1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structure]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6943" y="2130286"/>
            <a:ext cx="2771856" cy="3499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28/56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9415" marR="5080" indent="-736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Control</a:t>
            </a:r>
            <a:r>
              <a:rPr spc="-80" dirty="0"/>
              <a:t> </a:t>
            </a:r>
            <a:r>
              <a:rPr spc="-5" dirty="0"/>
              <a:t>Structures  </a:t>
            </a:r>
            <a:r>
              <a:rPr dirty="0"/>
              <a:t>(Selection Logic</a:t>
            </a:r>
            <a:r>
              <a:rPr spc="-100" dirty="0"/>
              <a:t> 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3804"/>
            <a:ext cx="32404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69265" algn="l"/>
              </a:tabLst>
            </a:pPr>
            <a:r>
              <a:rPr sz="2000" b="1" spc="-10" dirty="0">
                <a:latin typeface="Verdana"/>
                <a:cs typeface="Verdana"/>
              </a:rPr>
              <a:t>1.	Double</a:t>
            </a:r>
            <a:r>
              <a:rPr sz="2000" b="1" spc="-4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Alternative: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575" y="2527554"/>
            <a:ext cx="2260600" cy="1091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218440" indent="-457834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urier New"/>
                <a:cs typeface="Courier New"/>
              </a:rPr>
              <a:t>If condition,</a:t>
            </a:r>
            <a:r>
              <a:rPr sz="1400" b="1" spc="-13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then:  [Module</a:t>
            </a:r>
            <a:r>
              <a:rPr sz="1400" b="1" spc="-6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A]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Else:</a:t>
            </a:r>
            <a:endParaRPr sz="14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[Module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[End of If</a:t>
            </a:r>
            <a:r>
              <a:rPr sz="1400" b="1" spc="-12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structure]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76800" y="1952625"/>
            <a:ext cx="3733800" cy="36861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29/56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9415" marR="5080" indent="-7366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Control</a:t>
            </a:r>
            <a:r>
              <a:rPr spc="-80" dirty="0"/>
              <a:t> </a:t>
            </a:r>
            <a:r>
              <a:rPr spc="-5" dirty="0"/>
              <a:t>Structures  </a:t>
            </a:r>
            <a:r>
              <a:rPr dirty="0"/>
              <a:t>(Selection Logic</a:t>
            </a:r>
            <a:r>
              <a:rPr spc="-100" dirty="0"/>
              <a:t> </a:t>
            </a:r>
            <a:r>
              <a:rPr spc="5" dirty="0"/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544" y="1633804"/>
            <a:ext cx="5311140" cy="3326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2000" b="1" spc="-10" dirty="0">
                <a:latin typeface="Verdana"/>
                <a:cs typeface="Verdana"/>
              </a:rPr>
              <a:t>1.	Multiple</a:t>
            </a:r>
            <a:r>
              <a:rPr sz="2000" b="1" spc="5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Alternative: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Verdana"/>
              <a:cs typeface="Verdana"/>
            </a:endParaRPr>
          </a:p>
          <a:p>
            <a:pPr marL="23876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If condition(1),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then:</a:t>
            </a:r>
            <a:endParaRPr sz="1400">
              <a:latin typeface="Courier New"/>
              <a:cs typeface="Courier New"/>
            </a:endParaRPr>
          </a:p>
          <a:p>
            <a:pPr marL="284543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[Module</a:t>
            </a:r>
            <a:r>
              <a:rPr sz="1400" b="1" spc="-14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350" b="1" baseline="-21604" dirty="0">
                <a:latin typeface="Courier New"/>
                <a:cs typeface="Courier New"/>
              </a:rPr>
              <a:t>1</a:t>
            </a:r>
            <a:r>
              <a:rPr sz="1400" b="1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2845435" marR="43180" indent="-457834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Else If condition(2),</a:t>
            </a:r>
            <a:r>
              <a:rPr sz="1400" b="1" spc="-14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then:  [Module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350" b="1" baseline="-21604" dirty="0">
                <a:latin typeface="Courier New"/>
                <a:cs typeface="Courier New"/>
              </a:rPr>
              <a:t>2</a:t>
            </a:r>
            <a:r>
              <a:rPr sz="1400" b="1" dirty="0">
                <a:latin typeface="Courier New"/>
                <a:cs typeface="Courier New"/>
              </a:rPr>
              <a:t>]</a:t>
            </a:r>
            <a:endParaRPr sz="1400">
              <a:latin typeface="Courier New"/>
              <a:cs typeface="Courier New"/>
            </a:endParaRPr>
          </a:p>
          <a:p>
            <a:pPr marL="486409" algn="ctr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486409" algn="ctr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486409" algn="ctr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.</a:t>
            </a:r>
            <a:endParaRPr sz="1400">
              <a:latin typeface="Courier New"/>
              <a:cs typeface="Courier New"/>
            </a:endParaRPr>
          </a:p>
          <a:p>
            <a:pPr marL="2336800" algn="ctr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Else If condition(M),</a:t>
            </a:r>
            <a:r>
              <a:rPr sz="1400" b="1" spc="-11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then:</a:t>
            </a:r>
            <a:endParaRPr sz="1400">
              <a:latin typeface="Courier New"/>
              <a:cs typeface="Courier New"/>
            </a:endParaRPr>
          </a:p>
          <a:p>
            <a:pPr marL="2387600" marR="1326515" indent="4572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[Module</a:t>
            </a:r>
            <a:r>
              <a:rPr sz="1400" b="1" spc="-13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A</a:t>
            </a:r>
            <a:r>
              <a:rPr sz="1350" b="1" baseline="-21604" dirty="0">
                <a:latin typeface="Courier New"/>
                <a:cs typeface="Courier New"/>
              </a:rPr>
              <a:t>M</a:t>
            </a:r>
            <a:r>
              <a:rPr sz="1400" b="1" dirty="0">
                <a:latin typeface="Courier New"/>
                <a:cs typeface="Courier New"/>
              </a:rPr>
              <a:t>]  </a:t>
            </a:r>
            <a:r>
              <a:rPr sz="1400" b="1" spc="-5" dirty="0">
                <a:latin typeface="Courier New"/>
                <a:cs typeface="Courier New"/>
              </a:rPr>
              <a:t>Else:</a:t>
            </a:r>
            <a:endParaRPr sz="1400">
              <a:latin typeface="Courier New"/>
              <a:cs typeface="Courier New"/>
            </a:endParaRPr>
          </a:p>
          <a:p>
            <a:pPr marL="2845435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[Module</a:t>
            </a:r>
            <a:r>
              <a:rPr sz="1400" b="1" spc="-5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B]</a:t>
            </a:r>
            <a:endParaRPr sz="1400">
              <a:latin typeface="Courier New"/>
              <a:cs typeface="Courier New"/>
            </a:endParaRPr>
          </a:p>
          <a:p>
            <a:pPr marL="23876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[End of If</a:t>
            </a:r>
            <a:r>
              <a:rPr sz="1400" b="1" spc="-6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structure]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3/56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723382" y="6466432"/>
            <a:ext cx="1591818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5750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2815"/>
              </a:spcBef>
            </a:pPr>
            <a:r>
              <a:rPr dirty="0"/>
              <a:t>Mathematical </a:t>
            </a:r>
            <a:r>
              <a:rPr spc="-5" dirty="0"/>
              <a:t>Notations </a:t>
            </a:r>
            <a:r>
              <a:rPr dirty="0"/>
              <a:t>and</a:t>
            </a:r>
            <a:r>
              <a:rPr spc="-45" dirty="0"/>
              <a:t> </a:t>
            </a:r>
            <a:r>
              <a:rPr spc="-5" dirty="0"/>
              <a:t>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30/56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4505" marR="5080" indent="-15875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Control</a:t>
            </a:r>
            <a:r>
              <a:rPr spc="-80" dirty="0"/>
              <a:t> </a:t>
            </a:r>
            <a:r>
              <a:rPr spc="-5" dirty="0"/>
              <a:t>Structures  </a:t>
            </a:r>
            <a:r>
              <a:rPr dirty="0"/>
              <a:t>(Iteration</a:t>
            </a:r>
            <a:r>
              <a:rPr spc="-65" dirty="0"/>
              <a:t> </a:t>
            </a:r>
            <a:r>
              <a:rPr dirty="0"/>
              <a:t>Logic)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4844" y="1993773"/>
            <a:ext cx="2894330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urier New"/>
                <a:cs typeface="Courier New"/>
              </a:rPr>
              <a:t>Repeat for K = R to S by</a:t>
            </a:r>
            <a:r>
              <a:rPr sz="1400" b="1" spc="-14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T: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[Module]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Courier New"/>
                <a:cs typeface="Courier New"/>
              </a:rPr>
              <a:t>[End of</a:t>
            </a:r>
            <a:r>
              <a:rPr sz="1400" b="1" spc="-5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loop]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80864" y="2069973"/>
            <a:ext cx="2473325" cy="664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" dirty="0">
                <a:latin typeface="Courier New"/>
                <a:cs typeface="Courier New"/>
              </a:rPr>
              <a:t>Repeat while</a:t>
            </a:r>
            <a:r>
              <a:rPr sz="1400" b="1" spc="-80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condition:</a:t>
            </a:r>
            <a:endParaRPr sz="1400">
              <a:latin typeface="Courier New"/>
              <a:cs typeface="Courier New"/>
            </a:endParaRPr>
          </a:p>
          <a:p>
            <a:pPr marL="12700" marR="681990" indent="914400">
              <a:lnSpc>
                <a:spcPct val="100000"/>
              </a:lnSpc>
            </a:pPr>
            <a:r>
              <a:rPr sz="1400" b="1" dirty="0">
                <a:latin typeface="Courier New"/>
                <a:cs typeface="Courier New"/>
              </a:rPr>
              <a:t>[Module]  </a:t>
            </a:r>
            <a:r>
              <a:rPr sz="1400" b="1" spc="-5" dirty="0">
                <a:latin typeface="Courier New"/>
                <a:cs typeface="Courier New"/>
              </a:rPr>
              <a:t>[End of</a:t>
            </a:r>
            <a:r>
              <a:rPr sz="1400" b="1" spc="-75" dirty="0">
                <a:latin typeface="Courier New"/>
                <a:cs typeface="Courier New"/>
              </a:rPr>
              <a:t> </a:t>
            </a:r>
            <a:r>
              <a:rPr sz="1400" b="1" dirty="0">
                <a:latin typeface="Courier New"/>
                <a:cs typeface="Courier New"/>
              </a:rPr>
              <a:t>loop]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4897" y="2878216"/>
            <a:ext cx="1859764" cy="29355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22671" y="2895600"/>
            <a:ext cx="2241352" cy="30087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31/56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57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15"/>
              </a:spcBef>
            </a:pPr>
            <a:r>
              <a:rPr dirty="0"/>
              <a:t>Complexity </a:t>
            </a:r>
            <a:r>
              <a:rPr spc="-5" dirty="0"/>
              <a:t>of</a:t>
            </a:r>
            <a:r>
              <a:rPr spc="-45" dirty="0"/>
              <a:t> </a:t>
            </a:r>
            <a:r>
              <a:rPr spc="-5" dirty="0"/>
              <a:t>Algorithm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32/56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889" y="617347"/>
            <a:ext cx="48863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Complexity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71610"/>
            <a:ext cx="8076565" cy="311086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Let, </a:t>
            </a:r>
            <a:r>
              <a:rPr sz="2000" spc="-5" dirty="0">
                <a:latin typeface="Verdana"/>
                <a:cs typeface="Verdana"/>
              </a:rPr>
              <a:t>M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an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algorithm.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The</a:t>
            </a:r>
            <a:r>
              <a:rPr sz="2000" spc="220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time</a:t>
            </a:r>
            <a:r>
              <a:rPr sz="2000" b="1" spc="254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and</a:t>
            </a:r>
            <a:r>
              <a:rPr sz="2000" spc="24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space</a:t>
            </a:r>
            <a:r>
              <a:rPr sz="2000" b="1" spc="2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used</a:t>
            </a:r>
            <a:r>
              <a:rPr sz="2000" spc="23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by</a:t>
            </a:r>
            <a:r>
              <a:rPr sz="2000" spc="25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</a:t>
            </a:r>
            <a:r>
              <a:rPr sz="2000" spc="229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are</a:t>
            </a:r>
            <a:r>
              <a:rPr sz="2000" spc="2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22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two</a:t>
            </a:r>
            <a:r>
              <a:rPr sz="2000" spc="2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measures</a:t>
            </a:r>
            <a:r>
              <a:rPr sz="2000" spc="229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for</a:t>
            </a:r>
            <a:endParaRPr sz="20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the efficiency </a:t>
            </a:r>
            <a:r>
              <a:rPr sz="2000" spc="-15" dirty="0">
                <a:latin typeface="Verdana"/>
                <a:cs typeface="Verdana"/>
              </a:rPr>
              <a:t>of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M.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Verdana"/>
                <a:cs typeface="Verdana"/>
              </a:rPr>
              <a:t>Time</a:t>
            </a:r>
            <a:endParaRPr sz="2000">
              <a:latin typeface="Verdana"/>
              <a:cs typeface="Verdana"/>
            </a:endParaRPr>
          </a:p>
          <a:p>
            <a:pPr marL="1155700" marR="5080" lvl="1" indent="-228600" algn="just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1156335" algn="l"/>
              </a:tabLst>
            </a:pPr>
            <a:r>
              <a:rPr sz="1600" dirty="0">
                <a:latin typeface="Verdana"/>
                <a:cs typeface="Verdana"/>
              </a:rPr>
              <a:t>Measured </a:t>
            </a:r>
            <a:r>
              <a:rPr sz="1600" spc="-10" dirty="0">
                <a:latin typeface="Verdana"/>
                <a:cs typeface="Verdana"/>
              </a:rPr>
              <a:t>by </a:t>
            </a:r>
            <a:r>
              <a:rPr sz="1600" spc="-5" dirty="0">
                <a:latin typeface="Verdana"/>
                <a:cs typeface="Verdana"/>
              </a:rPr>
              <a:t>counting the </a:t>
            </a:r>
            <a:r>
              <a:rPr sz="1600" b="1" spc="-5" dirty="0">
                <a:latin typeface="Verdana"/>
                <a:cs typeface="Verdana"/>
              </a:rPr>
              <a:t>number </a:t>
            </a:r>
            <a:r>
              <a:rPr sz="1600" b="1" dirty="0">
                <a:latin typeface="Verdana"/>
                <a:cs typeface="Verdana"/>
              </a:rPr>
              <a:t>of </a:t>
            </a:r>
            <a:r>
              <a:rPr sz="1600" b="1" spc="5" dirty="0">
                <a:latin typeface="Verdana"/>
                <a:cs typeface="Verdana"/>
              </a:rPr>
              <a:t>key </a:t>
            </a:r>
            <a:r>
              <a:rPr sz="1600" b="1" spc="-5" dirty="0">
                <a:latin typeface="Verdana"/>
                <a:cs typeface="Verdana"/>
              </a:rPr>
              <a:t>operations </a:t>
            </a:r>
            <a:r>
              <a:rPr sz="1600" spc="5" dirty="0">
                <a:latin typeface="Verdana"/>
                <a:cs typeface="Verdana"/>
              </a:rPr>
              <a:t>– </a:t>
            </a:r>
            <a:r>
              <a:rPr sz="1600" spc="-5" dirty="0">
                <a:latin typeface="Verdana"/>
                <a:cs typeface="Verdana"/>
              </a:rPr>
              <a:t>in </a:t>
            </a:r>
            <a:r>
              <a:rPr sz="1600" dirty="0">
                <a:latin typeface="Verdana"/>
                <a:cs typeface="Verdana"/>
              </a:rPr>
              <a:t>sorting  </a:t>
            </a:r>
            <a:r>
              <a:rPr sz="1600" spc="-5" dirty="0">
                <a:latin typeface="Verdana"/>
                <a:cs typeface="Verdana"/>
              </a:rPr>
              <a:t>and </a:t>
            </a:r>
            <a:r>
              <a:rPr sz="1600" dirty="0">
                <a:latin typeface="Verdana"/>
                <a:cs typeface="Verdana"/>
              </a:rPr>
              <a:t>searching </a:t>
            </a:r>
            <a:r>
              <a:rPr sz="1600" spc="-5" dirty="0">
                <a:latin typeface="Verdana"/>
                <a:cs typeface="Verdana"/>
              </a:rPr>
              <a:t>algorithm,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dirty="0">
                <a:latin typeface="Verdana"/>
                <a:cs typeface="Verdana"/>
              </a:rPr>
              <a:t>example, </a:t>
            </a: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b="1" spc="-5" dirty="0">
                <a:latin typeface="Verdana"/>
                <a:cs typeface="Verdana"/>
              </a:rPr>
              <a:t>number </a:t>
            </a:r>
            <a:r>
              <a:rPr sz="1600" b="1" dirty="0">
                <a:latin typeface="Verdana"/>
                <a:cs typeface="Verdana"/>
              </a:rPr>
              <a:t>of  compari</a:t>
            </a:r>
            <a:r>
              <a:rPr sz="1600" dirty="0">
                <a:latin typeface="Verdana"/>
                <a:cs typeface="Verdana"/>
              </a:rPr>
              <a:t>sons.</a:t>
            </a:r>
            <a:endParaRPr sz="16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Space</a:t>
            </a:r>
            <a:endParaRPr sz="2000">
              <a:latin typeface="Verdana"/>
              <a:cs typeface="Verdana"/>
            </a:endParaRPr>
          </a:p>
          <a:p>
            <a:pPr marL="1155700" marR="8255" lvl="1" indent="-228600" algn="just">
              <a:lnSpc>
                <a:spcPct val="100000"/>
              </a:lnSpc>
              <a:spcBef>
                <a:spcPts val="375"/>
              </a:spcBef>
              <a:buFont typeface="Arial"/>
              <a:buChar char="•"/>
              <a:tabLst>
                <a:tab pos="1156335" algn="l"/>
              </a:tabLst>
            </a:pPr>
            <a:r>
              <a:rPr sz="1600" dirty="0">
                <a:latin typeface="Verdana"/>
                <a:cs typeface="Verdana"/>
              </a:rPr>
              <a:t>Measured </a:t>
            </a:r>
            <a:r>
              <a:rPr sz="1600" spc="-10" dirty="0">
                <a:latin typeface="Verdana"/>
                <a:cs typeface="Verdana"/>
              </a:rPr>
              <a:t>by </a:t>
            </a:r>
            <a:r>
              <a:rPr sz="1600" spc="-5" dirty="0">
                <a:latin typeface="Verdana"/>
                <a:cs typeface="Verdana"/>
              </a:rPr>
              <a:t>counting the maximum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memory </a:t>
            </a:r>
            <a:r>
              <a:rPr sz="1600" spc="-5" dirty="0">
                <a:latin typeface="Verdana"/>
                <a:cs typeface="Verdana"/>
              </a:rPr>
              <a:t>needed </a:t>
            </a:r>
            <a:r>
              <a:rPr sz="1600" spc="5" dirty="0">
                <a:latin typeface="Verdana"/>
                <a:cs typeface="Verdana"/>
              </a:rPr>
              <a:t>by </a:t>
            </a:r>
            <a:r>
              <a:rPr sz="1600" spc="-10" dirty="0">
                <a:latin typeface="Verdana"/>
                <a:cs typeface="Verdana"/>
              </a:rPr>
              <a:t>the  </a:t>
            </a:r>
            <a:r>
              <a:rPr sz="1600" dirty="0">
                <a:latin typeface="Verdana"/>
                <a:cs typeface="Verdana"/>
              </a:rPr>
              <a:t>algorithm.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33/56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889" y="617347"/>
            <a:ext cx="48863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Complexity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3804"/>
            <a:ext cx="807910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The </a:t>
            </a:r>
            <a:r>
              <a:rPr sz="2000" dirty="0">
                <a:latin typeface="Verdana"/>
                <a:cs typeface="Verdana"/>
              </a:rPr>
              <a:t>complexity </a:t>
            </a:r>
            <a:r>
              <a:rPr sz="2000" spc="-15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M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b="1" spc="-5" dirty="0">
                <a:latin typeface="Verdana"/>
                <a:cs typeface="Verdana"/>
              </a:rPr>
              <a:t>the function f(n) </a:t>
            </a:r>
            <a:r>
              <a:rPr sz="2000" spc="-5" dirty="0">
                <a:latin typeface="Verdana"/>
                <a:cs typeface="Verdana"/>
              </a:rPr>
              <a:t>which </a:t>
            </a:r>
            <a:r>
              <a:rPr sz="2000" spc="-10" dirty="0">
                <a:latin typeface="Verdana"/>
                <a:cs typeface="Verdana"/>
              </a:rPr>
              <a:t>gives </a:t>
            </a:r>
            <a:r>
              <a:rPr sz="2000" spc="-5" dirty="0">
                <a:latin typeface="Verdana"/>
                <a:cs typeface="Verdana"/>
              </a:rPr>
              <a:t>the  running time and/or </a:t>
            </a:r>
            <a:r>
              <a:rPr sz="2000" spc="-10" dirty="0">
                <a:latin typeface="Verdana"/>
                <a:cs typeface="Verdana"/>
              </a:rPr>
              <a:t>storage </a:t>
            </a:r>
            <a:r>
              <a:rPr sz="2000" spc="-5" dirty="0">
                <a:latin typeface="Verdana"/>
                <a:cs typeface="Verdana"/>
              </a:rPr>
              <a:t>space requirement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dirty="0">
                <a:latin typeface="Verdana"/>
                <a:cs typeface="Verdana"/>
              </a:rPr>
              <a:t>the  algorithm </a:t>
            </a:r>
            <a:r>
              <a:rPr sz="2000" spc="5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terms of </a:t>
            </a:r>
            <a:r>
              <a:rPr sz="2000" dirty="0">
                <a:latin typeface="Verdana"/>
                <a:cs typeface="Verdana"/>
              </a:rPr>
              <a:t>the size </a:t>
            </a:r>
            <a:r>
              <a:rPr sz="2000" spc="-10" dirty="0">
                <a:latin typeface="Verdana"/>
                <a:cs typeface="Verdana"/>
              </a:rPr>
              <a:t>n of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5" dirty="0">
                <a:latin typeface="Verdana"/>
                <a:cs typeface="Verdana"/>
              </a:rPr>
              <a:t>input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data.</a:t>
            </a:r>
            <a:endParaRPr sz="2000">
              <a:latin typeface="Verdana"/>
              <a:cs typeface="Verdana"/>
            </a:endParaRPr>
          </a:p>
          <a:p>
            <a:pPr marL="356870" indent="-344805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7505" algn="l"/>
              </a:tabLst>
            </a:pPr>
            <a:r>
              <a:rPr sz="2000" spc="-25" dirty="0">
                <a:latin typeface="Verdana"/>
                <a:cs typeface="Verdana"/>
              </a:rPr>
              <a:t>Frequently, </a:t>
            </a:r>
            <a:r>
              <a:rPr sz="2000" spc="-5" dirty="0">
                <a:latin typeface="Verdana"/>
                <a:cs typeface="Verdana"/>
              </a:rPr>
              <a:t>space complexity </a:t>
            </a:r>
            <a:r>
              <a:rPr sz="2000" spc="-10" dirty="0">
                <a:latin typeface="Verdana"/>
                <a:cs typeface="Verdana"/>
              </a:rPr>
              <a:t>=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b="1" spc="-15" dirty="0">
                <a:latin typeface="Verdana"/>
                <a:cs typeface="Verdana"/>
              </a:rPr>
              <a:t>Cn</a:t>
            </a:r>
            <a:endParaRPr sz="2000">
              <a:latin typeface="Verdana"/>
              <a:cs typeface="Verdana"/>
            </a:endParaRPr>
          </a:p>
          <a:p>
            <a:pPr marL="356870" marR="12700" indent="-344805" algn="just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7505" algn="l"/>
              </a:tabLst>
            </a:pPr>
            <a:r>
              <a:rPr sz="2000" b="1" spc="-10" dirty="0">
                <a:latin typeface="Verdana"/>
                <a:cs typeface="Verdana"/>
              </a:rPr>
              <a:t>The </a:t>
            </a:r>
            <a:r>
              <a:rPr sz="2000" b="1" spc="-5" dirty="0">
                <a:latin typeface="Verdana"/>
                <a:cs typeface="Verdana"/>
              </a:rPr>
              <a:t>term </a:t>
            </a:r>
            <a:r>
              <a:rPr sz="2000" b="1" dirty="0">
                <a:latin typeface="Verdana"/>
                <a:cs typeface="Verdana"/>
              </a:rPr>
              <a:t>“complexity </a:t>
            </a:r>
            <a:r>
              <a:rPr sz="2000" b="1" spc="-5" dirty="0">
                <a:latin typeface="Verdana"/>
                <a:cs typeface="Verdana"/>
              </a:rPr>
              <a:t>” shall </a:t>
            </a:r>
            <a:r>
              <a:rPr sz="2000" b="1" spc="-10" dirty="0">
                <a:latin typeface="Verdana"/>
                <a:cs typeface="Verdana"/>
              </a:rPr>
              <a:t>refer </a:t>
            </a:r>
            <a:r>
              <a:rPr sz="2000" b="1" spc="-5" dirty="0">
                <a:latin typeface="Verdana"/>
                <a:cs typeface="Verdana"/>
              </a:rPr>
              <a:t>to </a:t>
            </a:r>
            <a:r>
              <a:rPr sz="2000" b="1" dirty="0">
                <a:latin typeface="Verdana"/>
                <a:cs typeface="Verdana"/>
              </a:rPr>
              <a:t>the </a:t>
            </a:r>
            <a:r>
              <a:rPr sz="2000" b="1" spc="-5" dirty="0">
                <a:latin typeface="Verdana"/>
                <a:cs typeface="Verdana"/>
              </a:rPr>
              <a:t>running  time of the</a:t>
            </a:r>
            <a:r>
              <a:rPr sz="2000" b="1" spc="3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algorithm.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34/56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889" y="617347"/>
            <a:ext cx="48863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Complexity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75108"/>
            <a:ext cx="7146290" cy="225361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5" dirty="0">
                <a:latin typeface="Verdana"/>
                <a:cs typeface="Verdana"/>
              </a:rPr>
              <a:t>Find </a:t>
            </a:r>
            <a:r>
              <a:rPr sz="2000" spc="-5" dirty="0">
                <a:latin typeface="Verdana"/>
                <a:cs typeface="Verdana"/>
              </a:rPr>
              <a:t>the complexity function f(n) </a:t>
            </a:r>
            <a:r>
              <a:rPr sz="2000" spc="-10" dirty="0">
                <a:latin typeface="Verdana"/>
                <a:cs typeface="Verdana"/>
              </a:rPr>
              <a:t>for </a:t>
            </a:r>
            <a:r>
              <a:rPr sz="2000" spc="-5" dirty="0">
                <a:latin typeface="Verdana"/>
                <a:cs typeface="Verdana"/>
              </a:rPr>
              <a:t>certain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cases-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dirty="0">
                <a:latin typeface="Verdana"/>
                <a:cs typeface="Verdana"/>
              </a:rPr>
              <a:t>Best</a:t>
            </a:r>
            <a:r>
              <a:rPr sz="1800" b="1" spc="-5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Case</a:t>
            </a:r>
            <a:endParaRPr sz="18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Verdana"/>
                <a:cs typeface="Verdana"/>
              </a:rPr>
              <a:t>The minimum </a:t>
            </a:r>
            <a:r>
              <a:rPr sz="1600" dirty="0">
                <a:latin typeface="Verdana"/>
                <a:cs typeface="Verdana"/>
              </a:rPr>
              <a:t>possible </a:t>
            </a:r>
            <a:r>
              <a:rPr sz="1600" spc="-10" dirty="0">
                <a:latin typeface="Verdana"/>
                <a:cs typeface="Verdana"/>
              </a:rPr>
              <a:t>value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f(n)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spc="-15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possible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input</a:t>
            </a:r>
            <a:endParaRPr sz="1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Verdana"/>
                <a:cs typeface="Verdana"/>
              </a:rPr>
              <a:t>Worst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Case</a:t>
            </a:r>
            <a:endParaRPr sz="18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maximum possible </a:t>
            </a:r>
            <a:r>
              <a:rPr sz="1600" spc="-10" dirty="0">
                <a:latin typeface="Verdana"/>
                <a:cs typeface="Verdana"/>
              </a:rPr>
              <a:t>value </a:t>
            </a:r>
            <a:r>
              <a:rPr sz="1600" spc="5" dirty="0">
                <a:latin typeface="Verdana"/>
                <a:cs typeface="Verdana"/>
              </a:rPr>
              <a:t>of </a:t>
            </a:r>
            <a:r>
              <a:rPr sz="1600" dirty="0">
                <a:latin typeface="Verdana"/>
                <a:cs typeface="Verdana"/>
              </a:rPr>
              <a:t>f(n) </a:t>
            </a:r>
            <a:r>
              <a:rPr sz="1600" spc="5" dirty="0">
                <a:latin typeface="Verdana"/>
                <a:cs typeface="Verdana"/>
              </a:rPr>
              <a:t>for </a:t>
            </a:r>
            <a:r>
              <a:rPr sz="1600" spc="-15" dirty="0">
                <a:latin typeface="Verdana"/>
                <a:cs typeface="Verdana"/>
              </a:rPr>
              <a:t>any </a:t>
            </a:r>
            <a:r>
              <a:rPr sz="1600" dirty="0">
                <a:latin typeface="Verdana"/>
                <a:cs typeface="Verdana"/>
              </a:rPr>
              <a:t>possible</a:t>
            </a:r>
            <a:r>
              <a:rPr sz="1600" spc="-65" dirty="0">
                <a:latin typeface="Verdana"/>
                <a:cs typeface="Verdana"/>
              </a:rPr>
              <a:t> </a:t>
            </a:r>
            <a:r>
              <a:rPr sz="1600" spc="-5" dirty="0">
                <a:latin typeface="Verdana"/>
                <a:cs typeface="Verdana"/>
              </a:rPr>
              <a:t>input</a:t>
            </a:r>
            <a:endParaRPr sz="16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Verdana"/>
                <a:cs typeface="Verdana"/>
              </a:rPr>
              <a:t>Average</a:t>
            </a:r>
            <a:r>
              <a:rPr sz="1800" b="1" spc="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Case</a:t>
            </a:r>
            <a:endParaRPr sz="1800">
              <a:latin typeface="Verdana"/>
              <a:cs typeface="Verdana"/>
            </a:endParaRPr>
          </a:p>
          <a:p>
            <a:pPr marL="1155700" lvl="2" indent="-22923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latin typeface="Verdana"/>
                <a:cs typeface="Verdana"/>
              </a:rPr>
              <a:t>The </a:t>
            </a:r>
            <a:r>
              <a:rPr sz="1600" dirty="0">
                <a:latin typeface="Verdana"/>
                <a:cs typeface="Verdana"/>
              </a:rPr>
              <a:t>expected </a:t>
            </a:r>
            <a:r>
              <a:rPr sz="1600" spc="-10" dirty="0">
                <a:latin typeface="Verdana"/>
                <a:cs typeface="Verdana"/>
              </a:rPr>
              <a:t>value </a:t>
            </a:r>
            <a:r>
              <a:rPr sz="1600" spc="5" dirty="0">
                <a:latin typeface="Verdana"/>
                <a:cs typeface="Verdana"/>
              </a:rPr>
              <a:t>of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f(n)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35/56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889" y="617347"/>
            <a:ext cx="488632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Complexity </a:t>
            </a:r>
            <a:r>
              <a:rPr spc="-5" dirty="0"/>
              <a:t>of</a:t>
            </a:r>
            <a:r>
              <a:rPr spc="-5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75108"/>
            <a:ext cx="3503295" cy="7156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5" dirty="0">
                <a:latin typeface="Verdana"/>
                <a:cs typeface="Verdana"/>
              </a:rPr>
              <a:t>Average</a:t>
            </a:r>
            <a:r>
              <a:rPr sz="2000" b="1" spc="50" dirty="0">
                <a:latin typeface="Verdana"/>
                <a:cs typeface="Verdana"/>
              </a:rPr>
              <a:t> </a:t>
            </a:r>
            <a:r>
              <a:rPr sz="2000" b="1" spc="-15" dirty="0">
                <a:latin typeface="Verdana"/>
                <a:cs typeface="Verdana"/>
              </a:rPr>
              <a:t>Case</a:t>
            </a:r>
            <a:r>
              <a:rPr sz="2000" spc="-15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15"/>
              </a:spcBef>
              <a:tabLst>
                <a:tab pos="756285" algn="l"/>
                <a:tab pos="1445260" algn="l"/>
                <a:tab pos="2631440" algn="l"/>
                <a:tab pos="3119120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5" dirty="0">
                <a:latin typeface="Verdana"/>
                <a:cs typeface="Verdana"/>
              </a:rPr>
              <a:t>T</a:t>
            </a:r>
            <a:r>
              <a:rPr sz="1800" spc="-20" dirty="0">
                <a:latin typeface="Verdana"/>
                <a:cs typeface="Verdana"/>
              </a:rPr>
              <a:t>h</a:t>
            </a:r>
            <a:r>
              <a:rPr sz="1800" dirty="0">
                <a:latin typeface="Verdana"/>
                <a:cs typeface="Verdana"/>
              </a:rPr>
              <a:t>e	a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spc="-10" dirty="0">
                <a:latin typeface="Verdana"/>
                <a:cs typeface="Verdana"/>
              </a:rPr>
              <a:t>y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s	</a:t>
            </a:r>
            <a:r>
              <a:rPr sz="1800" spc="10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f	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h</a:t>
            </a:r>
            <a:r>
              <a:rPr sz="1800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83455" y="1990725"/>
            <a:ext cx="4326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1895" algn="l"/>
                <a:tab pos="1969770" algn="l"/>
                <a:tab pos="3119120" algn="l"/>
                <a:tab pos="3521710" algn="l"/>
              </a:tabLst>
            </a:pPr>
            <a:r>
              <a:rPr sz="1800" spc="-25" dirty="0">
                <a:latin typeface="Verdana"/>
                <a:cs typeface="Verdana"/>
              </a:rPr>
              <a:t>a</a:t>
            </a:r>
            <a:r>
              <a:rPr sz="1800" spc="-35" dirty="0">
                <a:latin typeface="Verdana"/>
                <a:cs typeface="Verdana"/>
              </a:rPr>
              <a:t>v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spc="-25" dirty="0">
                <a:latin typeface="Verdana"/>
                <a:cs typeface="Verdana"/>
              </a:rPr>
              <a:t>r</a:t>
            </a:r>
            <a:r>
              <a:rPr sz="1800" dirty="0">
                <a:latin typeface="Verdana"/>
                <a:cs typeface="Verdana"/>
              </a:rPr>
              <a:t>age	</a:t>
            </a:r>
            <a:r>
              <a:rPr sz="1800" spc="-5" dirty="0">
                <a:latin typeface="Verdana"/>
                <a:cs typeface="Verdana"/>
              </a:rPr>
              <a:t>cas</a:t>
            </a:r>
            <a:r>
              <a:rPr sz="1800" dirty="0">
                <a:latin typeface="Verdana"/>
                <a:cs typeface="Verdana"/>
              </a:rPr>
              <a:t>e	as</a:t>
            </a:r>
            <a:r>
              <a:rPr sz="1800" spc="15" dirty="0">
                <a:latin typeface="Verdana"/>
                <a:cs typeface="Verdana"/>
              </a:rPr>
              <a:t>s</a:t>
            </a:r>
            <a:r>
              <a:rPr sz="1800" spc="-15" dirty="0">
                <a:latin typeface="Verdana"/>
                <a:cs typeface="Verdana"/>
              </a:rPr>
              <a:t>u</a:t>
            </a:r>
            <a:r>
              <a:rPr sz="1800" dirty="0">
                <a:latin typeface="Verdana"/>
                <a:cs typeface="Verdana"/>
              </a:rPr>
              <a:t>me	a	cer</a:t>
            </a:r>
            <a:r>
              <a:rPr sz="1800" spc="10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a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dirty="0"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744" y="2209800"/>
            <a:ext cx="7820025" cy="2047239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38784" algn="just">
              <a:lnSpc>
                <a:spcPct val="100000"/>
              </a:lnSpc>
              <a:spcBef>
                <a:spcPts val="535"/>
              </a:spcBef>
            </a:pPr>
            <a:r>
              <a:rPr sz="1800" b="1" spc="-5" dirty="0">
                <a:latin typeface="Verdana"/>
                <a:cs typeface="Verdana"/>
              </a:rPr>
              <a:t>probabilistic distribution </a:t>
            </a:r>
            <a:r>
              <a:rPr sz="1800" spc="-5" dirty="0">
                <a:latin typeface="Verdana"/>
                <a:cs typeface="Verdana"/>
              </a:rPr>
              <a:t>for the input</a:t>
            </a:r>
            <a:r>
              <a:rPr sz="1800" spc="1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data.</a:t>
            </a:r>
            <a:endParaRPr sz="1800">
              <a:latin typeface="Verdana"/>
              <a:cs typeface="Verdana"/>
            </a:endParaRPr>
          </a:p>
          <a:p>
            <a:pPr marL="438784" marR="68580" indent="-287020" algn="just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Arial"/>
                <a:cs typeface="Arial"/>
              </a:rPr>
              <a:t>– </a:t>
            </a:r>
            <a:r>
              <a:rPr sz="1800" spc="-5" dirty="0">
                <a:latin typeface="Verdana"/>
                <a:cs typeface="Verdana"/>
              </a:rPr>
              <a:t>Suppose the numbers n</a:t>
            </a:r>
            <a:r>
              <a:rPr sz="1800" spc="-7" baseline="-20833" dirty="0">
                <a:latin typeface="Verdana"/>
                <a:cs typeface="Verdana"/>
              </a:rPr>
              <a:t>1</a:t>
            </a:r>
            <a:r>
              <a:rPr sz="1800" spc="-5" dirty="0">
                <a:latin typeface="Verdana"/>
                <a:cs typeface="Verdana"/>
              </a:rPr>
              <a:t>, n</a:t>
            </a:r>
            <a:r>
              <a:rPr sz="1800" spc="-7" baseline="-20833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, …, </a:t>
            </a:r>
            <a:r>
              <a:rPr sz="1800" spc="-10" dirty="0">
                <a:latin typeface="Verdana"/>
                <a:cs typeface="Verdana"/>
              </a:rPr>
              <a:t>n</a:t>
            </a:r>
            <a:r>
              <a:rPr sz="1800" spc="-15" baseline="-20833" dirty="0">
                <a:latin typeface="Verdana"/>
                <a:cs typeface="Verdana"/>
              </a:rPr>
              <a:t>k </a:t>
            </a:r>
            <a:r>
              <a:rPr sz="1800" spc="-5" dirty="0">
                <a:latin typeface="Verdana"/>
                <a:cs typeface="Verdana"/>
              </a:rPr>
              <a:t>occur </a:t>
            </a:r>
            <a:r>
              <a:rPr sz="1800" dirty="0">
                <a:latin typeface="Verdana"/>
                <a:cs typeface="Verdana"/>
              </a:rPr>
              <a:t>with </a:t>
            </a:r>
            <a:r>
              <a:rPr sz="1800" spc="-5" dirty="0">
                <a:latin typeface="Verdana"/>
                <a:cs typeface="Verdana"/>
              </a:rPr>
              <a:t>respective  </a:t>
            </a:r>
            <a:r>
              <a:rPr sz="1800" b="1" spc="-5" dirty="0">
                <a:latin typeface="Verdana"/>
                <a:cs typeface="Verdana"/>
              </a:rPr>
              <a:t>probabilities </a:t>
            </a:r>
            <a:r>
              <a:rPr sz="1800" spc="-5" dirty="0">
                <a:latin typeface="Verdana"/>
                <a:cs typeface="Verdana"/>
              </a:rPr>
              <a:t>p</a:t>
            </a:r>
            <a:r>
              <a:rPr sz="1800" spc="-7" baseline="-20833" dirty="0">
                <a:latin typeface="Verdana"/>
                <a:cs typeface="Verdana"/>
              </a:rPr>
              <a:t>1</a:t>
            </a:r>
            <a:r>
              <a:rPr sz="1800" spc="-5" dirty="0">
                <a:latin typeface="Verdana"/>
                <a:cs typeface="Verdana"/>
              </a:rPr>
              <a:t>, 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baseline="-20833" dirty="0">
                <a:latin typeface="Verdana"/>
                <a:cs typeface="Verdana"/>
              </a:rPr>
              <a:t>2</a:t>
            </a:r>
            <a:r>
              <a:rPr sz="1800" dirty="0">
                <a:latin typeface="Verdana"/>
                <a:cs typeface="Verdana"/>
              </a:rPr>
              <a:t>, </a:t>
            </a:r>
            <a:r>
              <a:rPr sz="1800" spc="-5" dirty="0">
                <a:latin typeface="Verdana"/>
                <a:cs typeface="Verdana"/>
              </a:rPr>
              <a:t>…, </a:t>
            </a:r>
            <a:r>
              <a:rPr sz="1800" dirty="0">
                <a:latin typeface="Verdana"/>
                <a:cs typeface="Verdana"/>
              </a:rPr>
              <a:t>p</a:t>
            </a:r>
            <a:r>
              <a:rPr sz="1800" baseline="-20833" dirty="0">
                <a:latin typeface="Verdana"/>
                <a:cs typeface="Verdana"/>
              </a:rPr>
              <a:t>k</a:t>
            </a:r>
            <a:r>
              <a:rPr sz="1800" dirty="0">
                <a:latin typeface="Verdana"/>
                <a:cs typeface="Verdana"/>
              </a:rPr>
              <a:t>. </a:t>
            </a:r>
            <a:r>
              <a:rPr sz="1800" spc="-10" dirty="0">
                <a:latin typeface="Verdana"/>
                <a:cs typeface="Verdana"/>
              </a:rPr>
              <a:t>The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b="1" i="1" dirty="0">
                <a:latin typeface="Verdana"/>
                <a:cs typeface="Verdana"/>
              </a:rPr>
              <a:t>expectation </a:t>
            </a:r>
            <a:r>
              <a:rPr sz="1800" b="1" i="1" spc="5" dirty="0">
                <a:latin typeface="Verdana"/>
                <a:cs typeface="Verdana"/>
              </a:rPr>
              <a:t>or </a:t>
            </a:r>
            <a:r>
              <a:rPr sz="1800" b="1" i="1" spc="-5" dirty="0">
                <a:latin typeface="Verdana"/>
                <a:cs typeface="Verdana"/>
              </a:rPr>
              <a:t>average  value </a:t>
            </a:r>
            <a:r>
              <a:rPr sz="1800" b="1" dirty="0">
                <a:latin typeface="Verdana"/>
                <a:cs typeface="Verdana"/>
              </a:rPr>
              <a:t>E </a:t>
            </a:r>
            <a:r>
              <a:rPr sz="1800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given</a:t>
            </a:r>
            <a:r>
              <a:rPr sz="1800" spc="5" dirty="0">
                <a:latin typeface="Verdana"/>
                <a:cs typeface="Verdana"/>
              </a:rPr>
              <a:t> by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Verdana"/>
              <a:cs typeface="Verdana"/>
            </a:endParaRPr>
          </a:p>
          <a:p>
            <a:pPr marR="530225" algn="ctr">
              <a:lnSpc>
                <a:spcPct val="100000"/>
              </a:lnSpc>
              <a:spcBef>
                <a:spcPts val="5"/>
              </a:spcBef>
            </a:pPr>
            <a:r>
              <a:rPr sz="2850" i="1" spc="65" dirty="0">
                <a:latin typeface="Times New Roman"/>
                <a:cs typeface="Times New Roman"/>
              </a:rPr>
              <a:t>E </a:t>
            </a:r>
            <a:r>
              <a:rPr sz="2850" spc="60" dirty="0">
                <a:latin typeface="Symbol"/>
                <a:cs typeface="Symbol"/>
              </a:rPr>
              <a:t></a:t>
            </a:r>
            <a:r>
              <a:rPr sz="2850" spc="60" dirty="0">
                <a:latin typeface="Times New Roman"/>
                <a:cs typeface="Times New Roman"/>
              </a:rPr>
              <a:t> </a:t>
            </a:r>
            <a:r>
              <a:rPr sz="2850" i="1" spc="-90" dirty="0">
                <a:latin typeface="Times New Roman"/>
                <a:cs typeface="Times New Roman"/>
              </a:rPr>
              <a:t>n</a:t>
            </a:r>
            <a:r>
              <a:rPr sz="2475" spc="-135" baseline="-23569" dirty="0">
                <a:latin typeface="Times New Roman"/>
                <a:cs typeface="Times New Roman"/>
              </a:rPr>
              <a:t>1 </a:t>
            </a:r>
            <a:r>
              <a:rPr sz="2850" i="1" spc="-65" dirty="0">
                <a:latin typeface="Times New Roman"/>
                <a:cs typeface="Times New Roman"/>
              </a:rPr>
              <a:t>p</a:t>
            </a:r>
            <a:r>
              <a:rPr sz="2475" spc="-97" baseline="-23569" dirty="0">
                <a:latin typeface="Times New Roman"/>
                <a:cs typeface="Times New Roman"/>
              </a:rPr>
              <a:t>1 </a:t>
            </a:r>
            <a:r>
              <a:rPr sz="2850" spc="60" dirty="0">
                <a:latin typeface="Symbol"/>
                <a:cs typeface="Symbol"/>
              </a:rPr>
              <a:t></a:t>
            </a:r>
            <a:r>
              <a:rPr sz="2850" spc="6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475" baseline="-23569" dirty="0">
                <a:latin typeface="Times New Roman"/>
                <a:cs typeface="Times New Roman"/>
              </a:rPr>
              <a:t>2 </a:t>
            </a:r>
            <a:r>
              <a:rPr sz="2850" i="1" spc="25" dirty="0">
                <a:latin typeface="Times New Roman"/>
                <a:cs typeface="Times New Roman"/>
              </a:rPr>
              <a:t>p</a:t>
            </a:r>
            <a:r>
              <a:rPr sz="2475" spc="37" baseline="-23569" dirty="0">
                <a:latin typeface="Times New Roman"/>
                <a:cs typeface="Times New Roman"/>
              </a:rPr>
              <a:t>2 </a:t>
            </a:r>
            <a:r>
              <a:rPr sz="2850" spc="130" dirty="0">
                <a:latin typeface="Symbol"/>
                <a:cs typeface="Symbol"/>
              </a:rPr>
              <a:t></a:t>
            </a:r>
            <a:r>
              <a:rPr sz="2850" spc="130" dirty="0">
                <a:latin typeface="Times New Roman"/>
                <a:cs typeface="Times New Roman"/>
              </a:rPr>
              <a:t>...</a:t>
            </a:r>
            <a:r>
              <a:rPr sz="2850" spc="130" dirty="0">
                <a:latin typeface="Symbol"/>
                <a:cs typeface="Symbol"/>
              </a:rPr>
              <a:t></a:t>
            </a:r>
            <a:r>
              <a:rPr sz="2850" spc="-54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n</a:t>
            </a:r>
            <a:r>
              <a:rPr sz="2475" i="1" baseline="-23569" dirty="0">
                <a:latin typeface="Times New Roman"/>
                <a:cs typeface="Times New Roman"/>
              </a:rPr>
              <a:t>k </a:t>
            </a:r>
            <a:r>
              <a:rPr sz="2850" i="1" spc="20" dirty="0">
                <a:latin typeface="Times New Roman"/>
                <a:cs typeface="Times New Roman"/>
              </a:rPr>
              <a:t>p</a:t>
            </a:r>
            <a:r>
              <a:rPr sz="2475" i="1" spc="30" baseline="-23569" dirty="0">
                <a:latin typeface="Times New Roman"/>
                <a:cs typeface="Times New Roman"/>
              </a:rPr>
              <a:t>k</a:t>
            </a:r>
            <a:endParaRPr sz="2475" baseline="-2356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79701" y="316282"/>
            <a:ext cx="1294610" cy="45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1722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36/56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05889" y="403987"/>
            <a:ext cx="4886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8205" marR="5080" indent="-86614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Complexity </a:t>
            </a:r>
            <a:r>
              <a:rPr spc="-5" dirty="0"/>
              <a:t>of Algorithm  </a:t>
            </a:r>
            <a:r>
              <a:rPr dirty="0"/>
              <a:t>(Linear</a:t>
            </a:r>
            <a:r>
              <a:rPr spc="-60" dirty="0"/>
              <a:t> </a:t>
            </a:r>
            <a:r>
              <a:rPr dirty="0"/>
              <a:t>Search)</a:t>
            </a:r>
          </a:p>
        </p:txBody>
      </p:sp>
      <p:sp>
        <p:nvSpPr>
          <p:cNvPr id="7" name="object 7"/>
          <p:cNvSpPr/>
          <p:nvPr/>
        </p:nvSpPr>
        <p:spPr>
          <a:xfrm>
            <a:off x="685800" y="1905000"/>
            <a:ext cx="7915275" cy="3733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37/56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889" y="403987"/>
            <a:ext cx="4886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8205" marR="5080" indent="-86614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Complexity </a:t>
            </a:r>
            <a:r>
              <a:rPr spc="-5" dirty="0"/>
              <a:t>of Algorithm  </a:t>
            </a:r>
            <a:r>
              <a:rPr dirty="0"/>
              <a:t>(Linear</a:t>
            </a:r>
            <a:r>
              <a:rPr spc="-60" dirty="0"/>
              <a:t> </a:t>
            </a:r>
            <a:r>
              <a:rPr dirty="0"/>
              <a:t>Search)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3804"/>
            <a:ext cx="8075930" cy="19551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4170" indent="-34417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44170" algn="l"/>
                <a:tab pos="357505" algn="l"/>
                <a:tab pos="981710" algn="l"/>
                <a:tab pos="2539365" algn="l"/>
                <a:tab pos="2950845" algn="l"/>
                <a:tab pos="3530600" algn="l"/>
                <a:tab pos="4533265" algn="l"/>
                <a:tab pos="5927090" algn="l"/>
                <a:tab pos="6301740" algn="l"/>
                <a:tab pos="7158990" algn="l"/>
                <a:tab pos="7637145" algn="l"/>
              </a:tabLst>
            </a:pPr>
            <a:r>
              <a:rPr sz="2000" spc="-10" dirty="0">
                <a:latin typeface="Verdana"/>
                <a:cs typeface="Verdana"/>
              </a:rPr>
              <a:t>The	</a:t>
            </a:r>
            <a:r>
              <a:rPr sz="2000" dirty="0">
                <a:latin typeface="Verdana"/>
                <a:cs typeface="Verdana"/>
              </a:rPr>
              <a:t>complexity	</a:t>
            </a:r>
            <a:r>
              <a:rPr sz="2000" spc="-15" dirty="0">
                <a:latin typeface="Verdana"/>
                <a:cs typeface="Verdana"/>
              </a:rPr>
              <a:t>of	</a:t>
            </a:r>
            <a:r>
              <a:rPr sz="2000" spc="-5" dirty="0">
                <a:latin typeface="Verdana"/>
                <a:cs typeface="Verdana"/>
              </a:rPr>
              <a:t>the	</a:t>
            </a:r>
            <a:r>
              <a:rPr sz="2000" spc="-15" dirty="0">
                <a:latin typeface="Verdana"/>
                <a:cs typeface="Verdana"/>
              </a:rPr>
              <a:t>search	</a:t>
            </a:r>
            <a:r>
              <a:rPr sz="2000" dirty="0">
                <a:latin typeface="Verdana"/>
                <a:cs typeface="Verdana"/>
              </a:rPr>
              <a:t>algorithm	</a:t>
            </a:r>
            <a:r>
              <a:rPr sz="2000" spc="10" dirty="0">
                <a:latin typeface="Verdana"/>
                <a:cs typeface="Verdana"/>
              </a:rPr>
              <a:t>is	</a:t>
            </a:r>
            <a:r>
              <a:rPr sz="2000" spc="-15" dirty="0">
                <a:latin typeface="Verdana"/>
                <a:cs typeface="Verdana"/>
              </a:rPr>
              <a:t>given	</a:t>
            </a:r>
            <a:r>
              <a:rPr sz="2000" spc="-5" dirty="0">
                <a:latin typeface="Verdana"/>
                <a:cs typeface="Verdana"/>
              </a:rPr>
              <a:t>by	the</a:t>
            </a:r>
            <a:endParaRPr sz="2000">
              <a:latin typeface="Verdana"/>
              <a:cs typeface="Verdana"/>
            </a:endParaRPr>
          </a:p>
          <a:p>
            <a:pPr marR="34925" algn="ctr">
              <a:lnSpc>
                <a:spcPct val="100000"/>
              </a:lnSpc>
            </a:pPr>
            <a:r>
              <a:rPr sz="2000" spc="-5" dirty="0">
                <a:latin typeface="Verdana"/>
                <a:cs typeface="Verdana"/>
              </a:rPr>
              <a:t>number </a:t>
            </a:r>
            <a:r>
              <a:rPr sz="2000" spc="-10" dirty="0">
                <a:latin typeface="Verdana"/>
                <a:cs typeface="Verdana"/>
              </a:rPr>
              <a:t>of C of </a:t>
            </a:r>
            <a:r>
              <a:rPr sz="2000" spc="-5" dirty="0">
                <a:latin typeface="Verdana"/>
                <a:cs typeface="Verdana"/>
              </a:rPr>
              <a:t>comparisons </a:t>
            </a:r>
            <a:r>
              <a:rPr sz="2000" spc="-10" dirty="0">
                <a:latin typeface="Verdana"/>
                <a:cs typeface="Verdana"/>
              </a:rPr>
              <a:t>between </a:t>
            </a:r>
            <a:r>
              <a:rPr sz="2000" spc="-20" dirty="0">
                <a:latin typeface="Verdana"/>
                <a:cs typeface="Verdana"/>
              </a:rPr>
              <a:t>ITEM </a:t>
            </a:r>
            <a:r>
              <a:rPr sz="2000" spc="-5" dirty="0">
                <a:latin typeface="Verdana"/>
                <a:cs typeface="Verdana"/>
              </a:rPr>
              <a:t>and</a:t>
            </a:r>
            <a:r>
              <a:rPr sz="2000" spc="17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DATA[K].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0" dirty="0">
                <a:latin typeface="Verdana"/>
                <a:cs typeface="Verdana"/>
              </a:rPr>
              <a:t>Worst</a:t>
            </a:r>
            <a:r>
              <a:rPr sz="2000" b="1" spc="30" dirty="0">
                <a:latin typeface="Verdana"/>
                <a:cs typeface="Verdana"/>
              </a:rPr>
              <a:t> </a:t>
            </a:r>
            <a:r>
              <a:rPr sz="2000" b="1" spc="-15" dirty="0">
                <a:latin typeface="Verdana"/>
                <a:cs typeface="Verdana"/>
              </a:rPr>
              <a:t>Case</a:t>
            </a:r>
            <a:r>
              <a:rPr sz="2000" spc="-15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756285" marR="5080" indent="-287020">
              <a:lnSpc>
                <a:spcPct val="100000"/>
              </a:lnSpc>
              <a:spcBef>
                <a:spcPts val="415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25" dirty="0">
                <a:latin typeface="Verdana"/>
                <a:cs typeface="Verdana"/>
              </a:rPr>
              <a:t>Clearly, </a:t>
            </a:r>
            <a:r>
              <a:rPr sz="1800" spc="-5" dirty="0">
                <a:latin typeface="Verdana"/>
                <a:cs typeface="Verdana"/>
              </a:rPr>
              <a:t>the worst case occures when ITEM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5" dirty="0">
                <a:latin typeface="Verdana"/>
                <a:cs typeface="Verdana"/>
              </a:rPr>
              <a:t>last </a:t>
            </a:r>
            <a:r>
              <a:rPr sz="1800" dirty="0">
                <a:latin typeface="Verdana"/>
                <a:cs typeface="Verdana"/>
              </a:rPr>
              <a:t>element 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spc="-5" dirty="0">
                <a:latin typeface="Verdana"/>
                <a:cs typeface="Verdana"/>
              </a:rPr>
              <a:t>the </a:t>
            </a:r>
            <a:r>
              <a:rPr sz="1800" spc="-15" dirty="0">
                <a:latin typeface="Verdana"/>
                <a:cs typeface="Verdana"/>
              </a:rPr>
              <a:t>array </a:t>
            </a:r>
            <a:r>
              <a:rPr sz="1800" spc="-55" dirty="0">
                <a:latin typeface="Verdana"/>
                <a:cs typeface="Verdana"/>
              </a:rPr>
              <a:t>DATA </a:t>
            </a:r>
            <a:r>
              <a:rPr sz="1800" spc="5" dirty="0">
                <a:latin typeface="Verdana"/>
                <a:cs typeface="Verdana"/>
              </a:rPr>
              <a:t>or is </a:t>
            </a:r>
            <a:r>
              <a:rPr sz="1800" spc="-5" dirty="0">
                <a:latin typeface="Verdana"/>
                <a:cs typeface="Verdana"/>
              </a:rPr>
              <a:t>not there at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all.</a:t>
            </a:r>
            <a:endParaRPr sz="1800">
              <a:latin typeface="Verdana"/>
              <a:cs typeface="Verdana"/>
            </a:endParaRPr>
          </a:p>
          <a:p>
            <a:pPr marL="60960" algn="ctr">
              <a:lnSpc>
                <a:spcPct val="100000"/>
              </a:lnSpc>
              <a:spcBef>
                <a:spcPts val="380"/>
              </a:spcBef>
            </a:pPr>
            <a:r>
              <a:rPr sz="2000" spc="-10" dirty="0">
                <a:latin typeface="Carlito"/>
                <a:cs typeface="Carlito"/>
              </a:rPr>
              <a:t>C(n) </a:t>
            </a:r>
            <a:r>
              <a:rPr sz="2000" spc="-5" dirty="0">
                <a:latin typeface="Carlito"/>
                <a:cs typeface="Carlito"/>
              </a:rPr>
              <a:t>= n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38/56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05889" y="403987"/>
            <a:ext cx="488632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78205" marR="5080" indent="-86614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Complexity </a:t>
            </a:r>
            <a:r>
              <a:rPr spc="-5" dirty="0"/>
              <a:t>of Algorithm  </a:t>
            </a:r>
            <a:r>
              <a:rPr dirty="0"/>
              <a:t>(Linear</a:t>
            </a:r>
            <a:r>
              <a:rPr spc="-60" dirty="0"/>
              <a:t> </a:t>
            </a:r>
            <a:r>
              <a:rPr dirty="0"/>
              <a:t>Search)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75108"/>
            <a:ext cx="8070850" cy="164846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b="1" spc="-15" dirty="0">
                <a:latin typeface="Verdana"/>
                <a:cs typeface="Verdana"/>
              </a:rPr>
              <a:t>Average</a:t>
            </a:r>
            <a:r>
              <a:rPr sz="2000" b="1" spc="50" dirty="0">
                <a:latin typeface="Verdana"/>
                <a:cs typeface="Verdana"/>
              </a:rPr>
              <a:t> </a:t>
            </a:r>
            <a:r>
              <a:rPr sz="2000" b="1" spc="-15" dirty="0">
                <a:latin typeface="Verdana"/>
                <a:cs typeface="Verdana"/>
              </a:rPr>
              <a:t>Case</a:t>
            </a:r>
            <a:r>
              <a:rPr sz="2000" spc="-15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Assume that </a:t>
            </a:r>
            <a:r>
              <a:rPr sz="1800" spc="-10" dirty="0">
                <a:latin typeface="Verdana"/>
                <a:cs typeface="Verdana"/>
              </a:rPr>
              <a:t>ITEM </a:t>
            </a:r>
            <a:r>
              <a:rPr sz="1800" dirty="0">
                <a:latin typeface="Verdana"/>
                <a:cs typeface="Verdana"/>
              </a:rPr>
              <a:t>does appear </a:t>
            </a:r>
            <a:r>
              <a:rPr sz="1800" spc="5" dirty="0">
                <a:latin typeface="Verdana"/>
                <a:cs typeface="Verdana"/>
              </a:rPr>
              <a:t>in </a:t>
            </a:r>
            <a:r>
              <a:rPr sz="1800" spc="-55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  <a:tab pos="2232025" algn="l"/>
                <a:tab pos="2756535" algn="l"/>
                <a:tab pos="3796029" algn="l"/>
                <a:tab pos="4168140" algn="l"/>
                <a:tab pos="5762625" algn="l"/>
                <a:tab pos="6314440" algn="l"/>
                <a:tab pos="6747509" algn="l"/>
                <a:tab pos="7312025" algn="l"/>
                <a:tab pos="7683500" algn="l"/>
              </a:tabLst>
            </a:pP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cc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rd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5" dirty="0">
                <a:latin typeface="Verdana"/>
                <a:cs typeface="Verdana"/>
              </a:rPr>
              <a:t>gl</a:t>
            </a:r>
            <a:r>
              <a:rPr sz="1800" dirty="0">
                <a:latin typeface="Verdana"/>
                <a:cs typeface="Verdana"/>
              </a:rPr>
              <a:t>y	</a:t>
            </a:r>
            <a:r>
              <a:rPr sz="1800" spc="5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h</a:t>
            </a:r>
            <a:r>
              <a:rPr sz="1800" dirty="0">
                <a:latin typeface="Verdana"/>
                <a:cs typeface="Verdana"/>
              </a:rPr>
              <a:t>e	</a:t>
            </a:r>
            <a:r>
              <a:rPr sz="1800" spc="-15" dirty="0">
                <a:latin typeface="Verdana"/>
                <a:cs typeface="Verdana"/>
              </a:rPr>
              <a:t>nu</a:t>
            </a:r>
            <a:r>
              <a:rPr sz="1800" dirty="0">
                <a:latin typeface="Verdana"/>
                <a:cs typeface="Verdana"/>
              </a:rPr>
              <a:t>m</a:t>
            </a:r>
            <a:r>
              <a:rPr sz="1800" spc="5" dirty="0">
                <a:latin typeface="Verdana"/>
                <a:cs typeface="Verdana"/>
              </a:rPr>
              <a:t>be</a:t>
            </a:r>
            <a:r>
              <a:rPr sz="1800" dirty="0">
                <a:latin typeface="Verdana"/>
                <a:cs typeface="Verdana"/>
              </a:rPr>
              <a:t>r	</a:t>
            </a:r>
            <a:r>
              <a:rPr sz="1800" spc="10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f	c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m</a:t>
            </a:r>
            <a:r>
              <a:rPr sz="1800" spc="5" dirty="0">
                <a:latin typeface="Verdana"/>
                <a:cs typeface="Verdana"/>
              </a:rPr>
              <a:t>p</a:t>
            </a:r>
            <a:r>
              <a:rPr sz="1800" dirty="0">
                <a:latin typeface="Verdana"/>
                <a:cs typeface="Verdana"/>
              </a:rPr>
              <a:t>ar</a:t>
            </a:r>
            <a:r>
              <a:rPr sz="1800" spc="10" dirty="0">
                <a:latin typeface="Verdana"/>
                <a:cs typeface="Verdana"/>
              </a:rPr>
              <a:t>i</a:t>
            </a:r>
            <a:r>
              <a:rPr sz="1800" spc="-30" dirty="0">
                <a:latin typeface="Verdana"/>
                <a:cs typeface="Verdana"/>
              </a:rPr>
              <a:t>s</a:t>
            </a:r>
            <a:r>
              <a:rPr sz="1800" spc="5" dirty="0">
                <a:latin typeface="Verdana"/>
                <a:cs typeface="Verdana"/>
              </a:rPr>
              <a:t>o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s	</a:t>
            </a:r>
            <a:r>
              <a:rPr sz="1800" spc="-5" dirty="0">
                <a:latin typeface="Verdana"/>
                <a:cs typeface="Verdana"/>
              </a:rPr>
              <a:t>ca</a:t>
            </a:r>
            <a:r>
              <a:rPr sz="1800" dirty="0">
                <a:latin typeface="Verdana"/>
                <a:cs typeface="Verdana"/>
              </a:rPr>
              <a:t>n	</a:t>
            </a:r>
            <a:r>
              <a:rPr sz="1800" spc="5" dirty="0">
                <a:latin typeface="Verdana"/>
                <a:cs typeface="Verdana"/>
              </a:rPr>
              <a:t>b</a:t>
            </a:r>
            <a:r>
              <a:rPr sz="1800" dirty="0">
                <a:latin typeface="Verdana"/>
                <a:cs typeface="Verdana"/>
              </a:rPr>
              <a:t>e	a</a:t>
            </a:r>
            <a:r>
              <a:rPr sz="1800" spc="-40" dirty="0">
                <a:latin typeface="Verdana"/>
                <a:cs typeface="Verdana"/>
              </a:rPr>
              <a:t>n</a:t>
            </a:r>
            <a:r>
              <a:rPr sz="1800" dirty="0">
                <a:latin typeface="Verdana"/>
                <a:cs typeface="Verdana"/>
              </a:rPr>
              <a:t>y	</a:t>
            </a:r>
            <a:r>
              <a:rPr sz="1800" spc="10" dirty="0">
                <a:latin typeface="Verdana"/>
                <a:cs typeface="Verdana"/>
              </a:rPr>
              <a:t>o</a:t>
            </a:r>
            <a:r>
              <a:rPr sz="1800" dirty="0">
                <a:latin typeface="Verdana"/>
                <a:cs typeface="Verdana"/>
              </a:rPr>
              <a:t>f	</a:t>
            </a:r>
            <a:r>
              <a:rPr sz="1800" spc="30" dirty="0">
                <a:latin typeface="Verdana"/>
                <a:cs typeface="Verdana"/>
              </a:rPr>
              <a:t>t</a:t>
            </a:r>
            <a:r>
              <a:rPr sz="1800" spc="-15" dirty="0">
                <a:latin typeface="Verdana"/>
                <a:cs typeface="Verdana"/>
              </a:rPr>
              <a:t>h</a:t>
            </a:r>
            <a:r>
              <a:rPr sz="1800" dirty="0">
                <a:latin typeface="Verdana"/>
                <a:cs typeface="Verdana"/>
              </a:rPr>
              <a:t>e  </a:t>
            </a:r>
            <a:r>
              <a:rPr sz="1800" spc="-5" dirty="0">
                <a:latin typeface="Verdana"/>
                <a:cs typeface="Verdana"/>
              </a:rPr>
              <a:t>numbers </a:t>
            </a:r>
            <a:r>
              <a:rPr sz="1800" dirty="0">
                <a:latin typeface="Verdana"/>
                <a:cs typeface="Verdana"/>
              </a:rPr>
              <a:t>1, 2, </a:t>
            </a:r>
            <a:r>
              <a:rPr sz="1800" spc="5" dirty="0">
                <a:latin typeface="Verdana"/>
                <a:cs typeface="Verdana"/>
              </a:rPr>
              <a:t>3, </a:t>
            </a:r>
            <a:r>
              <a:rPr sz="1800" dirty="0">
                <a:latin typeface="Verdana"/>
                <a:cs typeface="Verdana"/>
              </a:rPr>
              <a:t>. . . ,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n</a:t>
            </a:r>
            <a:endParaRPr sz="1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5" dirty="0">
                <a:latin typeface="Verdana"/>
                <a:cs typeface="Verdana"/>
              </a:rPr>
              <a:t>Each number occurs </a:t>
            </a:r>
            <a:r>
              <a:rPr sz="1800" dirty="0">
                <a:latin typeface="Verdana"/>
                <a:cs typeface="Verdana"/>
              </a:rPr>
              <a:t>with probability p 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1/n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46188" y="4199895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252" y="0"/>
                </a:lnTo>
              </a:path>
            </a:pathLst>
          </a:custGeom>
          <a:ln w="9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12666" y="4199895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252" y="0"/>
                </a:lnTo>
              </a:path>
            </a:pathLst>
          </a:custGeom>
          <a:ln w="9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472055" y="4199895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272" y="0"/>
                </a:lnTo>
              </a:path>
            </a:pathLst>
          </a:custGeom>
          <a:ln w="9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92297" y="4199895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272" y="0"/>
                </a:lnTo>
              </a:path>
            </a:pathLst>
          </a:custGeom>
          <a:ln w="9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9294" y="4199895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272" y="0"/>
                </a:lnTo>
              </a:path>
            </a:pathLst>
          </a:custGeom>
          <a:ln w="9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86455" y="4199895"/>
            <a:ext cx="908685" cy="0"/>
          </a:xfrm>
          <a:custGeom>
            <a:avLst/>
            <a:gdLst/>
            <a:ahLst/>
            <a:cxnLst/>
            <a:rect l="l" t="t" r="r" b="b"/>
            <a:pathLst>
              <a:path w="908684">
                <a:moveTo>
                  <a:pt x="0" y="0"/>
                </a:moveTo>
                <a:lnTo>
                  <a:pt x="146076" y="0"/>
                </a:lnTo>
              </a:path>
              <a:path w="908684">
                <a:moveTo>
                  <a:pt x="190252" y="0"/>
                </a:moveTo>
                <a:lnTo>
                  <a:pt x="908264" y="0"/>
                </a:lnTo>
              </a:path>
            </a:pathLst>
          </a:custGeom>
          <a:ln w="99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45445" y="4199895"/>
            <a:ext cx="430530" cy="0"/>
          </a:xfrm>
          <a:custGeom>
            <a:avLst/>
            <a:gdLst/>
            <a:ahLst/>
            <a:cxnLst/>
            <a:rect l="l" t="t" r="r" b="b"/>
            <a:pathLst>
              <a:path w="430529">
                <a:moveTo>
                  <a:pt x="0" y="0"/>
                </a:moveTo>
                <a:lnTo>
                  <a:pt x="430178" y="0"/>
                </a:lnTo>
              </a:path>
            </a:pathLst>
          </a:custGeom>
          <a:ln w="98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425490" y="4010060"/>
            <a:ext cx="7012305" cy="49275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ts val="1835"/>
              </a:lnSpc>
              <a:spcBef>
                <a:spcPts val="110"/>
              </a:spcBef>
            </a:pPr>
            <a:r>
              <a:rPr sz="1850" i="1" spc="50" dirty="0">
                <a:latin typeface="Times New Roman"/>
                <a:cs typeface="Times New Roman"/>
              </a:rPr>
              <a:t>C</a:t>
            </a:r>
            <a:r>
              <a:rPr sz="1850" spc="50" dirty="0">
                <a:latin typeface="Times New Roman"/>
                <a:cs typeface="Times New Roman"/>
              </a:rPr>
              <a:t>(</a:t>
            </a:r>
            <a:r>
              <a:rPr sz="1850" i="1" spc="50" dirty="0">
                <a:latin typeface="Times New Roman"/>
                <a:cs typeface="Times New Roman"/>
              </a:rPr>
              <a:t>n</a:t>
            </a:r>
            <a:r>
              <a:rPr sz="1850" spc="50" dirty="0">
                <a:latin typeface="Times New Roman"/>
                <a:cs typeface="Times New Roman"/>
              </a:rPr>
              <a:t>)</a:t>
            </a:r>
            <a:r>
              <a:rPr sz="1850" spc="-4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</a:t>
            </a:r>
            <a:r>
              <a:rPr sz="1850" spc="-2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1.</a:t>
            </a:r>
            <a:r>
              <a:rPr sz="1850" spc="-185" dirty="0">
                <a:latin typeface="Times New Roman"/>
                <a:cs typeface="Times New Roman"/>
              </a:rPr>
              <a:t> </a:t>
            </a:r>
            <a:r>
              <a:rPr sz="2775" spc="22" baseline="34534" dirty="0">
                <a:latin typeface="Times New Roman"/>
                <a:cs typeface="Times New Roman"/>
              </a:rPr>
              <a:t>1</a:t>
            </a:r>
            <a:r>
              <a:rPr sz="2775" spc="15" baseline="34534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13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2.</a:t>
            </a:r>
            <a:r>
              <a:rPr sz="1850" spc="-185" dirty="0">
                <a:latin typeface="Times New Roman"/>
                <a:cs typeface="Times New Roman"/>
              </a:rPr>
              <a:t> </a:t>
            </a:r>
            <a:r>
              <a:rPr sz="2775" spc="22" baseline="34534" dirty="0">
                <a:latin typeface="Times New Roman"/>
                <a:cs typeface="Times New Roman"/>
              </a:rPr>
              <a:t>1</a:t>
            </a:r>
            <a:r>
              <a:rPr sz="2775" spc="15" baseline="34534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190" dirty="0">
                <a:latin typeface="Times New Roman"/>
                <a:cs typeface="Times New Roman"/>
              </a:rPr>
              <a:t> </a:t>
            </a:r>
            <a:r>
              <a:rPr sz="1850" spc="5" dirty="0">
                <a:latin typeface="Times New Roman"/>
                <a:cs typeface="Times New Roman"/>
              </a:rPr>
              <a:t>3.</a:t>
            </a:r>
            <a:r>
              <a:rPr sz="1850" spc="-180" dirty="0">
                <a:latin typeface="Times New Roman"/>
                <a:cs typeface="Times New Roman"/>
              </a:rPr>
              <a:t> </a:t>
            </a:r>
            <a:r>
              <a:rPr sz="2775" spc="22" baseline="34534" dirty="0">
                <a:latin typeface="Times New Roman"/>
                <a:cs typeface="Times New Roman"/>
              </a:rPr>
              <a:t>1</a:t>
            </a:r>
            <a:r>
              <a:rPr sz="2775" spc="15" baseline="34534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2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...</a:t>
            </a:r>
            <a:r>
              <a:rPr sz="1850" spc="-27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130" dirty="0">
                <a:latin typeface="Times New Roman"/>
                <a:cs typeface="Times New Roman"/>
              </a:rPr>
              <a:t> </a:t>
            </a:r>
            <a:r>
              <a:rPr sz="1850" i="1" spc="-30" dirty="0">
                <a:latin typeface="Times New Roman"/>
                <a:cs typeface="Times New Roman"/>
              </a:rPr>
              <a:t>n</a:t>
            </a:r>
            <a:r>
              <a:rPr sz="1850" spc="-30" dirty="0">
                <a:latin typeface="Times New Roman"/>
                <a:cs typeface="Times New Roman"/>
              </a:rPr>
              <a:t>.</a:t>
            </a:r>
            <a:r>
              <a:rPr sz="1850" spc="-185" dirty="0">
                <a:latin typeface="Times New Roman"/>
                <a:cs typeface="Times New Roman"/>
              </a:rPr>
              <a:t> </a:t>
            </a:r>
            <a:r>
              <a:rPr sz="2775" spc="22" baseline="34534" dirty="0">
                <a:latin typeface="Times New Roman"/>
                <a:cs typeface="Times New Roman"/>
              </a:rPr>
              <a:t>1</a:t>
            </a:r>
            <a:r>
              <a:rPr sz="2775" spc="195" baseline="34534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</a:t>
            </a:r>
            <a:r>
              <a:rPr sz="1850" spc="100" dirty="0">
                <a:latin typeface="Times New Roman"/>
                <a:cs typeface="Times New Roman"/>
              </a:rPr>
              <a:t> </a:t>
            </a:r>
            <a:r>
              <a:rPr sz="2775" spc="22" baseline="34534" dirty="0">
                <a:latin typeface="Times New Roman"/>
                <a:cs typeface="Times New Roman"/>
              </a:rPr>
              <a:t>1</a:t>
            </a:r>
            <a:r>
              <a:rPr sz="2775" spc="-112" baseline="34534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(1</a:t>
            </a:r>
            <a:r>
              <a:rPr sz="1850" dirty="0">
                <a:latin typeface="Symbol"/>
                <a:cs typeface="Symbol"/>
              </a:rPr>
              <a:t></a:t>
            </a:r>
            <a:r>
              <a:rPr sz="1850" spc="-13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2</a:t>
            </a:r>
            <a:r>
              <a:rPr sz="1850" spc="-18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19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Times New Roman"/>
                <a:cs typeface="Times New Roman"/>
              </a:rPr>
              <a:t>3</a:t>
            </a:r>
            <a:r>
              <a:rPr sz="1850" spc="-24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250" dirty="0">
                <a:latin typeface="Times New Roman"/>
                <a:cs typeface="Times New Roman"/>
              </a:rPr>
              <a:t> </a:t>
            </a:r>
            <a:r>
              <a:rPr sz="1850" dirty="0">
                <a:latin typeface="Times New Roman"/>
                <a:cs typeface="Times New Roman"/>
              </a:rPr>
              <a:t>...</a:t>
            </a:r>
            <a:r>
              <a:rPr sz="1850" spc="-275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</a:t>
            </a:r>
            <a:r>
              <a:rPr sz="1850" spc="-130" dirty="0">
                <a:latin typeface="Times New Roman"/>
                <a:cs typeface="Times New Roman"/>
              </a:rPr>
              <a:t> </a:t>
            </a:r>
            <a:r>
              <a:rPr sz="1850" i="1" spc="20" dirty="0">
                <a:latin typeface="Times New Roman"/>
                <a:cs typeface="Times New Roman"/>
              </a:rPr>
              <a:t>n</a:t>
            </a:r>
            <a:r>
              <a:rPr sz="1850" spc="20" dirty="0">
                <a:latin typeface="Times New Roman"/>
                <a:cs typeface="Times New Roman"/>
              </a:rPr>
              <a:t>)</a:t>
            </a:r>
            <a:r>
              <a:rPr sz="1850" spc="-50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</a:t>
            </a:r>
            <a:r>
              <a:rPr sz="1850" spc="100" dirty="0">
                <a:latin typeface="Times New Roman"/>
                <a:cs typeface="Times New Roman"/>
              </a:rPr>
              <a:t> </a:t>
            </a:r>
            <a:r>
              <a:rPr sz="2775" spc="22" baseline="34534" dirty="0">
                <a:latin typeface="Times New Roman"/>
                <a:cs typeface="Times New Roman"/>
              </a:rPr>
              <a:t>1</a:t>
            </a:r>
            <a:r>
              <a:rPr sz="2775" spc="165" baseline="34534" dirty="0">
                <a:latin typeface="Times New Roman"/>
                <a:cs typeface="Times New Roman"/>
              </a:rPr>
              <a:t> </a:t>
            </a:r>
            <a:r>
              <a:rPr sz="2775" i="1" spc="44" baseline="34534" dirty="0">
                <a:latin typeface="Times New Roman"/>
                <a:cs typeface="Times New Roman"/>
              </a:rPr>
              <a:t>n</a:t>
            </a:r>
            <a:r>
              <a:rPr sz="2775" spc="44" baseline="34534" dirty="0">
                <a:latin typeface="Times New Roman"/>
                <a:cs typeface="Times New Roman"/>
              </a:rPr>
              <a:t>(</a:t>
            </a:r>
            <a:r>
              <a:rPr sz="2775" i="1" spc="44" baseline="34534" dirty="0">
                <a:latin typeface="Times New Roman"/>
                <a:cs typeface="Times New Roman"/>
              </a:rPr>
              <a:t>n</a:t>
            </a:r>
            <a:r>
              <a:rPr sz="2775" i="1" spc="-240" baseline="34534" dirty="0">
                <a:latin typeface="Times New Roman"/>
                <a:cs typeface="Times New Roman"/>
              </a:rPr>
              <a:t> </a:t>
            </a:r>
            <a:r>
              <a:rPr sz="2775" baseline="34534" dirty="0">
                <a:latin typeface="Symbol"/>
                <a:cs typeface="Symbol"/>
              </a:rPr>
              <a:t></a:t>
            </a:r>
            <a:r>
              <a:rPr sz="2775" baseline="34534" dirty="0">
                <a:latin typeface="Times New Roman"/>
                <a:cs typeface="Times New Roman"/>
              </a:rPr>
              <a:t>1)</a:t>
            </a:r>
            <a:r>
              <a:rPr sz="2775" spc="165" baseline="34534" dirty="0">
                <a:latin typeface="Times New Roman"/>
                <a:cs typeface="Times New Roman"/>
              </a:rPr>
              <a:t> </a:t>
            </a:r>
            <a:r>
              <a:rPr sz="1850" spc="15" dirty="0">
                <a:latin typeface="Symbol"/>
                <a:cs typeface="Symbol"/>
              </a:rPr>
              <a:t></a:t>
            </a:r>
            <a:r>
              <a:rPr sz="1850" spc="110" dirty="0">
                <a:latin typeface="Times New Roman"/>
                <a:cs typeface="Times New Roman"/>
              </a:rPr>
              <a:t> </a:t>
            </a:r>
            <a:r>
              <a:rPr sz="2775" i="1" spc="22" baseline="34534" dirty="0">
                <a:latin typeface="Times New Roman"/>
                <a:cs typeface="Times New Roman"/>
              </a:rPr>
              <a:t>n</a:t>
            </a:r>
            <a:r>
              <a:rPr sz="2775" i="1" spc="-232" baseline="34534" dirty="0">
                <a:latin typeface="Times New Roman"/>
                <a:cs typeface="Times New Roman"/>
              </a:rPr>
              <a:t> </a:t>
            </a:r>
            <a:r>
              <a:rPr sz="2775" spc="120" baseline="34534" dirty="0">
                <a:latin typeface="Symbol"/>
                <a:cs typeface="Symbol"/>
              </a:rPr>
              <a:t></a:t>
            </a:r>
            <a:r>
              <a:rPr sz="2775" spc="120" baseline="34534" dirty="0">
                <a:latin typeface="Times New Roman"/>
                <a:cs typeface="Times New Roman"/>
              </a:rPr>
              <a:t>1</a:t>
            </a:r>
            <a:endParaRPr sz="2775" baseline="34534">
              <a:latin typeface="Times New Roman"/>
              <a:cs typeface="Times New Roman"/>
            </a:endParaRPr>
          </a:p>
          <a:p>
            <a:pPr marL="936625">
              <a:lnSpc>
                <a:spcPts val="1835"/>
              </a:lnSpc>
              <a:tabLst>
                <a:tab pos="1503045" algn="l"/>
                <a:tab pos="2061845" algn="l"/>
                <a:tab pos="2982595" algn="l"/>
                <a:tab pos="3379470" algn="l"/>
                <a:tab pos="5376545" algn="l"/>
                <a:tab pos="5854700" algn="l"/>
                <a:tab pos="6678930" algn="l"/>
              </a:tabLst>
            </a:pPr>
            <a:r>
              <a:rPr sz="1850" i="1" spc="15" dirty="0">
                <a:latin typeface="Times New Roman"/>
                <a:cs typeface="Times New Roman"/>
              </a:rPr>
              <a:t>n	n	n	n	n	n	</a:t>
            </a:r>
            <a:r>
              <a:rPr sz="1850" spc="15" dirty="0">
                <a:latin typeface="Times New Roman"/>
                <a:cs typeface="Times New Roman"/>
              </a:rPr>
              <a:t>2	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79701" y="316282"/>
            <a:ext cx="1294610" cy="45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0850" y="1676400"/>
            <a:ext cx="8242300" cy="4504055"/>
            <a:chOff x="450850" y="1676400"/>
            <a:chExt cx="8242300" cy="4504055"/>
          </a:xfrm>
        </p:grpSpPr>
        <p:sp>
          <p:nvSpPr>
            <p:cNvPr id="5" name="object 5"/>
            <p:cNvSpPr/>
            <p:nvPr/>
          </p:nvSpPr>
          <p:spPr>
            <a:xfrm>
              <a:off x="457200" y="6172200"/>
              <a:ext cx="8229600" cy="1905"/>
            </a:xfrm>
            <a:custGeom>
              <a:avLst/>
              <a:gdLst/>
              <a:ahLst/>
              <a:cxnLst/>
              <a:rect l="l" t="t" r="r" b="b"/>
              <a:pathLst>
                <a:path w="8229600" h="1904">
                  <a:moveTo>
                    <a:pt x="0" y="0"/>
                  </a:moveTo>
                  <a:lnTo>
                    <a:pt x="8229600" y="1587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3600" y="1676400"/>
              <a:ext cx="4495800" cy="44958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39/56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405889" y="617347"/>
            <a:ext cx="48875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Complexity </a:t>
            </a:r>
            <a:r>
              <a:rPr spc="-5" dirty="0"/>
              <a:t>of</a:t>
            </a:r>
            <a:r>
              <a:rPr spc="-40" dirty="0"/>
              <a:t> </a:t>
            </a:r>
            <a:r>
              <a:rPr spc="-5" dirty="0"/>
              <a:t>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15240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5">
                <a:moveTo>
                  <a:pt x="0" y="0"/>
                </a:moveTo>
                <a:lnTo>
                  <a:pt x="8229600" y="165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379701" y="316282"/>
            <a:ext cx="1294610" cy="4509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172200"/>
            <a:ext cx="8229600" cy="1905"/>
          </a:xfrm>
          <a:custGeom>
            <a:avLst/>
            <a:gdLst/>
            <a:ahLst/>
            <a:cxnLst/>
            <a:rect l="l" t="t" r="r" b="b"/>
            <a:pathLst>
              <a:path w="8229600" h="1904">
                <a:moveTo>
                  <a:pt x="0" y="0"/>
                </a:moveTo>
                <a:lnTo>
                  <a:pt x="8229600" y="1587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4/56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32738" y="258902"/>
            <a:ext cx="502666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500" b="1" spc="-10" dirty="0">
                <a:latin typeface="Verdana"/>
                <a:cs typeface="Verdana"/>
              </a:rPr>
              <a:t>Mathematical Notations and  Functions</a:t>
            </a:r>
            <a:endParaRPr sz="2500">
              <a:latin typeface="Verdana"/>
              <a:cs typeface="Verdana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2500" b="1" spc="-5" dirty="0">
                <a:latin typeface="Verdana"/>
                <a:cs typeface="Verdana"/>
              </a:rPr>
              <a:t>(Floor </a:t>
            </a:r>
            <a:r>
              <a:rPr sz="2500" b="1" spc="-10" dirty="0">
                <a:latin typeface="Verdana"/>
                <a:cs typeface="Verdana"/>
              </a:rPr>
              <a:t>and</a:t>
            </a:r>
            <a:r>
              <a:rPr sz="2500" b="1" spc="-35" dirty="0">
                <a:latin typeface="Verdana"/>
                <a:cs typeface="Verdana"/>
              </a:rPr>
              <a:t> </a:t>
            </a:r>
            <a:r>
              <a:rPr sz="2500" b="1" spc="-5" dirty="0">
                <a:latin typeface="Verdana"/>
                <a:cs typeface="Verdana"/>
              </a:rPr>
              <a:t>Ceiling)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844" y="1633804"/>
            <a:ext cx="4737735" cy="1148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sz="2000" spc="-15" dirty="0">
                <a:latin typeface="Verdana"/>
                <a:cs typeface="Verdana"/>
              </a:rPr>
              <a:t>Let </a:t>
            </a:r>
            <a:r>
              <a:rPr sz="2000" spc="-5" dirty="0">
                <a:latin typeface="Verdana"/>
                <a:cs typeface="Verdana"/>
              </a:rPr>
              <a:t>x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5" dirty="0">
                <a:latin typeface="Verdana"/>
                <a:cs typeface="Verdana"/>
              </a:rPr>
              <a:t>real</a:t>
            </a:r>
            <a:r>
              <a:rPr sz="2000" spc="-1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number,</a:t>
            </a:r>
            <a:endParaRPr sz="2000">
              <a:latin typeface="Verdana"/>
              <a:cs typeface="Verdana"/>
            </a:endParaRPr>
          </a:p>
          <a:p>
            <a:pPr marL="2951480">
              <a:lnSpc>
                <a:spcPct val="100000"/>
              </a:lnSpc>
              <a:spcBef>
                <a:spcPts val="1730"/>
              </a:spcBef>
            </a:pPr>
            <a:r>
              <a:rPr sz="2850" spc="-82" baseline="-8771" dirty="0">
                <a:latin typeface="Symbol"/>
                <a:cs typeface="Symbol"/>
              </a:rPr>
              <a:t></a:t>
            </a:r>
            <a:r>
              <a:rPr sz="1600" i="1" spc="-55" dirty="0">
                <a:latin typeface="Times New Roman"/>
                <a:cs typeface="Times New Roman"/>
              </a:rPr>
              <a:t>x</a:t>
            </a:r>
            <a:r>
              <a:rPr sz="2850" spc="-82" baseline="-8771" dirty="0">
                <a:latin typeface="Symbol"/>
                <a:cs typeface="Symbol"/>
              </a:rPr>
              <a:t></a:t>
            </a:r>
            <a:r>
              <a:rPr sz="2850" spc="-82" baseline="-877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called</a:t>
            </a:r>
            <a:r>
              <a:rPr sz="1600" spc="-335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Times New Roman"/>
                <a:cs typeface="Times New Roman"/>
              </a:rPr>
              <a:t>floor </a:t>
            </a:r>
            <a:r>
              <a:rPr sz="1600" spc="5" dirty="0">
                <a:latin typeface="Times New Roman"/>
                <a:cs typeface="Times New Roman"/>
              </a:rPr>
              <a:t>of x</a:t>
            </a:r>
            <a:endParaRPr sz="1600">
              <a:latin typeface="Times New Roman"/>
              <a:cs typeface="Times New Roman"/>
            </a:endParaRPr>
          </a:p>
          <a:p>
            <a:pPr marL="2951480">
              <a:lnSpc>
                <a:spcPct val="100000"/>
              </a:lnSpc>
              <a:spcBef>
                <a:spcPts val="150"/>
              </a:spcBef>
            </a:pPr>
            <a:r>
              <a:rPr sz="2850" spc="-97" baseline="-8771" dirty="0">
                <a:latin typeface="Symbol"/>
                <a:cs typeface="Symbol"/>
              </a:rPr>
              <a:t></a:t>
            </a:r>
            <a:r>
              <a:rPr sz="1600" spc="-65" dirty="0">
                <a:latin typeface="Times New Roman"/>
                <a:cs typeface="Times New Roman"/>
              </a:rPr>
              <a:t>x</a:t>
            </a:r>
            <a:r>
              <a:rPr sz="2850" spc="-97" baseline="-8771" dirty="0">
                <a:latin typeface="Symbol"/>
                <a:cs typeface="Symbol"/>
              </a:rPr>
              <a:t></a:t>
            </a:r>
            <a:r>
              <a:rPr sz="2850" spc="-97" baseline="-877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called</a:t>
            </a:r>
            <a:r>
              <a:rPr sz="1600" spc="-31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ceiling </a:t>
            </a:r>
            <a:r>
              <a:rPr sz="1600" spc="5" dirty="0">
                <a:latin typeface="Times New Roman"/>
                <a:cs typeface="Times New Roman"/>
              </a:rPr>
              <a:t>of 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0844" y="3097479"/>
            <a:ext cx="4345305" cy="9283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2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sz="2000" spc="-15" dirty="0">
                <a:latin typeface="Verdana"/>
                <a:cs typeface="Verdana"/>
              </a:rPr>
              <a:t>If </a:t>
            </a:r>
            <a:r>
              <a:rPr sz="2000" spc="-5" dirty="0">
                <a:latin typeface="Verdana"/>
                <a:cs typeface="Verdana"/>
              </a:rPr>
              <a:t>x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dirty="0">
                <a:latin typeface="Verdana"/>
                <a:cs typeface="Verdana"/>
              </a:rPr>
              <a:t>itself </a:t>
            </a:r>
            <a:r>
              <a:rPr sz="2000" spc="-45" dirty="0">
                <a:latin typeface="Verdana"/>
                <a:cs typeface="Verdana"/>
              </a:rPr>
              <a:t>integer,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then</a:t>
            </a:r>
            <a:endParaRPr sz="2000">
              <a:latin typeface="Verdana"/>
              <a:cs typeface="Verdana"/>
            </a:endParaRPr>
          </a:p>
          <a:p>
            <a:pPr marR="30480" algn="r">
              <a:lnSpc>
                <a:spcPct val="100000"/>
              </a:lnSpc>
              <a:spcBef>
                <a:spcPts val="1885"/>
              </a:spcBef>
            </a:pPr>
            <a:r>
              <a:rPr sz="2350" spc="-60" dirty="0">
                <a:latin typeface="Symbol"/>
                <a:cs typeface="Symbol"/>
              </a:rPr>
              <a:t></a:t>
            </a:r>
            <a:r>
              <a:rPr sz="2925" i="1" spc="-89" baseline="9971" dirty="0">
                <a:latin typeface="Times New Roman"/>
                <a:cs typeface="Times New Roman"/>
              </a:rPr>
              <a:t>x</a:t>
            </a:r>
            <a:r>
              <a:rPr sz="2350" spc="-60" dirty="0">
                <a:latin typeface="Symbol"/>
                <a:cs typeface="Symbol"/>
              </a:rPr>
              <a:t>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925" spc="15" baseline="9971" dirty="0">
                <a:latin typeface="Symbol"/>
                <a:cs typeface="Symbol"/>
              </a:rPr>
              <a:t></a:t>
            </a:r>
            <a:r>
              <a:rPr sz="2925" spc="-292" baseline="9971" dirty="0">
                <a:latin typeface="Times New Roman"/>
                <a:cs typeface="Times New Roman"/>
              </a:rPr>
              <a:t> </a:t>
            </a:r>
            <a:r>
              <a:rPr sz="2350" spc="-60" dirty="0">
                <a:latin typeface="Symbol"/>
                <a:cs typeface="Symbol"/>
              </a:rPr>
              <a:t></a:t>
            </a:r>
            <a:r>
              <a:rPr sz="2925" i="1" spc="-89" baseline="9971" dirty="0">
                <a:latin typeface="Times New Roman"/>
                <a:cs typeface="Times New Roman"/>
              </a:rPr>
              <a:t>x</a:t>
            </a:r>
            <a:r>
              <a:rPr sz="2350" spc="-60" dirty="0">
                <a:latin typeface="Symbol"/>
                <a:cs typeface="Symbol"/>
              </a:rPr>
              <a:t>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244" y="4561154"/>
            <a:ext cx="1739264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Otherwise,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2654" y="4733281"/>
            <a:ext cx="1362710" cy="415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825" spc="-97" baseline="-8714" dirty="0">
                <a:latin typeface="Symbol"/>
                <a:cs typeface="Symbol"/>
              </a:rPr>
              <a:t></a:t>
            </a:r>
            <a:r>
              <a:rPr sz="2100" i="1" spc="-65" dirty="0">
                <a:latin typeface="Times New Roman"/>
                <a:cs typeface="Times New Roman"/>
              </a:rPr>
              <a:t>x</a:t>
            </a:r>
            <a:r>
              <a:rPr sz="3825" spc="-97" baseline="-8714" dirty="0">
                <a:latin typeface="Symbol"/>
                <a:cs typeface="Symbol"/>
              </a:rPr>
              <a:t></a:t>
            </a:r>
            <a:r>
              <a:rPr sz="3825" spc="-569" baseline="-8714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Symbol"/>
                <a:cs typeface="Symbol"/>
              </a:rPr>
              <a:t></a:t>
            </a:r>
            <a:r>
              <a:rPr sz="2100" spc="105" dirty="0">
                <a:latin typeface="Times New Roman"/>
                <a:cs typeface="Times New Roman"/>
              </a:rPr>
              <a:t>1</a:t>
            </a:r>
            <a:r>
              <a:rPr sz="2100" spc="-24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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3825" spc="-97" baseline="-8714" dirty="0">
                <a:latin typeface="Symbol"/>
                <a:cs typeface="Symbol"/>
              </a:rPr>
              <a:t></a:t>
            </a:r>
            <a:r>
              <a:rPr sz="2100" i="1" spc="-65" dirty="0">
                <a:latin typeface="Times New Roman"/>
                <a:cs typeface="Times New Roman"/>
              </a:rPr>
              <a:t>x</a:t>
            </a:r>
            <a:r>
              <a:rPr sz="3825" spc="-97" baseline="-8714" dirty="0">
                <a:latin typeface="Symbol"/>
                <a:cs typeface="Symbol"/>
              </a:rPr>
              <a:t></a:t>
            </a:r>
            <a:endParaRPr sz="3825" baseline="-8714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86400" y="3200400"/>
            <a:ext cx="3505200" cy="1981200"/>
          </a:xfrm>
          <a:prstGeom prst="rect">
            <a:avLst/>
          </a:prstGeom>
          <a:ln w="25400">
            <a:solidFill>
              <a:srgbClr val="385D89"/>
            </a:solidFill>
          </a:ln>
        </p:spPr>
        <p:txBody>
          <a:bodyPr vert="horz" wrap="square" lIns="0" tIns="282575" rIns="0" bIns="0" rtlCol="0">
            <a:spAutoFit/>
          </a:bodyPr>
          <a:lstStyle/>
          <a:p>
            <a:pPr marL="286385">
              <a:lnSpc>
                <a:spcPct val="100000"/>
              </a:lnSpc>
              <a:spcBef>
                <a:spcPts val="2225"/>
              </a:spcBef>
            </a:pPr>
            <a:r>
              <a:rPr sz="2300" i="1" spc="40" dirty="0">
                <a:latin typeface="Times New Roman"/>
                <a:cs typeface="Times New Roman"/>
              </a:rPr>
              <a:t>Example</a:t>
            </a:r>
            <a:r>
              <a:rPr sz="2300" spc="40" dirty="0"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  <a:p>
            <a:pPr marL="868680">
              <a:lnSpc>
                <a:spcPct val="100000"/>
              </a:lnSpc>
              <a:spcBef>
                <a:spcPts val="265"/>
              </a:spcBef>
            </a:pPr>
            <a:r>
              <a:rPr sz="4125" spc="-142" baseline="-8080" dirty="0">
                <a:latin typeface="Symbol"/>
                <a:cs typeface="Symbol"/>
              </a:rPr>
              <a:t></a:t>
            </a:r>
            <a:r>
              <a:rPr sz="2300" spc="-95" dirty="0">
                <a:latin typeface="Times New Roman"/>
                <a:cs typeface="Times New Roman"/>
              </a:rPr>
              <a:t>3.4</a:t>
            </a:r>
            <a:r>
              <a:rPr sz="4125" spc="-142" baseline="-8080" dirty="0">
                <a:latin typeface="Symbol"/>
                <a:cs typeface="Symbol"/>
              </a:rPr>
              <a:t></a:t>
            </a:r>
            <a:r>
              <a:rPr sz="4125" spc="-412" baseline="-808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</a:t>
            </a:r>
            <a:r>
              <a:rPr sz="2300" spc="-13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3</a:t>
            </a:r>
            <a:r>
              <a:rPr sz="2300" spc="-275" dirty="0">
                <a:latin typeface="Times New Roman"/>
                <a:cs typeface="Times New Roman"/>
              </a:rPr>
              <a:t> </a:t>
            </a:r>
            <a:r>
              <a:rPr sz="2300" spc="30" dirty="0">
                <a:latin typeface="Times New Roman"/>
                <a:cs typeface="Times New Roman"/>
              </a:rPr>
              <a:t>and</a:t>
            </a:r>
            <a:r>
              <a:rPr sz="2300" spc="-145" dirty="0">
                <a:latin typeface="Times New Roman"/>
                <a:cs typeface="Times New Roman"/>
              </a:rPr>
              <a:t> </a:t>
            </a:r>
            <a:r>
              <a:rPr sz="4125" spc="-142" baseline="-8080" dirty="0">
                <a:latin typeface="Symbol"/>
                <a:cs typeface="Symbol"/>
              </a:rPr>
              <a:t></a:t>
            </a:r>
            <a:r>
              <a:rPr sz="2300" spc="-95" dirty="0">
                <a:latin typeface="Times New Roman"/>
                <a:cs typeface="Times New Roman"/>
              </a:rPr>
              <a:t>3.4</a:t>
            </a:r>
            <a:r>
              <a:rPr sz="4125" spc="-142" baseline="-8080" dirty="0">
                <a:latin typeface="Symbol"/>
                <a:cs typeface="Symbol"/>
              </a:rPr>
              <a:t></a:t>
            </a:r>
            <a:r>
              <a:rPr sz="4125" spc="-412" baseline="-808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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  <a:p>
            <a:pPr marL="281305">
              <a:lnSpc>
                <a:spcPct val="100000"/>
              </a:lnSpc>
              <a:spcBef>
                <a:spcPts val="225"/>
              </a:spcBef>
            </a:pPr>
            <a:r>
              <a:rPr sz="4125" spc="-142" baseline="-8080" dirty="0">
                <a:latin typeface="Symbol"/>
                <a:cs typeface="Symbol"/>
              </a:rPr>
              <a:t></a:t>
            </a:r>
            <a:r>
              <a:rPr sz="2300" spc="-95" dirty="0">
                <a:latin typeface="Times New Roman"/>
                <a:cs typeface="Times New Roman"/>
              </a:rPr>
              <a:t>3.4</a:t>
            </a:r>
            <a:r>
              <a:rPr sz="4125" spc="-142" baseline="-8080" dirty="0">
                <a:latin typeface="Symbol"/>
                <a:cs typeface="Symbol"/>
              </a:rPr>
              <a:t></a:t>
            </a:r>
            <a:r>
              <a:rPr sz="4125" spc="-622" baseline="-8080" dirty="0">
                <a:latin typeface="Times New Roman"/>
                <a:cs typeface="Times New Roman"/>
              </a:rPr>
              <a:t> </a:t>
            </a:r>
            <a:r>
              <a:rPr sz="2300" spc="100" dirty="0">
                <a:latin typeface="Symbol"/>
                <a:cs typeface="Symbol"/>
              </a:rPr>
              <a:t></a:t>
            </a:r>
            <a:r>
              <a:rPr sz="2300" spc="100" dirty="0">
                <a:latin typeface="Times New Roman"/>
                <a:cs typeface="Times New Roman"/>
              </a:rPr>
              <a:t>1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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Times New Roman"/>
                <a:cs typeface="Times New Roman"/>
              </a:rPr>
              <a:t>4</a:t>
            </a:r>
            <a:r>
              <a:rPr sz="2300" spc="-95" dirty="0">
                <a:latin typeface="Times New Roman"/>
                <a:cs typeface="Times New Roman"/>
              </a:rPr>
              <a:t> </a:t>
            </a:r>
            <a:r>
              <a:rPr sz="2300" spc="20" dirty="0">
                <a:latin typeface="Symbol"/>
                <a:cs typeface="Symbol"/>
              </a:rPr>
              <a:t>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4125" spc="-142" baseline="-8080" dirty="0">
                <a:latin typeface="Symbol"/>
                <a:cs typeface="Symbol"/>
              </a:rPr>
              <a:t></a:t>
            </a:r>
            <a:r>
              <a:rPr sz="2300" spc="-95" dirty="0">
                <a:latin typeface="Times New Roman"/>
                <a:cs typeface="Times New Roman"/>
              </a:rPr>
              <a:t>3.4</a:t>
            </a:r>
            <a:r>
              <a:rPr sz="4125" spc="-142" baseline="-8080" dirty="0">
                <a:latin typeface="Symbol"/>
                <a:cs typeface="Symbol"/>
              </a:rPr>
              <a:t></a:t>
            </a:r>
            <a:endParaRPr sz="4125" baseline="-808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40/56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5750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815"/>
              </a:spcBef>
            </a:pPr>
            <a:r>
              <a:rPr spc="-5" dirty="0"/>
              <a:t>Asymptotic</a:t>
            </a:r>
            <a:r>
              <a:rPr spc="-25" dirty="0"/>
              <a:t> </a:t>
            </a:r>
            <a:r>
              <a:rPr spc="-5" dirty="0"/>
              <a:t>Notations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41/56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6305" y="617347"/>
            <a:ext cx="43281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Asymptotic</a:t>
            </a:r>
            <a:r>
              <a:rPr spc="-50" dirty="0"/>
              <a:t> </a:t>
            </a:r>
            <a:r>
              <a:rPr spc="-5" dirty="0"/>
              <a:t>Notations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b="1" spc="-10" dirty="0">
                <a:latin typeface="Verdana"/>
                <a:cs typeface="Verdana"/>
              </a:rPr>
              <a:t>Asymptotic</a:t>
            </a:r>
            <a:r>
              <a:rPr spc="-10" dirty="0"/>
              <a:t>:</a:t>
            </a:r>
          </a:p>
          <a:p>
            <a:pPr marL="756285" marR="5715" lvl="1" indent="-287020">
              <a:lnSpc>
                <a:spcPct val="100000"/>
              </a:lnSpc>
              <a:spcBef>
                <a:spcPts val="41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Verdana"/>
                <a:cs typeface="Verdana"/>
              </a:rPr>
              <a:t>It </a:t>
            </a:r>
            <a:r>
              <a:rPr sz="1800" spc="-5" dirty="0">
                <a:latin typeface="Verdana"/>
                <a:cs typeface="Verdana"/>
              </a:rPr>
              <a:t>means </a:t>
            </a:r>
            <a:r>
              <a:rPr sz="1800" dirty="0">
                <a:latin typeface="Verdana"/>
                <a:cs typeface="Verdana"/>
              </a:rPr>
              <a:t>a </a:t>
            </a:r>
            <a:r>
              <a:rPr sz="1800" spc="-5" dirty="0">
                <a:latin typeface="Verdana"/>
                <a:cs typeface="Verdana"/>
              </a:rPr>
              <a:t>line that continually </a:t>
            </a:r>
            <a:r>
              <a:rPr sz="1800" dirty="0">
                <a:latin typeface="Verdana"/>
                <a:cs typeface="Verdana"/>
              </a:rPr>
              <a:t>approaches a given </a:t>
            </a:r>
            <a:r>
              <a:rPr sz="1800" spc="-10" dirty="0">
                <a:latin typeface="Verdana"/>
                <a:cs typeface="Verdana"/>
              </a:rPr>
              <a:t>curve </a:t>
            </a:r>
            <a:r>
              <a:rPr sz="1800" spc="-5" dirty="0">
                <a:latin typeface="Verdana"/>
                <a:cs typeface="Verdana"/>
              </a:rPr>
              <a:t>but  </a:t>
            </a:r>
            <a:r>
              <a:rPr sz="1800" dirty="0">
                <a:latin typeface="Verdana"/>
                <a:cs typeface="Verdana"/>
              </a:rPr>
              <a:t>does </a:t>
            </a:r>
            <a:r>
              <a:rPr sz="1800" spc="-5" dirty="0">
                <a:latin typeface="Verdana"/>
                <a:cs typeface="Verdana"/>
              </a:rPr>
              <a:t>not </a:t>
            </a:r>
            <a:r>
              <a:rPr sz="1800" dirty="0">
                <a:latin typeface="Verdana"/>
                <a:cs typeface="Verdana"/>
              </a:rPr>
              <a:t>meet </a:t>
            </a:r>
            <a:r>
              <a:rPr sz="1800" spc="5" dirty="0">
                <a:latin typeface="Verdana"/>
                <a:cs typeface="Verdana"/>
              </a:rPr>
              <a:t>it </a:t>
            </a:r>
            <a:r>
              <a:rPr sz="1800" spc="-5" dirty="0">
                <a:latin typeface="Verdana"/>
                <a:cs typeface="Verdana"/>
              </a:rPr>
              <a:t>at </a:t>
            </a:r>
            <a:r>
              <a:rPr sz="1800" spc="-15" dirty="0">
                <a:latin typeface="Verdana"/>
                <a:cs typeface="Verdana"/>
              </a:rPr>
              <a:t>any </a:t>
            </a:r>
            <a:r>
              <a:rPr sz="1800" spc="-5" dirty="0">
                <a:latin typeface="Verdana"/>
                <a:cs typeface="Verdana"/>
              </a:rPr>
              <a:t>finite</a:t>
            </a:r>
            <a:r>
              <a:rPr sz="1800" dirty="0">
                <a:latin typeface="Verdana"/>
                <a:cs typeface="Verdana"/>
              </a:rPr>
              <a:t> distance.</a:t>
            </a:r>
            <a:endParaRPr sz="1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1800" b="1" spc="-5" dirty="0">
                <a:latin typeface="Verdana"/>
                <a:cs typeface="Verdana"/>
              </a:rPr>
              <a:t>Example</a:t>
            </a:r>
            <a:r>
              <a:rPr sz="1800" spc="-5" dirty="0">
                <a:latin typeface="Verdana"/>
                <a:cs typeface="Verdana"/>
              </a:rPr>
              <a:t>: </a:t>
            </a:r>
            <a:r>
              <a:rPr sz="1800" dirty="0">
                <a:latin typeface="Verdana"/>
                <a:cs typeface="Verdana"/>
              </a:rPr>
              <a:t>x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dirty="0">
                <a:latin typeface="Verdana"/>
                <a:cs typeface="Verdana"/>
              </a:rPr>
              <a:t>asymptotic with x + 1 </a:t>
            </a:r>
            <a:r>
              <a:rPr sz="1800" spc="-5" dirty="0">
                <a:latin typeface="Verdana"/>
                <a:cs typeface="Verdana"/>
              </a:rPr>
              <a:t>as shown </a:t>
            </a:r>
            <a:r>
              <a:rPr sz="1800" spc="5" dirty="0">
                <a:latin typeface="Verdana"/>
                <a:cs typeface="Verdana"/>
              </a:rPr>
              <a:t>in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graph.</a:t>
            </a:r>
            <a:endParaRPr sz="1800">
              <a:latin typeface="Verdana"/>
              <a:cs typeface="Verdana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  <a:tab pos="2171065" algn="l"/>
                <a:tab pos="2795905" algn="l"/>
                <a:tab pos="3390265" algn="l"/>
                <a:tab pos="3808095" algn="l"/>
                <a:tab pos="4789805" algn="l"/>
                <a:tab pos="5183505" algn="l"/>
                <a:tab pos="5457825" algn="l"/>
                <a:tab pos="6046470" algn="l"/>
                <a:tab pos="6415405" algn="l"/>
                <a:tab pos="7637780" algn="l"/>
              </a:tabLst>
            </a:pPr>
            <a:r>
              <a:rPr sz="1800" spc="-10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s</a:t>
            </a:r>
            <a:r>
              <a:rPr sz="1800" spc="-15" dirty="0">
                <a:latin typeface="Verdana"/>
                <a:cs typeface="Verdana"/>
              </a:rPr>
              <a:t>y</a:t>
            </a:r>
            <a:r>
              <a:rPr sz="1800" dirty="0">
                <a:latin typeface="Verdana"/>
                <a:cs typeface="Verdana"/>
              </a:rPr>
              <a:t>m</a:t>
            </a:r>
            <a:r>
              <a:rPr sz="1800" spc="5" dirty="0">
                <a:latin typeface="Verdana"/>
                <a:cs typeface="Verdana"/>
              </a:rPr>
              <a:t>ptoti</a:t>
            </a:r>
            <a:r>
              <a:rPr sz="1800" dirty="0">
                <a:latin typeface="Verdana"/>
                <a:cs typeface="Verdana"/>
              </a:rPr>
              <a:t>c	m</a:t>
            </a:r>
            <a:r>
              <a:rPr sz="1800" spc="-2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y	a</a:t>
            </a:r>
            <a:r>
              <a:rPr sz="1800" spc="10" dirty="0">
                <a:latin typeface="Verdana"/>
                <a:cs typeface="Verdana"/>
              </a:rPr>
              <a:t>l</a:t>
            </a:r>
            <a:r>
              <a:rPr sz="1800" dirty="0">
                <a:latin typeface="Verdana"/>
                <a:cs typeface="Verdana"/>
              </a:rPr>
              <a:t>so	</a:t>
            </a:r>
            <a:r>
              <a:rPr sz="1800" spc="5" dirty="0">
                <a:latin typeface="Verdana"/>
                <a:cs typeface="Verdana"/>
              </a:rPr>
              <a:t>b</a:t>
            </a:r>
            <a:r>
              <a:rPr sz="1800" dirty="0">
                <a:latin typeface="Verdana"/>
                <a:cs typeface="Verdana"/>
              </a:rPr>
              <a:t>e	</a:t>
            </a:r>
            <a:r>
              <a:rPr sz="1800" spc="5" dirty="0">
                <a:latin typeface="Verdana"/>
                <a:cs typeface="Verdana"/>
              </a:rPr>
              <a:t>de</a:t>
            </a:r>
            <a:r>
              <a:rPr sz="1800" spc="-10" dirty="0">
                <a:latin typeface="Verdana"/>
                <a:cs typeface="Verdana"/>
              </a:rPr>
              <a:t>f</a:t>
            </a:r>
            <a:r>
              <a:rPr sz="1800" spc="5" dirty="0">
                <a:latin typeface="Verdana"/>
                <a:cs typeface="Verdana"/>
              </a:rPr>
              <a:t>i</a:t>
            </a:r>
            <a:r>
              <a:rPr sz="1800" spc="-15" dirty="0">
                <a:latin typeface="Verdana"/>
                <a:cs typeface="Verdana"/>
              </a:rPr>
              <a:t>n</a:t>
            </a:r>
            <a:r>
              <a:rPr sz="1800" spc="5" dirty="0">
                <a:latin typeface="Verdana"/>
                <a:cs typeface="Verdana"/>
              </a:rPr>
              <a:t>e</a:t>
            </a:r>
            <a:r>
              <a:rPr sz="1800" dirty="0">
                <a:latin typeface="Verdana"/>
                <a:cs typeface="Verdana"/>
              </a:rPr>
              <a:t>d	</a:t>
            </a:r>
            <a:r>
              <a:rPr sz="1800" spc="-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s	a	</a:t>
            </a:r>
            <a:r>
              <a:rPr sz="1800" spc="-35" dirty="0">
                <a:latin typeface="Verdana"/>
                <a:cs typeface="Verdana"/>
              </a:rPr>
              <a:t>w</a:t>
            </a:r>
            <a:r>
              <a:rPr sz="1800" spc="-25" dirty="0">
                <a:latin typeface="Verdana"/>
                <a:cs typeface="Verdana"/>
              </a:rPr>
              <a:t>a</a:t>
            </a:r>
            <a:r>
              <a:rPr sz="1800" dirty="0">
                <a:latin typeface="Verdana"/>
                <a:cs typeface="Verdana"/>
              </a:rPr>
              <a:t>y	</a:t>
            </a:r>
            <a:r>
              <a:rPr sz="1800" spc="10" dirty="0">
                <a:latin typeface="Verdana"/>
                <a:cs typeface="Verdana"/>
              </a:rPr>
              <a:t>t</a:t>
            </a:r>
            <a:r>
              <a:rPr sz="1800" dirty="0">
                <a:latin typeface="Verdana"/>
                <a:cs typeface="Verdana"/>
              </a:rPr>
              <a:t>o	</a:t>
            </a:r>
            <a:r>
              <a:rPr sz="1800" b="1" spc="-15" dirty="0">
                <a:latin typeface="Verdana"/>
                <a:cs typeface="Verdana"/>
              </a:rPr>
              <a:t>d</a:t>
            </a:r>
            <a:r>
              <a:rPr sz="1800" b="1" spc="-5" dirty="0">
                <a:latin typeface="Verdana"/>
                <a:cs typeface="Verdana"/>
              </a:rPr>
              <a:t>e</a:t>
            </a:r>
            <a:r>
              <a:rPr sz="1800" b="1" spc="15" dirty="0">
                <a:latin typeface="Verdana"/>
                <a:cs typeface="Verdana"/>
              </a:rPr>
              <a:t>s</a:t>
            </a:r>
            <a:r>
              <a:rPr sz="1800" b="1" spc="-5" dirty="0">
                <a:latin typeface="Verdana"/>
                <a:cs typeface="Verdana"/>
              </a:rPr>
              <a:t>c</a:t>
            </a:r>
            <a:r>
              <a:rPr sz="1800" b="1" spc="-10" dirty="0">
                <a:latin typeface="Verdana"/>
                <a:cs typeface="Verdana"/>
              </a:rPr>
              <a:t>r</a:t>
            </a:r>
            <a:r>
              <a:rPr sz="1800" b="1" spc="5" dirty="0">
                <a:latin typeface="Verdana"/>
                <a:cs typeface="Verdana"/>
              </a:rPr>
              <a:t>i</a:t>
            </a:r>
            <a:r>
              <a:rPr sz="1800" b="1" spc="-15" dirty="0">
                <a:latin typeface="Verdana"/>
                <a:cs typeface="Verdana"/>
              </a:rPr>
              <a:t>b</a:t>
            </a:r>
            <a:r>
              <a:rPr sz="1800" b="1" dirty="0">
                <a:latin typeface="Verdana"/>
                <a:cs typeface="Verdana"/>
              </a:rPr>
              <a:t>e	</a:t>
            </a:r>
            <a:r>
              <a:rPr sz="1800" b="1" spc="15" dirty="0">
                <a:latin typeface="Verdana"/>
                <a:cs typeface="Verdana"/>
              </a:rPr>
              <a:t>t</a:t>
            </a:r>
            <a:r>
              <a:rPr sz="1800" b="1" spc="-10" dirty="0">
                <a:latin typeface="Verdana"/>
                <a:cs typeface="Verdana"/>
              </a:rPr>
              <a:t>h</a:t>
            </a:r>
            <a:r>
              <a:rPr sz="1800" b="1" dirty="0">
                <a:latin typeface="Verdana"/>
                <a:cs typeface="Verdana"/>
              </a:rPr>
              <a:t>e</a:t>
            </a:r>
            <a:endParaRPr sz="1800">
              <a:latin typeface="Verdana"/>
              <a:cs typeface="Verdana"/>
            </a:endParaRPr>
          </a:p>
          <a:p>
            <a:pPr marL="756285">
              <a:lnSpc>
                <a:spcPct val="100000"/>
              </a:lnSpc>
            </a:pPr>
            <a:r>
              <a:rPr sz="1800" b="1" spc="-5" dirty="0">
                <a:latin typeface="Verdana"/>
                <a:cs typeface="Verdana"/>
              </a:rPr>
              <a:t>behavior </a:t>
            </a:r>
            <a:r>
              <a:rPr sz="1800" b="1" spc="-10" dirty="0">
                <a:latin typeface="Verdana"/>
                <a:cs typeface="Verdana"/>
              </a:rPr>
              <a:t>of functions </a:t>
            </a:r>
            <a:r>
              <a:rPr sz="1800" b="1" dirty="0">
                <a:latin typeface="Verdana"/>
                <a:cs typeface="Verdana"/>
              </a:rPr>
              <a:t>in </a:t>
            </a:r>
            <a:r>
              <a:rPr sz="1800" b="1" spc="-10" dirty="0">
                <a:latin typeface="Verdana"/>
                <a:cs typeface="Verdana"/>
              </a:rPr>
              <a:t>the </a:t>
            </a:r>
            <a:r>
              <a:rPr sz="1800" b="1" dirty="0">
                <a:latin typeface="Verdana"/>
                <a:cs typeface="Verdana"/>
              </a:rPr>
              <a:t>limit </a:t>
            </a:r>
            <a:r>
              <a:rPr sz="1800" b="1" spc="-10" dirty="0">
                <a:latin typeface="Verdana"/>
                <a:cs typeface="Verdana"/>
              </a:rPr>
              <a:t>or without</a:t>
            </a:r>
            <a:r>
              <a:rPr sz="1800" b="1" spc="195" dirty="0">
                <a:latin typeface="Verdana"/>
                <a:cs typeface="Verdana"/>
              </a:rPr>
              <a:t> </a:t>
            </a:r>
            <a:r>
              <a:rPr sz="1800" b="1" spc="-15" dirty="0">
                <a:latin typeface="Verdana"/>
                <a:cs typeface="Verdana"/>
              </a:rPr>
              <a:t>bounds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00298" y="3576822"/>
            <a:ext cx="3680978" cy="24523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42/56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6305" y="617347"/>
            <a:ext cx="43281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Asymptotic</a:t>
            </a:r>
            <a:r>
              <a:rPr spc="-50" dirty="0"/>
              <a:t> </a:t>
            </a:r>
            <a:r>
              <a:rPr spc="-5" dirty="0"/>
              <a:t>Notations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71610"/>
            <a:ext cx="3494404" cy="1489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Verdana"/>
                <a:cs typeface="Verdana"/>
              </a:rPr>
              <a:t>Big-Oh </a:t>
            </a:r>
            <a:r>
              <a:rPr sz="2000" spc="-5" dirty="0">
                <a:latin typeface="Verdana"/>
                <a:cs typeface="Verdana"/>
              </a:rPr>
              <a:t>Notation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(O)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Big-Omega Notation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(Ω)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0" dirty="0">
                <a:latin typeface="Verdana"/>
                <a:cs typeface="Verdana"/>
              </a:rPr>
              <a:t>Big-Theta </a:t>
            </a:r>
            <a:r>
              <a:rPr sz="2000" spc="-5" dirty="0">
                <a:latin typeface="Verdana"/>
                <a:cs typeface="Verdana"/>
              </a:rPr>
              <a:t>Notation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(Θ)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dirty="0">
                <a:latin typeface="Verdana"/>
                <a:cs typeface="Verdana"/>
              </a:rPr>
              <a:t>Little-Oh </a:t>
            </a:r>
            <a:r>
              <a:rPr sz="2000" spc="-5" dirty="0">
                <a:latin typeface="Verdana"/>
                <a:cs typeface="Verdana"/>
              </a:rPr>
              <a:t>Notation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(o)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43/56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6305" y="617347"/>
            <a:ext cx="432816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Asymptotic</a:t>
            </a:r>
            <a:r>
              <a:rPr spc="-50" dirty="0"/>
              <a:t> </a:t>
            </a:r>
            <a:r>
              <a:rPr spc="-5" dirty="0"/>
              <a:t>Notations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3804"/>
            <a:ext cx="8075930" cy="962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  <a:tab pos="1604010" algn="l"/>
                <a:tab pos="2247265" algn="l"/>
                <a:tab pos="2881630" algn="l"/>
                <a:tab pos="3594735" algn="l"/>
                <a:tab pos="4164965" algn="l"/>
                <a:tab pos="5454650" algn="l"/>
                <a:tab pos="6945630" algn="l"/>
                <a:tab pos="7649845" algn="l"/>
              </a:tabLst>
            </a:pPr>
            <a:r>
              <a:rPr sz="2000" spc="-5" dirty="0">
                <a:latin typeface="Verdana"/>
                <a:cs typeface="Verdana"/>
              </a:rPr>
              <a:t>S</a:t>
            </a:r>
            <a:r>
              <a:rPr sz="2000" spc="5" dirty="0">
                <a:latin typeface="Verdana"/>
                <a:cs typeface="Verdana"/>
              </a:rPr>
              <a:t>u</a:t>
            </a:r>
            <a:r>
              <a:rPr sz="2000" spc="-10" dirty="0">
                <a:latin typeface="Verdana"/>
                <a:cs typeface="Verdana"/>
              </a:rPr>
              <a:t>p</a:t>
            </a:r>
            <a:r>
              <a:rPr sz="2000" dirty="0">
                <a:latin typeface="Verdana"/>
                <a:cs typeface="Verdana"/>
              </a:rPr>
              <a:t>p</a:t>
            </a:r>
            <a:r>
              <a:rPr sz="2000" spc="-15" dirty="0">
                <a:latin typeface="Verdana"/>
                <a:cs typeface="Verdana"/>
              </a:rPr>
              <a:t>os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5" dirty="0">
                <a:latin typeface="Verdana"/>
                <a:cs typeface="Verdana"/>
              </a:rPr>
              <a:t>f</a:t>
            </a:r>
            <a:r>
              <a:rPr sz="2000" spc="-5" dirty="0">
                <a:latin typeface="Verdana"/>
                <a:cs typeface="Verdana"/>
              </a:rPr>
              <a:t>(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)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dirty="0">
                <a:latin typeface="Verdana"/>
                <a:cs typeface="Verdana"/>
              </a:rPr>
              <a:t>n</a:t>
            </a:r>
            <a:r>
              <a:rPr sz="2000" spc="-5" dirty="0">
                <a:latin typeface="Verdana"/>
                <a:cs typeface="Verdana"/>
              </a:rPr>
              <a:t>d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g</a:t>
            </a:r>
            <a:r>
              <a:rPr sz="2000" dirty="0">
                <a:latin typeface="Verdana"/>
                <a:cs typeface="Verdana"/>
              </a:rPr>
              <a:t>(n</a:t>
            </a:r>
            <a:r>
              <a:rPr sz="2000" spc="-5" dirty="0">
                <a:latin typeface="Verdana"/>
                <a:cs typeface="Verdana"/>
              </a:rPr>
              <a:t>)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-15" dirty="0">
                <a:latin typeface="Verdana"/>
                <a:cs typeface="Verdana"/>
              </a:rPr>
              <a:t>r</a:t>
            </a:r>
            <a:r>
              <a:rPr sz="2000" spc="-5" dirty="0">
                <a:latin typeface="Verdana"/>
                <a:cs typeface="Verdana"/>
              </a:rPr>
              <a:t>e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b="1" spc="10" dirty="0">
                <a:latin typeface="Verdana"/>
                <a:cs typeface="Verdana"/>
              </a:rPr>
              <a:t>p</a:t>
            </a:r>
            <a:r>
              <a:rPr sz="2000" b="1" spc="-5" dirty="0">
                <a:latin typeface="Verdana"/>
                <a:cs typeface="Verdana"/>
              </a:rPr>
              <a:t>o</a:t>
            </a:r>
            <a:r>
              <a:rPr sz="2000" b="1" spc="5" dirty="0">
                <a:latin typeface="Verdana"/>
                <a:cs typeface="Verdana"/>
              </a:rPr>
              <a:t>s</a:t>
            </a:r>
            <a:r>
              <a:rPr sz="2000" b="1" spc="-15" dirty="0">
                <a:latin typeface="Verdana"/>
                <a:cs typeface="Verdana"/>
              </a:rPr>
              <a:t>i</a:t>
            </a:r>
            <a:r>
              <a:rPr sz="2000" b="1" spc="15" dirty="0">
                <a:latin typeface="Verdana"/>
                <a:cs typeface="Verdana"/>
              </a:rPr>
              <a:t>t</a:t>
            </a:r>
            <a:r>
              <a:rPr sz="2000" b="1" spc="-15" dirty="0">
                <a:latin typeface="Verdana"/>
                <a:cs typeface="Verdana"/>
              </a:rPr>
              <a:t>i</a:t>
            </a:r>
            <a:r>
              <a:rPr sz="2000" b="1" spc="-5" dirty="0">
                <a:latin typeface="Verdana"/>
                <a:cs typeface="Verdana"/>
              </a:rPr>
              <a:t>ve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b="1" spc="10" dirty="0">
                <a:latin typeface="Verdana"/>
                <a:cs typeface="Verdana"/>
              </a:rPr>
              <a:t>f</a:t>
            </a:r>
            <a:r>
              <a:rPr sz="2000" b="1" spc="-10" dirty="0">
                <a:latin typeface="Verdana"/>
                <a:cs typeface="Verdana"/>
              </a:rPr>
              <a:t>u</a:t>
            </a:r>
            <a:r>
              <a:rPr sz="2000" b="1" spc="-15" dirty="0">
                <a:latin typeface="Verdana"/>
                <a:cs typeface="Verdana"/>
              </a:rPr>
              <a:t>n</a:t>
            </a:r>
            <a:r>
              <a:rPr sz="2000" b="1" spc="-10" dirty="0">
                <a:latin typeface="Verdana"/>
                <a:cs typeface="Verdana"/>
              </a:rPr>
              <a:t>c</a:t>
            </a:r>
            <a:r>
              <a:rPr sz="2000" b="1" spc="20" dirty="0">
                <a:latin typeface="Verdana"/>
                <a:cs typeface="Verdana"/>
              </a:rPr>
              <a:t>t</a:t>
            </a:r>
            <a:r>
              <a:rPr sz="2000" b="1" spc="-15" dirty="0">
                <a:latin typeface="Verdana"/>
                <a:cs typeface="Verdana"/>
              </a:rPr>
              <a:t>i</a:t>
            </a:r>
            <a:r>
              <a:rPr sz="2000" b="1" spc="15" dirty="0">
                <a:latin typeface="Verdana"/>
                <a:cs typeface="Verdana"/>
              </a:rPr>
              <a:t>o</a:t>
            </a:r>
            <a:r>
              <a:rPr sz="2000" b="1" spc="-10" dirty="0">
                <a:latin typeface="Verdana"/>
                <a:cs typeface="Verdana"/>
              </a:rPr>
              <a:t>n</a:t>
            </a:r>
            <a:r>
              <a:rPr sz="2000" b="1" spc="-5" dirty="0">
                <a:latin typeface="Verdana"/>
                <a:cs typeface="Verdana"/>
              </a:rPr>
              <a:t>s</a:t>
            </a:r>
            <a:r>
              <a:rPr sz="2000" b="1" dirty="0">
                <a:latin typeface="Verdana"/>
                <a:cs typeface="Verdana"/>
              </a:rPr>
              <a:t>	</a:t>
            </a:r>
            <a:r>
              <a:rPr sz="2000" spc="-10" dirty="0">
                <a:latin typeface="Verdana"/>
                <a:cs typeface="Verdana"/>
              </a:rPr>
              <a:t>w</a:t>
            </a:r>
            <a:r>
              <a:rPr sz="2000" spc="25" dirty="0">
                <a:latin typeface="Verdana"/>
                <a:cs typeface="Verdana"/>
              </a:rPr>
              <a:t>i</a:t>
            </a:r>
            <a:r>
              <a:rPr sz="2000" spc="-5" dirty="0">
                <a:latin typeface="Verdana"/>
                <a:cs typeface="Verdana"/>
              </a:rPr>
              <a:t>th</a:t>
            </a:r>
            <a:r>
              <a:rPr sz="2000" dirty="0">
                <a:latin typeface="Verdana"/>
                <a:cs typeface="Verdana"/>
              </a:rPr>
              <a:t>	</a:t>
            </a:r>
            <a:r>
              <a:rPr sz="2000" spc="-5" dirty="0">
                <a:latin typeface="Verdana"/>
                <a:cs typeface="Verdana"/>
              </a:rPr>
              <a:t>t</a:t>
            </a:r>
            <a:r>
              <a:rPr sz="2000" dirty="0">
                <a:latin typeface="Verdana"/>
                <a:cs typeface="Verdana"/>
              </a:rPr>
              <a:t>h</a:t>
            </a:r>
            <a:r>
              <a:rPr sz="2000" spc="-5" dirty="0">
                <a:latin typeface="Verdana"/>
                <a:cs typeface="Verdana"/>
              </a:rPr>
              <a:t>e</a:t>
            </a:r>
            <a:endParaRPr sz="20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spc="-10" dirty="0">
                <a:latin typeface="Verdana"/>
                <a:cs typeface="Verdana"/>
              </a:rPr>
              <a:t>property</a:t>
            </a:r>
            <a:r>
              <a:rPr sz="2000" spc="15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that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415"/>
              </a:spcBef>
              <a:tabLst>
                <a:tab pos="7562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spc="-10" dirty="0">
                <a:latin typeface="Verdana"/>
                <a:cs typeface="Verdana"/>
              </a:rPr>
              <a:t>f(n) </a:t>
            </a:r>
            <a:r>
              <a:rPr sz="1800" spc="5" dirty="0">
                <a:latin typeface="Verdana"/>
                <a:cs typeface="Verdana"/>
              </a:rPr>
              <a:t>is </a:t>
            </a:r>
            <a:r>
              <a:rPr sz="1800" b="1" spc="-10" dirty="0">
                <a:latin typeface="Verdana"/>
                <a:cs typeface="Verdana"/>
              </a:rPr>
              <a:t>bounded </a:t>
            </a:r>
            <a:r>
              <a:rPr sz="1800" dirty="0">
                <a:latin typeface="Verdana"/>
                <a:cs typeface="Verdana"/>
              </a:rPr>
              <a:t>by some multiple </a:t>
            </a:r>
            <a:r>
              <a:rPr sz="1800" spc="5" dirty="0">
                <a:latin typeface="Verdana"/>
                <a:cs typeface="Verdana"/>
              </a:rPr>
              <a:t>of </a:t>
            </a:r>
            <a:r>
              <a:rPr sz="1800" spc="-5" dirty="0">
                <a:latin typeface="Verdana"/>
                <a:cs typeface="Verdana"/>
              </a:rPr>
              <a:t>g(n) for </a:t>
            </a:r>
            <a:r>
              <a:rPr sz="1800" dirty="0">
                <a:latin typeface="Verdana"/>
                <a:cs typeface="Verdana"/>
              </a:rPr>
              <a:t>almost all</a:t>
            </a:r>
            <a:r>
              <a:rPr sz="1800" spc="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44/56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6305" y="403987"/>
            <a:ext cx="432816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Asymptotic Notations  </a:t>
            </a:r>
            <a:r>
              <a:rPr dirty="0"/>
              <a:t>(Big-Oh</a:t>
            </a:r>
            <a:r>
              <a:rPr spc="-45" dirty="0"/>
              <a:t> </a:t>
            </a:r>
            <a:r>
              <a:rPr spc="-5" dirty="0"/>
              <a:t>Notation)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844" y="1603324"/>
            <a:ext cx="6049010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270" indent="-344805">
              <a:lnSpc>
                <a:spcPts val="2280"/>
              </a:lnSpc>
              <a:spcBef>
                <a:spcPts val="95"/>
              </a:spcBef>
              <a:buFont typeface="Arial"/>
              <a:buChar char="•"/>
              <a:tabLst>
                <a:tab pos="382270" algn="l"/>
                <a:tab pos="382905" algn="l"/>
                <a:tab pos="1623060" algn="l"/>
                <a:tab pos="2449195" algn="l"/>
                <a:tab pos="3208655" algn="l"/>
                <a:tab pos="3516629" algn="l"/>
                <a:tab pos="4653915" algn="l"/>
                <a:tab pos="5708650" algn="l"/>
              </a:tabLst>
            </a:pPr>
            <a:r>
              <a:rPr sz="2000" spc="-5" dirty="0">
                <a:latin typeface="Verdana"/>
                <a:cs typeface="Verdana"/>
              </a:rPr>
              <a:t>Suppose	there	exist	a	</a:t>
            </a:r>
            <a:r>
              <a:rPr sz="2000" spc="-10" dirty="0">
                <a:latin typeface="Verdana"/>
                <a:cs typeface="Verdana"/>
              </a:rPr>
              <a:t>positive	</a:t>
            </a:r>
            <a:r>
              <a:rPr sz="2000" spc="-5" dirty="0">
                <a:latin typeface="Verdana"/>
                <a:cs typeface="Verdana"/>
              </a:rPr>
              <a:t>integer	</a:t>
            </a:r>
            <a:r>
              <a:rPr sz="2000" b="1" spc="-10" dirty="0">
                <a:latin typeface="Verdana"/>
                <a:cs typeface="Verdana"/>
              </a:rPr>
              <a:t>n</a:t>
            </a:r>
            <a:r>
              <a:rPr sz="2025" b="1" spc="-15" baseline="-20576" dirty="0">
                <a:latin typeface="Verdana"/>
                <a:cs typeface="Verdana"/>
              </a:rPr>
              <a:t>0</a:t>
            </a:r>
            <a:endParaRPr sz="2025" baseline="-20576">
              <a:latin typeface="Verdana"/>
              <a:cs typeface="Verdana"/>
            </a:endParaRPr>
          </a:p>
          <a:p>
            <a:pPr marL="382270">
              <a:lnSpc>
                <a:spcPts val="2280"/>
              </a:lnSpc>
            </a:pPr>
            <a:r>
              <a:rPr sz="2000" spc="-5" dirty="0">
                <a:latin typeface="Verdana"/>
                <a:cs typeface="Verdana"/>
              </a:rPr>
              <a:t>number </a:t>
            </a:r>
            <a:r>
              <a:rPr sz="2000" b="1" spc="-10" dirty="0">
                <a:latin typeface="Verdana"/>
                <a:cs typeface="Verdana"/>
              </a:rPr>
              <a:t>M </a:t>
            </a:r>
            <a:r>
              <a:rPr sz="2000" spc="-5" dirty="0">
                <a:latin typeface="Verdana"/>
                <a:cs typeface="Verdana"/>
              </a:rPr>
              <a:t>such </a:t>
            </a:r>
            <a:r>
              <a:rPr sz="2000" dirty="0">
                <a:latin typeface="Verdana"/>
                <a:cs typeface="Verdana"/>
              </a:rPr>
              <a:t>that, </a:t>
            </a:r>
            <a:r>
              <a:rPr sz="2000" spc="-10" dirty="0">
                <a:latin typeface="Verdana"/>
                <a:cs typeface="Verdana"/>
              </a:rPr>
              <a:t>for </a:t>
            </a:r>
            <a:r>
              <a:rPr sz="2000" spc="5" dirty="0">
                <a:latin typeface="Verdana"/>
                <a:cs typeface="Verdana"/>
              </a:rPr>
              <a:t>all </a:t>
            </a:r>
            <a:r>
              <a:rPr sz="2000" b="1" spc="-10" dirty="0">
                <a:latin typeface="Verdana"/>
                <a:cs typeface="Verdana"/>
              </a:rPr>
              <a:t>n≥n</a:t>
            </a:r>
            <a:r>
              <a:rPr sz="2025" b="1" spc="-15" baseline="-20576" dirty="0">
                <a:latin typeface="Verdana"/>
                <a:cs typeface="Verdana"/>
              </a:rPr>
              <a:t>0</a:t>
            </a:r>
            <a:r>
              <a:rPr sz="2000" spc="-10" dirty="0">
                <a:latin typeface="Verdana"/>
                <a:cs typeface="Verdana"/>
              </a:rPr>
              <a:t>, we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have</a:t>
            </a:r>
            <a:endParaRPr sz="2000">
              <a:latin typeface="Verdana"/>
              <a:cs typeface="Verdana"/>
            </a:endParaRPr>
          </a:p>
          <a:p>
            <a:pPr marL="3696335">
              <a:lnSpc>
                <a:spcPct val="100000"/>
              </a:lnSpc>
              <a:spcBef>
                <a:spcPts val="120"/>
              </a:spcBef>
            </a:pPr>
            <a:r>
              <a:rPr sz="2000" b="1" spc="20" dirty="0">
                <a:latin typeface="Arial"/>
                <a:cs typeface="Arial"/>
              </a:rPr>
              <a:t>|f(n)|≤</a:t>
            </a:r>
            <a:r>
              <a:rPr sz="2000" b="1" spc="20" dirty="0">
                <a:latin typeface="Carlito"/>
                <a:cs typeface="Carlito"/>
              </a:rPr>
              <a:t>M|g(n)|</a:t>
            </a:r>
            <a:endParaRPr sz="2000">
              <a:latin typeface="Carlito"/>
              <a:cs typeface="Carlito"/>
            </a:endParaRPr>
          </a:p>
          <a:p>
            <a:pPr marL="382270" indent="-34480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sz="2000" spc="-10" dirty="0">
                <a:latin typeface="Verdana"/>
                <a:cs typeface="Verdana"/>
              </a:rPr>
              <a:t>Then we </a:t>
            </a:r>
            <a:r>
              <a:rPr sz="2000" spc="-15" dirty="0">
                <a:latin typeface="Verdana"/>
                <a:cs typeface="Verdana"/>
              </a:rPr>
              <a:t>may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b="1" spc="-15" dirty="0">
                <a:latin typeface="Verdana"/>
                <a:cs typeface="Verdana"/>
              </a:rPr>
              <a:t>write</a:t>
            </a:r>
            <a:endParaRPr sz="2000">
              <a:latin typeface="Verdana"/>
              <a:cs typeface="Verdana"/>
            </a:endParaRPr>
          </a:p>
          <a:p>
            <a:pPr marL="3239135">
              <a:lnSpc>
                <a:spcPct val="100000"/>
              </a:lnSpc>
              <a:spcBef>
                <a:spcPts val="120"/>
              </a:spcBef>
            </a:pPr>
            <a:r>
              <a:rPr sz="2000" spc="-10" dirty="0">
                <a:latin typeface="Carlito"/>
                <a:cs typeface="Carlito"/>
              </a:rPr>
              <a:t>f(n) </a:t>
            </a:r>
            <a:r>
              <a:rPr sz="2000" spc="-5" dirty="0">
                <a:latin typeface="Carlito"/>
                <a:cs typeface="Carlito"/>
              </a:rPr>
              <a:t>= </a:t>
            </a:r>
            <a:r>
              <a:rPr sz="2000" spc="-10" dirty="0">
                <a:latin typeface="Carlito"/>
                <a:cs typeface="Carlito"/>
              </a:rPr>
              <a:t>O(g(n))</a:t>
            </a:r>
            <a:endParaRPr sz="2000">
              <a:latin typeface="Carlito"/>
              <a:cs typeface="Carlito"/>
            </a:endParaRPr>
          </a:p>
          <a:p>
            <a:pPr marL="382270" indent="-34480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sz="2000" dirty="0">
                <a:latin typeface="Verdana"/>
                <a:cs typeface="Verdana"/>
              </a:rPr>
              <a:t>Which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b="1" spc="-15" dirty="0">
                <a:latin typeface="Verdana"/>
                <a:cs typeface="Verdana"/>
              </a:rPr>
              <a:t>read </a:t>
            </a:r>
            <a:r>
              <a:rPr sz="2000" b="1" spc="-10" dirty="0">
                <a:latin typeface="Verdana"/>
                <a:cs typeface="Verdana"/>
              </a:rPr>
              <a:t>“f(n) is of order</a:t>
            </a:r>
            <a:r>
              <a:rPr sz="2000" b="1" spc="110" dirty="0">
                <a:latin typeface="Verdana"/>
                <a:cs typeface="Verdana"/>
              </a:rPr>
              <a:t> </a:t>
            </a:r>
            <a:r>
              <a:rPr sz="2000" b="1" spc="-15" dirty="0">
                <a:latin typeface="Verdana"/>
                <a:cs typeface="Verdana"/>
              </a:rPr>
              <a:t>g(n)”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64579" y="1603324"/>
            <a:ext cx="19450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715" algn="l"/>
                <a:tab pos="948690" algn="l"/>
              </a:tabLst>
            </a:pPr>
            <a:r>
              <a:rPr sz="2000" spc="-5" dirty="0">
                <a:latin typeface="Verdana"/>
                <a:cs typeface="Verdana"/>
              </a:rPr>
              <a:t>and	a	</a:t>
            </a:r>
            <a:r>
              <a:rPr sz="2000" spc="-10" dirty="0">
                <a:latin typeface="Verdana"/>
                <a:cs typeface="Verdana"/>
              </a:rPr>
              <a:t>positive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15785" y="3657650"/>
            <a:ext cx="2729865" cy="2429510"/>
            <a:chOff x="2915785" y="3657650"/>
            <a:chExt cx="2729865" cy="2429510"/>
          </a:xfrm>
        </p:grpSpPr>
        <p:sp>
          <p:nvSpPr>
            <p:cNvPr id="7" name="object 7"/>
            <p:cNvSpPr/>
            <p:nvPr/>
          </p:nvSpPr>
          <p:spPr>
            <a:xfrm>
              <a:off x="2915785" y="3657650"/>
              <a:ext cx="2536708" cy="242900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7999" y="5751576"/>
              <a:ext cx="2590800" cy="76200"/>
            </a:xfrm>
            <a:custGeom>
              <a:avLst/>
              <a:gdLst/>
              <a:ahLst/>
              <a:cxnLst/>
              <a:rect l="l" t="t" r="r" b="b"/>
              <a:pathLst>
                <a:path w="2590800" h="76200">
                  <a:moveTo>
                    <a:pt x="0" y="76200"/>
                  </a:moveTo>
                  <a:lnTo>
                    <a:pt x="2590800" y="0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45/56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6305" y="403987"/>
            <a:ext cx="432816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0045" marR="5080" indent="-34798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Asymptotic Notations  </a:t>
            </a:r>
            <a:r>
              <a:rPr dirty="0"/>
              <a:t>(Big-Oh</a:t>
            </a:r>
            <a:r>
              <a:rPr spc="-45" dirty="0"/>
              <a:t> </a:t>
            </a:r>
            <a:r>
              <a:rPr spc="-5" dirty="0"/>
              <a:t>Notation)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744" y="1575108"/>
            <a:ext cx="6297930" cy="30594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20370" indent="-34480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420370" algn="l"/>
                <a:tab pos="421005" algn="l"/>
              </a:tabLst>
            </a:pPr>
            <a:r>
              <a:rPr sz="2000" b="1" spc="-10" dirty="0">
                <a:latin typeface="Verdana"/>
                <a:cs typeface="Verdana"/>
              </a:rPr>
              <a:t>Example</a:t>
            </a:r>
            <a:r>
              <a:rPr sz="2000" spc="-1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19785" lvl="1" indent="-287020">
              <a:lnSpc>
                <a:spcPct val="100000"/>
              </a:lnSpc>
              <a:spcBef>
                <a:spcPts val="415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1800" spc="-10" dirty="0">
                <a:latin typeface="Verdana"/>
                <a:cs typeface="Verdana"/>
              </a:rPr>
              <a:t>Given, f(n)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-7" baseline="25462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+50n</a:t>
            </a:r>
            <a:endParaRPr sz="1800">
              <a:latin typeface="Verdana"/>
              <a:cs typeface="Verdana"/>
            </a:endParaRPr>
          </a:p>
          <a:p>
            <a:pPr marL="8197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1800" b="1" dirty="0">
                <a:latin typeface="Verdana"/>
                <a:cs typeface="Verdana"/>
              </a:rPr>
              <a:t>We </a:t>
            </a:r>
            <a:r>
              <a:rPr sz="1800" b="1" spc="-5" dirty="0">
                <a:latin typeface="Verdana"/>
                <a:cs typeface="Verdana"/>
              </a:rPr>
              <a:t>can write, 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-7" baseline="25462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+50n </a:t>
            </a:r>
            <a:r>
              <a:rPr sz="1800" dirty="0">
                <a:latin typeface="Verdana"/>
                <a:cs typeface="Verdana"/>
              </a:rPr>
              <a:t>≤ 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-7" baseline="25462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+50n</a:t>
            </a:r>
            <a:r>
              <a:rPr sz="1800" spc="-7" baseline="25462" dirty="0">
                <a:latin typeface="Verdana"/>
                <a:cs typeface="Verdana"/>
              </a:rPr>
              <a:t>2 </a:t>
            </a:r>
            <a:r>
              <a:rPr sz="1800" b="1" spc="-10" dirty="0">
                <a:latin typeface="Verdana"/>
                <a:cs typeface="Verdana"/>
              </a:rPr>
              <a:t>when</a:t>
            </a:r>
            <a:r>
              <a:rPr sz="1800" b="1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n≥0</a:t>
            </a:r>
            <a:endParaRPr sz="1800">
              <a:latin typeface="Verdana"/>
              <a:cs typeface="Verdana"/>
            </a:endParaRPr>
          </a:p>
          <a:p>
            <a:pPr marL="533400">
              <a:lnSpc>
                <a:spcPct val="100000"/>
              </a:lnSpc>
              <a:spcBef>
                <a:spcPts val="434"/>
              </a:spcBef>
              <a:tabLst>
                <a:tab pos="8197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b="1" spc="-5" dirty="0">
                <a:latin typeface="Verdana"/>
                <a:cs typeface="Verdana"/>
              </a:rPr>
              <a:t>n</a:t>
            </a:r>
            <a:r>
              <a:rPr sz="1800" b="1" spc="-7" baseline="-20833" dirty="0">
                <a:latin typeface="Verdana"/>
                <a:cs typeface="Verdana"/>
              </a:rPr>
              <a:t>0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2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8197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819785" algn="l"/>
                <a:tab pos="820419" algn="l"/>
                <a:tab pos="3950970" algn="l"/>
              </a:tabLst>
            </a:pPr>
            <a:r>
              <a:rPr sz="1800" spc="-50" dirty="0">
                <a:latin typeface="Verdana"/>
                <a:cs typeface="Verdana"/>
              </a:rPr>
              <a:t>We </a:t>
            </a:r>
            <a:r>
              <a:rPr sz="1800" spc="-15" dirty="0">
                <a:latin typeface="Verdana"/>
                <a:cs typeface="Verdana"/>
              </a:rPr>
              <a:t>have, </a:t>
            </a:r>
            <a:r>
              <a:rPr sz="1800" spc="-10" dirty="0">
                <a:latin typeface="Verdana"/>
                <a:cs typeface="Verdana"/>
              </a:rPr>
              <a:t>n</a:t>
            </a:r>
            <a:r>
              <a:rPr sz="1800" spc="-15" baseline="25462" dirty="0">
                <a:latin typeface="Verdana"/>
                <a:cs typeface="Verdana"/>
              </a:rPr>
              <a:t>2  </a:t>
            </a:r>
            <a:r>
              <a:rPr sz="1800" dirty="0">
                <a:latin typeface="Verdana"/>
                <a:cs typeface="Verdana"/>
              </a:rPr>
              <a:t>+50n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≤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51n</a:t>
            </a:r>
            <a:r>
              <a:rPr sz="1800" spc="-7" baseline="25462" dirty="0">
                <a:latin typeface="Verdana"/>
                <a:cs typeface="Verdana"/>
              </a:rPr>
              <a:t>2	</a:t>
            </a:r>
            <a:r>
              <a:rPr sz="1800" spc="-5" dirty="0">
                <a:latin typeface="Verdana"/>
                <a:cs typeface="Verdana"/>
              </a:rPr>
              <a:t>where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n≥n</a:t>
            </a:r>
            <a:r>
              <a:rPr sz="1800" spc="-15" baseline="-20833" dirty="0">
                <a:latin typeface="Verdana"/>
                <a:cs typeface="Verdana"/>
              </a:rPr>
              <a:t>0</a:t>
            </a:r>
            <a:endParaRPr sz="1800" baseline="-20833">
              <a:latin typeface="Verdana"/>
              <a:cs typeface="Verdana"/>
            </a:endParaRPr>
          </a:p>
          <a:p>
            <a:pPr marL="533400">
              <a:lnSpc>
                <a:spcPct val="100000"/>
              </a:lnSpc>
              <a:spcBef>
                <a:spcPts val="434"/>
              </a:spcBef>
              <a:tabLst>
                <a:tab pos="8197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b="1" dirty="0">
                <a:latin typeface="Verdana"/>
                <a:cs typeface="Verdana"/>
              </a:rPr>
              <a:t>M = </a:t>
            </a:r>
            <a:r>
              <a:rPr sz="1800" b="1" spc="-10" dirty="0">
                <a:latin typeface="Verdana"/>
                <a:cs typeface="Verdana"/>
              </a:rPr>
              <a:t>51, g(n)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2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n</a:t>
            </a:r>
            <a:r>
              <a:rPr sz="1800" b="1" spc="-15" baseline="25462" dirty="0">
                <a:latin typeface="Verdana"/>
                <a:cs typeface="Verdana"/>
              </a:rPr>
              <a:t>2</a:t>
            </a:r>
            <a:endParaRPr sz="1800" baseline="25462">
              <a:latin typeface="Verdana"/>
              <a:cs typeface="Verdana"/>
            </a:endParaRPr>
          </a:p>
          <a:p>
            <a:pPr marL="8197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1800" spc="-50" dirty="0">
                <a:latin typeface="Verdana"/>
                <a:cs typeface="Verdana"/>
              </a:rPr>
              <a:t>We </a:t>
            </a:r>
            <a:r>
              <a:rPr sz="1800" spc="-5" dirty="0">
                <a:latin typeface="Verdana"/>
                <a:cs typeface="Verdana"/>
              </a:rPr>
              <a:t>can </a:t>
            </a:r>
            <a:r>
              <a:rPr sz="1800" dirty="0">
                <a:latin typeface="Verdana"/>
                <a:cs typeface="Verdana"/>
              </a:rPr>
              <a:t>write, </a:t>
            </a:r>
            <a:r>
              <a:rPr sz="1800" spc="-10" dirty="0">
                <a:latin typeface="Verdana"/>
                <a:cs typeface="Verdana"/>
              </a:rPr>
              <a:t>f(n) </a:t>
            </a:r>
            <a:r>
              <a:rPr sz="1800" dirty="0">
                <a:latin typeface="Verdana"/>
                <a:cs typeface="Verdana"/>
              </a:rPr>
              <a:t>= </a:t>
            </a:r>
            <a:r>
              <a:rPr sz="1800" spc="-5" dirty="0">
                <a:latin typeface="Verdana"/>
                <a:cs typeface="Verdana"/>
              </a:rPr>
              <a:t>O(g(n)) </a:t>
            </a:r>
            <a:r>
              <a:rPr sz="1800" dirty="0">
                <a:latin typeface="Verdana"/>
                <a:cs typeface="Verdana"/>
              </a:rPr>
              <a:t>i.e. </a:t>
            </a:r>
            <a:r>
              <a:rPr sz="1800" b="1" spc="-5" dirty="0">
                <a:latin typeface="Verdana"/>
                <a:cs typeface="Verdana"/>
              </a:rPr>
              <a:t>f(n)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O(n</a:t>
            </a:r>
            <a:r>
              <a:rPr sz="1800" b="1" baseline="25462" dirty="0">
                <a:latin typeface="Verdana"/>
                <a:cs typeface="Verdana"/>
              </a:rPr>
              <a:t>2</a:t>
            </a:r>
            <a:r>
              <a:rPr sz="1800" b="1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500">
              <a:latin typeface="Verdana"/>
              <a:cs typeface="Verdana"/>
            </a:endParaRPr>
          </a:p>
          <a:p>
            <a:pPr marL="4203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20370" algn="l"/>
                <a:tab pos="421005" algn="l"/>
              </a:tabLst>
            </a:pPr>
            <a:r>
              <a:rPr sz="2000" b="1" spc="-15" dirty="0">
                <a:latin typeface="Verdana"/>
                <a:cs typeface="Verdana"/>
              </a:rPr>
              <a:t>Upper</a:t>
            </a:r>
            <a:r>
              <a:rPr sz="2000" b="1" spc="25" dirty="0">
                <a:latin typeface="Verdana"/>
                <a:cs typeface="Verdana"/>
              </a:rPr>
              <a:t> </a:t>
            </a:r>
            <a:r>
              <a:rPr sz="2000" b="1" spc="-15" dirty="0">
                <a:latin typeface="Verdana"/>
                <a:cs typeface="Verdana"/>
              </a:rPr>
              <a:t>Bound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0850" y="3657600"/>
            <a:ext cx="8242300" cy="2522855"/>
            <a:chOff x="450850" y="3657600"/>
            <a:chExt cx="8242300" cy="2522855"/>
          </a:xfrm>
        </p:grpSpPr>
        <p:sp>
          <p:nvSpPr>
            <p:cNvPr id="3" name="object 3"/>
            <p:cNvSpPr/>
            <p:nvPr/>
          </p:nvSpPr>
          <p:spPr>
            <a:xfrm>
              <a:off x="3085143" y="3657600"/>
              <a:ext cx="2860514" cy="24860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3438" y="3734561"/>
              <a:ext cx="1905" cy="2134235"/>
            </a:xfrm>
            <a:custGeom>
              <a:avLst/>
              <a:gdLst/>
              <a:ahLst/>
              <a:cxnLst/>
              <a:rect l="l" t="t" r="r" b="b"/>
              <a:pathLst>
                <a:path w="1905" h="2134235">
                  <a:moveTo>
                    <a:pt x="0" y="2133625"/>
                  </a:moveTo>
                  <a:lnTo>
                    <a:pt x="1524" y="0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46/56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10105" y="403987"/>
            <a:ext cx="447421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Asymptotic Notations  </a:t>
            </a:r>
            <a:r>
              <a:rPr dirty="0"/>
              <a:t>(Big-Omega</a:t>
            </a:r>
            <a:r>
              <a:rPr spc="-70" dirty="0"/>
              <a:t> </a:t>
            </a:r>
            <a:r>
              <a:rPr spc="-5" dirty="0"/>
              <a:t>Notation)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0844" y="1603324"/>
            <a:ext cx="6078855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270" indent="-344805">
              <a:lnSpc>
                <a:spcPts val="2280"/>
              </a:lnSpc>
              <a:spcBef>
                <a:spcPts val="95"/>
              </a:spcBef>
              <a:buFont typeface="Arial"/>
              <a:buChar char="•"/>
              <a:tabLst>
                <a:tab pos="382270" algn="l"/>
                <a:tab pos="382905" algn="l"/>
                <a:tab pos="1623060" algn="l"/>
                <a:tab pos="2449195" algn="l"/>
                <a:tab pos="3208655" algn="l"/>
                <a:tab pos="3516629" algn="l"/>
                <a:tab pos="4653915" algn="l"/>
                <a:tab pos="5708650" algn="l"/>
              </a:tabLst>
            </a:pPr>
            <a:r>
              <a:rPr sz="2000" spc="-5" dirty="0">
                <a:latin typeface="Verdana"/>
                <a:cs typeface="Verdana"/>
              </a:rPr>
              <a:t>Suppose	there	exist	a	</a:t>
            </a:r>
            <a:r>
              <a:rPr sz="2000" spc="-10" dirty="0">
                <a:latin typeface="Verdana"/>
                <a:cs typeface="Verdana"/>
              </a:rPr>
              <a:t>positive	</a:t>
            </a:r>
            <a:r>
              <a:rPr sz="2000" spc="-5" dirty="0">
                <a:latin typeface="Verdana"/>
                <a:cs typeface="Verdana"/>
              </a:rPr>
              <a:t>integer	</a:t>
            </a:r>
            <a:r>
              <a:rPr sz="2000" b="1" spc="-10" dirty="0">
                <a:latin typeface="Verdana"/>
                <a:cs typeface="Verdana"/>
              </a:rPr>
              <a:t>n</a:t>
            </a:r>
            <a:r>
              <a:rPr sz="2025" b="1" spc="-15" baseline="-20576" dirty="0">
                <a:latin typeface="Verdana"/>
                <a:cs typeface="Verdana"/>
              </a:rPr>
              <a:t>0</a:t>
            </a:r>
            <a:endParaRPr sz="2025" baseline="-20576">
              <a:latin typeface="Verdana"/>
              <a:cs typeface="Verdana"/>
            </a:endParaRPr>
          </a:p>
          <a:p>
            <a:pPr marL="382270">
              <a:lnSpc>
                <a:spcPts val="2280"/>
              </a:lnSpc>
            </a:pPr>
            <a:r>
              <a:rPr sz="2000" spc="-5" dirty="0">
                <a:latin typeface="Verdana"/>
                <a:cs typeface="Verdana"/>
              </a:rPr>
              <a:t>number </a:t>
            </a:r>
            <a:r>
              <a:rPr sz="2000" b="1" spc="-10" dirty="0">
                <a:latin typeface="Verdana"/>
                <a:cs typeface="Verdana"/>
              </a:rPr>
              <a:t>M </a:t>
            </a:r>
            <a:r>
              <a:rPr sz="2000" spc="-5" dirty="0">
                <a:latin typeface="Verdana"/>
                <a:cs typeface="Verdana"/>
              </a:rPr>
              <a:t>such </a:t>
            </a:r>
            <a:r>
              <a:rPr sz="2000" dirty="0">
                <a:latin typeface="Verdana"/>
                <a:cs typeface="Verdana"/>
              </a:rPr>
              <a:t>that, </a:t>
            </a:r>
            <a:r>
              <a:rPr sz="2000" spc="-10" dirty="0">
                <a:latin typeface="Verdana"/>
                <a:cs typeface="Verdana"/>
              </a:rPr>
              <a:t>for </a:t>
            </a:r>
            <a:r>
              <a:rPr sz="2000" spc="5" dirty="0">
                <a:latin typeface="Verdana"/>
                <a:cs typeface="Verdana"/>
              </a:rPr>
              <a:t>all </a:t>
            </a:r>
            <a:r>
              <a:rPr sz="2000" b="1" spc="-10" dirty="0">
                <a:latin typeface="Verdana"/>
                <a:cs typeface="Verdana"/>
              </a:rPr>
              <a:t>n≥n</a:t>
            </a:r>
            <a:r>
              <a:rPr sz="2025" b="1" spc="-15" baseline="-20576" dirty="0">
                <a:latin typeface="Verdana"/>
                <a:cs typeface="Verdana"/>
              </a:rPr>
              <a:t>0</a:t>
            </a:r>
            <a:r>
              <a:rPr sz="2000" spc="-10" dirty="0">
                <a:latin typeface="Verdana"/>
                <a:cs typeface="Verdana"/>
              </a:rPr>
              <a:t>, we</a:t>
            </a:r>
            <a:r>
              <a:rPr sz="2000" spc="-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have</a:t>
            </a:r>
            <a:endParaRPr sz="2000">
              <a:latin typeface="Verdana"/>
              <a:cs typeface="Verdana"/>
            </a:endParaRPr>
          </a:p>
          <a:p>
            <a:pPr marL="3696335">
              <a:lnSpc>
                <a:spcPct val="100000"/>
              </a:lnSpc>
              <a:spcBef>
                <a:spcPts val="120"/>
              </a:spcBef>
            </a:pPr>
            <a:r>
              <a:rPr sz="2000" b="1" spc="20" dirty="0">
                <a:latin typeface="Arial"/>
                <a:cs typeface="Arial"/>
              </a:rPr>
              <a:t>|f(n)|≥</a:t>
            </a:r>
            <a:r>
              <a:rPr sz="2000" b="1" spc="20" dirty="0">
                <a:latin typeface="Carlito"/>
                <a:cs typeface="Carlito"/>
              </a:rPr>
              <a:t>M|g(n)|</a:t>
            </a:r>
            <a:endParaRPr sz="2000">
              <a:latin typeface="Carlito"/>
              <a:cs typeface="Carlito"/>
            </a:endParaRPr>
          </a:p>
          <a:p>
            <a:pPr marL="382270" indent="-34480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sz="2000" spc="-10" dirty="0">
                <a:latin typeface="Verdana"/>
                <a:cs typeface="Verdana"/>
              </a:rPr>
              <a:t>Then we </a:t>
            </a:r>
            <a:r>
              <a:rPr sz="2000" spc="-15" dirty="0">
                <a:latin typeface="Verdana"/>
                <a:cs typeface="Verdana"/>
              </a:rPr>
              <a:t>may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b="1" spc="-15" dirty="0">
                <a:latin typeface="Verdana"/>
                <a:cs typeface="Verdana"/>
              </a:rPr>
              <a:t>write</a:t>
            </a:r>
            <a:endParaRPr sz="2000">
              <a:latin typeface="Verdana"/>
              <a:cs typeface="Verdana"/>
            </a:endParaRPr>
          </a:p>
          <a:p>
            <a:pPr marL="3239135">
              <a:lnSpc>
                <a:spcPct val="100000"/>
              </a:lnSpc>
              <a:spcBef>
                <a:spcPts val="120"/>
              </a:spcBef>
            </a:pPr>
            <a:r>
              <a:rPr sz="2000" spc="-10" dirty="0">
                <a:latin typeface="Carlito"/>
                <a:cs typeface="Carlito"/>
              </a:rPr>
              <a:t>f(n) </a:t>
            </a:r>
            <a:r>
              <a:rPr sz="2000" spc="-5" dirty="0">
                <a:latin typeface="Carlito"/>
                <a:cs typeface="Carlito"/>
              </a:rPr>
              <a:t>=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40" dirty="0">
                <a:latin typeface="Arial"/>
                <a:cs typeface="Arial"/>
              </a:rPr>
              <a:t>Ω</a:t>
            </a:r>
            <a:r>
              <a:rPr sz="2000" spc="-40" dirty="0">
                <a:latin typeface="Carlito"/>
                <a:cs typeface="Carlito"/>
              </a:rPr>
              <a:t>(g(n))</a:t>
            </a:r>
            <a:endParaRPr sz="2000">
              <a:latin typeface="Carlito"/>
              <a:cs typeface="Carlito"/>
            </a:endParaRPr>
          </a:p>
          <a:p>
            <a:pPr marL="382270" indent="-34480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82270" algn="l"/>
                <a:tab pos="382905" algn="l"/>
                <a:tab pos="3660140" algn="l"/>
              </a:tabLst>
            </a:pPr>
            <a:r>
              <a:rPr sz="2000" dirty="0">
                <a:latin typeface="Verdana"/>
                <a:cs typeface="Verdana"/>
              </a:rPr>
              <a:t>Which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b="1" spc="-15" dirty="0">
                <a:latin typeface="Verdana"/>
                <a:cs typeface="Verdana"/>
              </a:rPr>
              <a:t>read </a:t>
            </a:r>
            <a:r>
              <a:rPr sz="2000" b="1" spc="-5" dirty="0">
                <a:latin typeface="Verdana"/>
                <a:cs typeface="Verdana"/>
              </a:rPr>
              <a:t>“f </a:t>
            </a:r>
            <a:r>
              <a:rPr sz="2000" b="1" spc="-10" dirty="0">
                <a:latin typeface="Verdana"/>
                <a:cs typeface="Verdana"/>
              </a:rPr>
              <a:t>of</a:t>
            </a:r>
            <a:r>
              <a:rPr sz="2000" b="1" spc="5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n</a:t>
            </a:r>
            <a:r>
              <a:rPr sz="2000" b="1" spc="1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is	omega of </a:t>
            </a:r>
            <a:r>
              <a:rPr sz="2000" b="1" spc="-5" dirty="0">
                <a:latin typeface="Verdana"/>
                <a:cs typeface="Verdana"/>
              </a:rPr>
              <a:t>g </a:t>
            </a:r>
            <a:r>
              <a:rPr sz="2000" b="1" spc="-10" dirty="0">
                <a:latin typeface="Verdana"/>
                <a:cs typeface="Verdana"/>
              </a:rPr>
              <a:t>of</a:t>
            </a:r>
            <a:r>
              <a:rPr sz="2000" b="1" spc="5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n”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64579" y="1603324"/>
            <a:ext cx="194500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40715" algn="l"/>
                <a:tab pos="948690" algn="l"/>
              </a:tabLst>
            </a:pPr>
            <a:r>
              <a:rPr sz="2000" spc="-5" dirty="0">
                <a:latin typeface="Verdana"/>
                <a:cs typeface="Verdana"/>
              </a:rPr>
              <a:t>and	a	</a:t>
            </a:r>
            <a:r>
              <a:rPr sz="2000" spc="-10" dirty="0">
                <a:latin typeface="Verdana"/>
                <a:cs typeface="Verdana"/>
              </a:rPr>
              <a:t>positive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47/56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105" y="403987"/>
            <a:ext cx="447421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Asymptotic Notations  </a:t>
            </a:r>
            <a:r>
              <a:rPr dirty="0"/>
              <a:t>(Big-Omega</a:t>
            </a:r>
            <a:r>
              <a:rPr spc="-70" dirty="0"/>
              <a:t> </a:t>
            </a:r>
            <a:r>
              <a:rPr spc="-5" dirty="0"/>
              <a:t>Notation)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744" y="1575108"/>
            <a:ext cx="6304280" cy="305943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420370" indent="-34480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420370" algn="l"/>
                <a:tab pos="421005" algn="l"/>
              </a:tabLst>
            </a:pPr>
            <a:r>
              <a:rPr sz="2000" b="1" spc="-10" dirty="0">
                <a:latin typeface="Verdana"/>
                <a:cs typeface="Verdana"/>
              </a:rPr>
              <a:t>Example</a:t>
            </a:r>
            <a:r>
              <a:rPr sz="2000" spc="-1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819785" lvl="1" indent="-287020">
              <a:lnSpc>
                <a:spcPct val="100000"/>
              </a:lnSpc>
              <a:spcBef>
                <a:spcPts val="415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1800" spc="-10" dirty="0">
                <a:latin typeface="Verdana"/>
                <a:cs typeface="Verdana"/>
              </a:rPr>
              <a:t>Given, f(n)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-7" baseline="25462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+50n</a:t>
            </a:r>
            <a:endParaRPr sz="1800">
              <a:latin typeface="Verdana"/>
              <a:cs typeface="Verdana"/>
            </a:endParaRPr>
          </a:p>
          <a:p>
            <a:pPr marL="8197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1800" b="1" dirty="0">
                <a:latin typeface="Verdana"/>
                <a:cs typeface="Verdana"/>
              </a:rPr>
              <a:t>We </a:t>
            </a:r>
            <a:r>
              <a:rPr sz="1800" b="1" spc="-5" dirty="0">
                <a:latin typeface="Verdana"/>
                <a:cs typeface="Verdana"/>
              </a:rPr>
              <a:t>can write, 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-7" baseline="25462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+50n </a:t>
            </a:r>
            <a:r>
              <a:rPr sz="1800" dirty="0">
                <a:latin typeface="Verdana"/>
                <a:cs typeface="Verdana"/>
              </a:rPr>
              <a:t>≥ </a:t>
            </a:r>
            <a:r>
              <a:rPr sz="1800" spc="-10" dirty="0">
                <a:latin typeface="Verdana"/>
                <a:cs typeface="Verdana"/>
              </a:rPr>
              <a:t>n</a:t>
            </a:r>
            <a:r>
              <a:rPr sz="1800" spc="-15" baseline="25462" dirty="0">
                <a:latin typeface="Verdana"/>
                <a:cs typeface="Verdana"/>
              </a:rPr>
              <a:t>2 </a:t>
            </a:r>
            <a:r>
              <a:rPr sz="1800" b="1" spc="-10" dirty="0">
                <a:latin typeface="Verdana"/>
                <a:cs typeface="Verdana"/>
              </a:rPr>
              <a:t>when</a:t>
            </a:r>
            <a:r>
              <a:rPr sz="1800" b="1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n≥0</a:t>
            </a:r>
            <a:endParaRPr sz="1800">
              <a:latin typeface="Verdana"/>
              <a:cs typeface="Verdana"/>
            </a:endParaRPr>
          </a:p>
          <a:p>
            <a:pPr marL="533400">
              <a:lnSpc>
                <a:spcPct val="100000"/>
              </a:lnSpc>
              <a:spcBef>
                <a:spcPts val="434"/>
              </a:spcBef>
              <a:tabLst>
                <a:tab pos="8197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b="1" spc="-5" dirty="0">
                <a:latin typeface="Verdana"/>
                <a:cs typeface="Verdana"/>
              </a:rPr>
              <a:t>n</a:t>
            </a:r>
            <a:r>
              <a:rPr sz="1800" b="1" spc="-7" baseline="-20833" dirty="0">
                <a:latin typeface="Verdana"/>
                <a:cs typeface="Verdana"/>
              </a:rPr>
              <a:t>0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22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8197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819785" algn="l"/>
                <a:tab pos="820419" algn="l"/>
                <a:tab pos="3661410" algn="l"/>
              </a:tabLst>
            </a:pPr>
            <a:r>
              <a:rPr sz="1800" spc="-50" dirty="0">
                <a:latin typeface="Verdana"/>
                <a:cs typeface="Verdana"/>
              </a:rPr>
              <a:t>We </a:t>
            </a:r>
            <a:r>
              <a:rPr sz="1800" spc="-15" dirty="0">
                <a:latin typeface="Verdana"/>
                <a:cs typeface="Verdana"/>
              </a:rPr>
              <a:t>have, </a:t>
            </a:r>
            <a:r>
              <a:rPr sz="1800" spc="-10" dirty="0">
                <a:latin typeface="Verdana"/>
                <a:cs typeface="Verdana"/>
              </a:rPr>
              <a:t>n</a:t>
            </a:r>
            <a:r>
              <a:rPr sz="1800" spc="-15" baseline="25462" dirty="0">
                <a:latin typeface="Verdana"/>
                <a:cs typeface="Verdana"/>
              </a:rPr>
              <a:t>2  </a:t>
            </a:r>
            <a:r>
              <a:rPr sz="1800" dirty="0">
                <a:latin typeface="Verdana"/>
                <a:cs typeface="Verdana"/>
              </a:rPr>
              <a:t>+50n</a:t>
            </a:r>
            <a:r>
              <a:rPr sz="1800" spc="-9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≥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</a:t>
            </a:r>
            <a:r>
              <a:rPr sz="1800" spc="-15" baseline="25462" dirty="0">
                <a:latin typeface="Verdana"/>
                <a:cs typeface="Verdana"/>
              </a:rPr>
              <a:t>2	</a:t>
            </a:r>
            <a:r>
              <a:rPr sz="1800" spc="-5" dirty="0">
                <a:latin typeface="Verdana"/>
                <a:cs typeface="Verdana"/>
              </a:rPr>
              <a:t>where </a:t>
            </a:r>
            <a:r>
              <a:rPr sz="1800" spc="-10" dirty="0">
                <a:latin typeface="Verdana"/>
                <a:cs typeface="Verdana"/>
              </a:rPr>
              <a:t>n≥n</a:t>
            </a:r>
            <a:r>
              <a:rPr sz="1800" spc="-15" baseline="-20833" dirty="0">
                <a:latin typeface="Verdana"/>
                <a:cs typeface="Verdana"/>
              </a:rPr>
              <a:t>0</a:t>
            </a:r>
            <a:endParaRPr sz="1800" baseline="-20833">
              <a:latin typeface="Verdana"/>
              <a:cs typeface="Verdana"/>
            </a:endParaRPr>
          </a:p>
          <a:p>
            <a:pPr marL="533400">
              <a:lnSpc>
                <a:spcPct val="100000"/>
              </a:lnSpc>
              <a:spcBef>
                <a:spcPts val="434"/>
              </a:spcBef>
              <a:tabLst>
                <a:tab pos="8197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b="1" dirty="0">
                <a:latin typeface="Verdana"/>
                <a:cs typeface="Verdana"/>
              </a:rPr>
              <a:t>M = </a:t>
            </a:r>
            <a:r>
              <a:rPr sz="1800" b="1" spc="-5" dirty="0">
                <a:latin typeface="Verdana"/>
                <a:cs typeface="Verdana"/>
              </a:rPr>
              <a:t>1, </a:t>
            </a:r>
            <a:r>
              <a:rPr sz="1800" b="1" spc="-10" dirty="0">
                <a:latin typeface="Verdana"/>
                <a:cs typeface="Verdana"/>
              </a:rPr>
              <a:t>g(n)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n</a:t>
            </a:r>
            <a:r>
              <a:rPr sz="1800" b="1" spc="-7" baseline="25462" dirty="0">
                <a:latin typeface="Verdana"/>
                <a:cs typeface="Verdana"/>
              </a:rPr>
              <a:t>2</a:t>
            </a:r>
            <a:endParaRPr sz="1800" baseline="25462">
              <a:latin typeface="Verdana"/>
              <a:cs typeface="Verdana"/>
            </a:endParaRPr>
          </a:p>
          <a:p>
            <a:pPr marL="8197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819785" algn="l"/>
                <a:tab pos="820419" algn="l"/>
              </a:tabLst>
            </a:pPr>
            <a:r>
              <a:rPr sz="1800" spc="-50" dirty="0">
                <a:latin typeface="Verdana"/>
                <a:cs typeface="Verdana"/>
              </a:rPr>
              <a:t>We </a:t>
            </a:r>
            <a:r>
              <a:rPr sz="1800" spc="-5" dirty="0">
                <a:latin typeface="Verdana"/>
                <a:cs typeface="Verdana"/>
              </a:rPr>
              <a:t>can </a:t>
            </a:r>
            <a:r>
              <a:rPr sz="1800" dirty="0">
                <a:latin typeface="Verdana"/>
                <a:cs typeface="Verdana"/>
              </a:rPr>
              <a:t>write, </a:t>
            </a:r>
            <a:r>
              <a:rPr sz="1800" spc="-10" dirty="0">
                <a:latin typeface="Verdana"/>
                <a:cs typeface="Verdana"/>
              </a:rPr>
              <a:t>f(n) </a:t>
            </a:r>
            <a:r>
              <a:rPr sz="1800" dirty="0">
                <a:latin typeface="Verdana"/>
                <a:cs typeface="Verdana"/>
              </a:rPr>
              <a:t>= </a:t>
            </a:r>
            <a:r>
              <a:rPr sz="1800" spc="-10" dirty="0">
                <a:latin typeface="Verdana"/>
                <a:cs typeface="Verdana"/>
              </a:rPr>
              <a:t>Ω(g(n)) </a:t>
            </a:r>
            <a:r>
              <a:rPr sz="1800" dirty="0">
                <a:latin typeface="Verdana"/>
                <a:cs typeface="Verdana"/>
              </a:rPr>
              <a:t>i.e. </a:t>
            </a:r>
            <a:r>
              <a:rPr sz="1800" b="1" spc="-5" dirty="0">
                <a:latin typeface="Verdana"/>
                <a:cs typeface="Verdana"/>
              </a:rPr>
              <a:t>f(n)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75" dirty="0">
                <a:latin typeface="Verdana"/>
                <a:cs typeface="Verdana"/>
              </a:rPr>
              <a:t> </a:t>
            </a:r>
            <a:r>
              <a:rPr sz="1800" b="1" spc="-5" dirty="0">
                <a:latin typeface="Verdana"/>
                <a:cs typeface="Verdana"/>
              </a:rPr>
              <a:t>Ω(n</a:t>
            </a:r>
            <a:r>
              <a:rPr sz="1800" b="1" spc="-7" baseline="25462" dirty="0">
                <a:latin typeface="Verdana"/>
                <a:cs typeface="Verdana"/>
              </a:rPr>
              <a:t>2</a:t>
            </a:r>
            <a:r>
              <a:rPr sz="1800" b="1" spc="-5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500">
              <a:latin typeface="Verdana"/>
              <a:cs typeface="Verdana"/>
            </a:endParaRPr>
          </a:p>
          <a:p>
            <a:pPr marL="420370" indent="-34480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20370" algn="l"/>
                <a:tab pos="421005" algn="l"/>
              </a:tabLst>
            </a:pPr>
            <a:r>
              <a:rPr sz="2000" b="1" spc="-15" dirty="0">
                <a:latin typeface="Verdana"/>
                <a:cs typeface="Verdana"/>
              </a:rPr>
              <a:t>Lower</a:t>
            </a:r>
            <a:r>
              <a:rPr sz="2000" b="1" spc="30" dirty="0">
                <a:latin typeface="Verdana"/>
                <a:cs typeface="Verdana"/>
              </a:rPr>
              <a:t> </a:t>
            </a:r>
            <a:r>
              <a:rPr sz="2000" b="1" spc="-15" dirty="0">
                <a:latin typeface="Verdana"/>
                <a:cs typeface="Verdana"/>
              </a:rPr>
              <a:t>Bound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48/56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6305" y="403987"/>
            <a:ext cx="432816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Asymptotic Notations  </a:t>
            </a:r>
            <a:r>
              <a:rPr dirty="0"/>
              <a:t>(Big-Theta</a:t>
            </a:r>
            <a:r>
              <a:rPr spc="-45" dirty="0"/>
              <a:t> </a:t>
            </a:r>
            <a:r>
              <a:rPr spc="-5" dirty="0"/>
              <a:t>Notation)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844" y="1603324"/>
            <a:ext cx="8123555" cy="19456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2270" indent="-344805">
              <a:lnSpc>
                <a:spcPts val="2280"/>
              </a:lnSpc>
              <a:spcBef>
                <a:spcPts val="95"/>
              </a:spcBef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sz="2000" spc="-5" dirty="0">
                <a:latin typeface="Verdana"/>
                <a:cs typeface="Verdana"/>
              </a:rPr>
              <a:t>Suppose</a:t>
            </a:r>
            <a:r>
              <a:rPr sz="2000" spc="2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there</a:t>
            </a:r>
            <a:r>
              <a:rPr sz="2000" spc="25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exist</a:t>
            </a:r>
            <a:r>
              <a:rPr sz="2000" spc="27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</a:t>
            </a:r>
            <a:r>
              <a:rPr sz="2000" spc="24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positive</a:t>
            </a:r>
            <a:r>
              <a:rPr sz="2000" spc="25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integer</a:t>
            </a:r>
            <a:r>
              <a:rPr sz="2000" spc="254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n</a:t>
            </a:r>
            <a:r>
              <a:rPr sz="2025" b="1" spc="-15" baseline="-20576" dirty="0">
                <a:latin typeface="Verdana"/>
                <a:cs typeface="Verdana"/>
              </a:rPr>
              <a:t>0</a:t>
            </a:r>
            <a:r>
              <a:rPr sz="2025" b="1" spc="82" baseline="-20576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and</a:t>
            </a:r>
            <a:r>
              <a:rPr sz="2000" spc="2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two</a:t>
            </a:r>
            <a:r>
              <a:rPr sz="2000" spc="254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positive</a:t>
            </a:r>
            <a:endParaRPr sz="2000">
              <a:latin typeface="Verdana"/>
              <a:cs typeface="Verdana"/>
            </a:endParaRPr>
          </a:p>
          <a:p>
            <a:pPr marL="382270">
              <a:lnSpc>
                <a:spcPts val="2280"/>
              </a:lnSpc>
            </a:pPr>
            <a:r>
              <a:rPr sz="2000" spc="-5" dirty="0">
                <a:latin typeface="Verdana"/>
                <a:cs typeface="Verdana"/>
              </a:rPr>
              <a:t>number </a:t>
            </a:r>
            <a:r>
              <a:rPr sz="2000" b="1" spc="-5" dirty="0">
                <a:latin typeface="Verdana"/>
                <a:cs typeface="Verdana"/>
              </a:rPr>
              <a:t>c</a:t>
            </a:r>
            <a:r>
              <a:rPr sz="2025" b="1" spc="-7" baseline="-20576" dirty="0">
                <a:latin typeface="Verdana"/>
                <a:cs typeface="Verdana"/>
              </a:rPr>
              <a:t>1 </a:t>
            </a:r>
            <a:r>
              <a:rPr sz="2000" b="1" spc="-15" dirty="0">
                <a:latin typeface="Verdana"/>
                <a:cs typeface="Verdana"/>
              </a:rPr>
              <a:t>and </a:t>
            </a:r>
            <a:r>
              <a:rPr sz="2000" b="1" spc="-5" dirty="0">
                <a:latin typeface="Verdana"/>
                <a:cs typeface="Verdana"/>
              </a:rPr>
              <a:t>c</a:t>
            </a:r>
            <a:r>
              <a:rPr sz="2025" b="1" spc="-7" baseline="-20576" dirty="0">
                <a:latin typeface="Verdana"/>
                <a:cs typeface="Verdana"/>
              </a:rPr>
              <a:t>2 </a:t>
            </a:r>
            <a:r>
              <a:rPr sz="2000" spc="-5" dirty="0">
                <a:latin typeface="Verdana"/>
                <a:cs typeface="Verdana"/>
              </a:rPr>
              <a:t>such </a:t>
            </a:r>
            <a:r>
              <a:rPr sz="2000" dirty="0">
                <a:latin typeface="Verdana"/>
                <a:cs typeface="Verdana"/>
              </a:rPr>
              <a:t>that, </a:t>
            </a:r>
            <a:r>
              <a:rPr sz="2000" spc="-10" dirty="0">
                <a:latin typeface="Verdana"/>
                <a:cs typeface="Verdana"/>
              </a:rPr>
              <a:t>for </a:t>
            </a:r>
            <a:r>
              <a:rPr sz="2000" spc="5" dirty="0">
                <a:latin typeface="Verdana"/>
                <a:cs typeface="Verdana"/>
              </a:rPr>
              <a:t>all </a:t>
            </a:r>
            <a:r>
              <a:rPr sz="2000" b="1" spc="-10" dirty="0">
                <a:latin typeface="Verdana"/>
                <a:cs typeface="Verdana"/>
              </a:rPr>
              <a:t>n≥n</a:t>
            </a:r>
            <a:r>
              <a:rPr sz="2025" b="1" spc="-15" baseline="-20576" dirty="0">
                <a:latin typeface="Verdana"/>
                <a:cs typeface="Verdana"/>
              </a:rPr>
              <a:t>0</a:t>
            </a:r>
            <a:r>
              <a:rPr sz="2000" spc="-10" dirty="0">
                <a:latin typeface="Verdana"/>
                <a:cs typeface="Verdana"/>
              </a:rPr>
              <a:t>, we</a:t>
            </a:r>
            <a:r>
              <a:rPr sz="2000" spc="-44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have</a:t>
            </a:r>
            <a:endParaRPr sz="2000">
              <a:latin typeface="Verdana"/>
              <a:cs typeface="Verdana"/>
            </a:endParaRPr>
          </a:p>
          <a:p>
            <a:pPr marL="3696335">
              <a:lnSpc>
                <a:spcPct val="100000"/>
              </a:lnSpc>
              <a:spcBef>
                <a:spcPts val="120"/>
              </a:spcBef>
            </a:pPr>
            <a:r>
              <a:rPr sz="2000" b="1" spc="5" dirty="0">
                <a:latin typeface="Carlito"/>
                <a:cs typeface="Carlito"/>
              </a:rPr>
              <a:t>c</a:t>
            </a:r>
            <a:r>
              <a:rPr sz="2025" b="1" spc="7" baseline="-20576" dirty="0">
                <a:latin typeface="Carlito"/>
                <a:cs typeface="Carlito"/>
              </a:rPr>
              <a:t>1</a:t>
            </a:r>
            <a:r>
              <a:rPr sz="2000" b="1" spc="5" dirty="0">
                <a:latin typeface="Arial"/>
                <a:cs typeface="Arial"/>
              </a:rPr>
              <a:t>|g(n)|≤|f(n)|≤c</a:t>
            </a:r>
            <a:r>
              <a:rPr sz="2025" b="1" spc="7" baseline="-20576" dirty="0">
                <a:latin typeface="Carlito"/>
                <a:cs typeface="Carlito"/>
              </a:rPr>
              <a:t>2</a:t>
            </a:r>
            <a:r>
              <a:rPr sz="2000" b="1" spc="5" dirty="0">
                <a:latin typeface="Carlito"/>
                <a:cs typeface="Carlito"/>
              </a:rPr>
              <a:t>|g(n)|</a:t>
            </a:r>
            <a:endParaRPr sz="2000">
              <a:latin typeface="Carlito"/>
              <a:cs typeface="Carlito"/>
            </a:endParaRPr>
          </a:p>
          <a:p>
            <a:pPr marL="382270" indent="-344805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82270" algn="l"/>
                <a:tab pos="382905" algn="l"/>
              </a:tabLst>
            </a:pPr>
            <a:r>
              <a:rPr sz="2000" spc="-10" dirty="0">
                <a:latin typeface="Verdana"/>
                <a:cs typeface="Verdana"/>
              </a:rPr>
              <a:t>Then we </a:t>
            </a:r>
            <a:r>
              <a:rPr sz="2000" spc="-15" dirty="0">
                <a:latin typeface="Verdana"/>
                <a:cs typeface="Verdana"/>
              </a:rPr>
              <a:t>may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b="1" spc="-15" dirty="0">
                <a:latin typeface="Verdana"/>
                <a:cs typeface="Verdana"/>
              </a:rPr>
              <a:t>write</a:t>
            </a:r>
            <a:endParaRPr sz="2000">
              <a:latin typeface="Verdana"/>
              <a:cs typeface="Verdana"/>
            </a:endParaRPr>
          </a:p>
          <a:p>
            <a:pPr marR="307340" algn="ctr">
              <a:lnSpc>
                <a:spcPct val="100000"/>
              </a:lnSpc>
              <a:spcBef>
                <a:spcPts val="120"/>
              </a:spcBef>
            </a:pPr>
            <a:r>
              <a:rPr sz="2000" spc="-10" dirty="0">
                <a:latin typeface="Carlito"/>
                <a:cs typeface="Carlito"/>
              </a:rPr>
              <a:t>f(n) </a:t>
            </a:r>
            <a:r>
              <a:rPr sz="2000" spc="-5" dirty="0">
                <a:latin typeface="Carlito"/>
                <a:cs typeface="Carlito"/>
              </a:rPr>
              <a:t>=</a:t>
            </a:r>
            <a:r>
              <a:rPr sz="2000" dirty="0">
                <a:latin typeface="Carlito"/>
                <a:cs typeface="Carlito"/>
              </a:rPr>
              <a:t> </a:t>
            </a:r>
            <a:r>
              <a:rPr sz="2000" spc="-45" dirty="0">
                <a:latin typeface="Arial"/>
                <a:cs typeface="Arial"/>
              </a:rPr>
              <a:t>Θ</a:t>
            </a:r>
            <a:r>
              <a:rPr sz="2000" spc="-45" dirty="0">
                <a:latin typeface="Carlito"/>
                <a:cs typeface="Carlito"/>
              </a:rPr>
              <a:t>(g(n))</a:t>
            </a:r>
            <a:endParaRPr sz="2000">
              <a:latin typeface="Carlito"/>
              <a:cs typeface="Carlito"/>
            </a:endParaRPr>
          </a:p>
          <a:p>
            <a:pPr marL="382270" indent="-34480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382270" algn="l"/>
                <a:tab pos="382905" algn="l"/>
                <a:tab pos="3660140" algn="l"/>
              </a:tabLst>
            </a:pPr>
            <a:r>
              <a:rPr sz="2000" dirty="0">
                <a:latin typeface="Verdana"/>
                <a:cs typeface="Verdana"/>
              </a:rPr>
              <a:t>Which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b="1" spc="-15" dirty="0">
                <a:latin typeface="Verdana"/>
                <a:cs typeface="Verdana"/>
              </a:rPr>
              <a:t>read </a:t>
            </a:r>
            <a:r>
              <a:rPr sz="2000" b="1" spc="-5" dirty="0">
                <a:latin typeface="Verdana"/>
                <a:cs typeface="Verdana"/>
              </a:rPr>
              <a:t>“f </a:t>
            </a:r>
            <a:r>
              <a:rPr sz="2000" b="1" spc="-10" dirty="0">
                <a:latin typeface="Verdana"/>
                <a:cs typeface="Verdana"/>
              </a:rPr>
              <a:t>of</a:t>
            </a:r>
            <a:r>
              <a:rPr sz="2000" b="1" spc="55" dirty="0">
                <a:latin typeface="Verdana"/>
                <a:cs typeface="Verdana"/>
              </a:rPr>
              <a:t> </a:t>
            </a:r>
            <a:r>
              <a:rPr sz="2000" b="1" spc="-5" dirty="0">
                <a:latin typeface="Verdana"/>
                <a:cs typeface="Verdana"/>
              </a:rPr>
              <a:t>n</a:t>
            </a:r>
            <a:r>
              <a:rPr sz="2000" b="1" spc="1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is	</a:t>
            </a:r>
            <a:r>
              <a:rPr sz="2000" b="1" spc="-5" dirty="0">
                <a:latin typeface="Verdana"/>
                <a:cs typeface="Verdana"/>
              </a:rPr>
              <a:t>theta </a:t>
            </a:r>
            <a:r>
              <a:rPr sz="2000" b="1" spc="-10" dirty="0">
                <a:latin typeface="Verdana"/>
                <a:cs typeface="Verdana"/>
              </a:rPr>
              <a:t>of </a:t>
            </a:r>
            <a:r>
              <a:rPr sz="2000" b="1" spc="-5" dirty="0">
                <a:latin typeface="Verdana"/>
                <a:cs typeface="Verdana"/>
              </a:rPr>
              <a:t>g </a:t>
            </a:r>
            <a:r>
              <a:rPr sz="2000" b="1" spc="-10" dirty="0">
                <a:latin typeface="Verdana"/>
                <a:cs typeface="Verdana"/>
              </a:rPr>
              <a:t>of</a:t>
            </a:r>
            <a:r>
              <a:rPr sz="2000" b="1" spc="8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n”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902512" y="3733762"/>
            <a:ext cx="2301875" cy="2240280"/>
            <a:chOff x="2902512" y="3733762"/>
            <a:chExt cx="2301875" cy="2240280"/>
          </a:xfrm>
        </p:grpSpPr>
        <p:sp>
          <p:nvSpPr>
            <p:cNvPr id="6" name="object 6"/>
            <p:cNvSpPr/>
            <p:nvPr/>
          </p:nvSpPr>
          <p:spPr>
            <a:xfrm>
              <a:off x="2902512" y="3733762"/>
              <a:ext cx="2301838" cy="2239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6757" y="3752850"/>
              <a:ext cx="1905" cy="1981835"/>
            </a:xfrm>
            <a:custGeom>
              <a:avLst/>
              <a:gdLst/>
              <a:ahLst/>
              <a:cxnLst/>
              <a:rect l="l" t="t" r="r" b="b"/>
              <a:pathLst>
                <a:path w="1905" h="1981835">
                  <a:moveTo>
                    <a:pt x="0" y="1981225"/>
                  </a:moveTo>
                  <a:lnTo>
                    <a:pt x="1524" y="0"/>
                  </a:lnTo>
                </a:path>
              </a:pathLst>
            </a:custGeom>
            <a:ln w="12700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49/56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10105" y="403987"/>
            <a:ext cx="447421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Asymptotic Notations  </a:t>
            </a:r>
            <a:r>
              <a:rPr dirty="0"/>
              <a:t>(Big-Omega</a:t>
            </a:r>
            <a:r>
              <a:rPr spc="-70" dirty="0"/>
              <a:t> </a:t>
            </a:r>
            <a:r>
              <a:rPr spc="-5" dirty="0"/>
              <a:t>Notation)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8144" y="1575108"/>
            <a:ext cx="6263005" cy="37179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394970" indent="-344805">
              <a:lnSpc>
                <a:spcPct val="100000"/>
              </a:lnSpc>
              <a:spcBef>
                <a:spcPts val="555"/>
              </a:spcBef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000" b="1" spc="-10" dirty="0">
                <a:latin typeface="Verdana"/>
                <a:cs typeface="Verdana"/>
              </a:rPr>
              <a:t>Example</a:t>
            </a:r>
            <a:r>
              <a:rPr sz="2000" spc="-10" dirty="0">
                <a:latin typeface="Verdana"/>
                <a:cs typeface="Verdana"/>
              </a:rPr>
              <a:t>:</a:t>
            </a:r>
            <a:endParaRPr sz="2000">
              <a:latin typeface="Verdana"/>
              <a:cs typeface="Verdana"/>
            </a:endParaRPr>
          </a:p>
          <a:p>
            <a:pPr marL="794385" lvl="1" indent="-287020">
              <a:lnSpc>
                <a:spcPct val="100000"/>
              </a:lnSpc>
              <a:spcBef>
                <a:spcPts val="415"/>
              </a:spcBef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800" spc="-10" dirty="0">
                <a:latin typeface="Verdana"/>
                <a:cs typeface="Verdana"/>
              </a:rPr>
              <a:t>Given, f(n)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45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-7" baseline="25462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+50n</a:t>
            </a:r>
            <a:endParaRPr sz="1800">
              <a:latin typeface="Verdana"/>
              <a:cs typeface="Verdana"/>
            </a:endParaRPr>
          </a:p>
          <a:p>
            <a:pPr marL="7943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800" b="1" dirty="0">
                <a:latin typeface="Verdana"/>
                <a:cs typeface="Verdana"/>
              </a:rPr>
              <a:t>We </a:t>
            </a:r>
            <a:r>
              <a:rPr sz="1800" b="1" spc="-5" dirty="0">
                <a:latin typeface="Verdana"/>
                <a:cs typeface="Verdana"/>
              </a:rPr>
              <a:t>can write, 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-7" baseline="25462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+50n </a:t>
            </a:r>
            <a:r>
              <a:rPr sz="1800" dirty="0">
                <a:latin typeface="Verdana"/>
                <a:cs typeface="Verdana"/>
              </a:rPr>
              <a:t>≥ </a:t>
            </a:r>
            <a:r>
              <a:rPr sz="1800" spc="-10" dirty="0">
                <a:latin typeface="Verdana"/>
                <a:cs typeface="Verdana"/>
              </a:rPr>
              <a:t>n</a:t>
            </a:r>
            <a:r>
              <a:rPr sz="1800" spc="-15" baseline="25462" dirty="0">
                <a:latin typeface="Verdana"/>
                <a:cs typeface="Verdana"/>
              </a:rPr>
              <a:t>2 </a:t>
            </a:r>
            <a:r>
              <a:rPr sz="1800" b="1" spc="-10" dirty="0">
                <a:latin typeface="Verdana"/>
                <a:cs typeface="Verdana"/>
              </a:rPr>
              <a:t>when</a:t>
            </a:r>
            <a:r>
              <a:rPr sz="1800" b="1" spc="-12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n≥0</a:t>
            </a:r>
            <a:endParaRPr sz="1800">
              <a:latin typeface="Verdana"/>
              <a:cs typeface="Verdana"/>
            </a:endParaRPr>
          </a:p>
          <a:p>
            <a:pPr marL="508000">
              <a:lnSpc>
                <a:spcPct val="100000"/>
              </a:lnSpc>
              <a:spcBef>
                <a:spcPts val="434"/>
              </a:spcBef>
              <a:tabLst>
                <a:tab pos="7943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b="1" spc="-5" dirty="0">
                <a:latin typeface="Verdana"/>
                <a:cs typeface="Verdana"/>
              </a:rPr>
              <a:t>c</a:t>
            </a:r>
            <a:r>
              <a:rPr sz="1800" b="1" spc="-7" baseline="-20833" dirty="0">
                <a:latin typeface="Verdana"/>
                <a:cs typeface="Verdana"/>
              </a:rPr>
              <a:t>1 </a:t>
            </a:r>
            <a:r>
              <a:rPr sz="1800" b="1" dirty="0">
                <a:latin typeface="Verdana"/>
                <a:cs typeface="Verdana"/>
              </a:rPr>
              <a:t>= </a:t>
            </a:r>
            <a:r>
              <a:rPr sz="1800" b="1" spc="-5" dirty="0">
                <a:latin typeface="Verdana"/>
                <a:cs typeface="Verdana"/>
              </a:rPr>
              <a:t>1, n</a:t>
            </a:r>
            <a:r>
              <a:rPr sz="1800" b="1" spc="-7" baseline="-20833" dirty="0">
                <a:latin typeface="Verdana"/>
                <a:cs typeface="Verdana"/>
              </a:rPr>
              <a:t>0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41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7943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800" b="1" dirty="0">
                <a:latin typeface="Verdana"/>
                <a:cs typeface="Verdana"/>
              </a:rPr>
              <a:t>We </a:t>
            </a:r>
            <a:r>
              <a:rPr sz="1800" b="1" spc="-5" dirty="0">
                <a:latin typeface="Verdana"/>
                <a:cs typeface="Verdana"/>
              </a:rPr>
              <a:t>can write, 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-7" baseline="25462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+50n </a:t>
            </a:r>
            <a:r>
              <a:rPr sz="1800" dirty="0">
                <a:latin typeface="Verdana"/>
                <a:cs typeface="Verdana"/>
              </a:rPr>
              <a:t>≤ </a:t>
            </a:r>
            <a:r>
              <a:rPr sz="1800" spc="-5" dirty="0">
                <a:latin typeface="Verdana"/>
                <a:cs typeface="Verdana"/>
              </a:rPr>
              <a:t>n</a:t>
            </a:r>
            <a:r>
              <a:rPr sz="1800" spc="-7" baseline="25462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+50n</a:t>
            </a:r>
            <a:r>
              <a:rPr sz="1800" spc="-7" baseline="25462" dirty="0">
                <a:latin typeface="Verdana"/>
                <a:cs typeface="Verdana"/>
              </a:rPr>
              <a:t>2 </a:t>
            </a:r>
            <a:r>
              <a:rPr sz="1800" b="1" spc="-10" dirty="0">
                <a:latin typeface="Verdana"/>
                <a:cs typeface="Verdana"/>
              </a:rPr>
              <a:t>when</a:t>
            </a:r>
            <a:r>
              <a:rPr sz="1800" b="1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n≥0</a:t>
            </a:r>
            <a:endParaRPr sz="1800">
              <a:latin typeface="Verdana"/>
              <a:cs typeface="Verdana"/>
            </a:endParaRPr>
          </a:p>
          <a:p>
            <a:pPr marL="508000">
              <a:lnSpc>
                <a:spcPct val="100000"/>
              </a:lnSpc>
              <a:spcBef>
                <a:spcPts val="434"/>
              </a:spcBef>
              <a:tabLst>
                <a:tab pos="7943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b="1" spc="-5" dirty="0">
                <a:latin typeface="Verdana"/>
                <a:cs typeface="Verdana"/>
              </a:rPr>
              <a:t>c</a:t>
            </a:r>
            <a:r>
              <a:rPr sz="1800" b="1" spc="-7" baseline="-20833" dirty="0">
                <a:latin typeface="Verdana"/>
                <a:cs typeface="Verdana"/>
              </a:rPr>
              <a:t>2 </a:t>
            </a:r>
            <a:r>
              <a:rPr sz="1800" b="1" dirty="0">
                <a:latin typeface="Verdana"/>
                <a:cs typeface="Verdana"/>
              </a:rPr>
              <a:t>= </a:t>
            </a:r>
            <a:r>
              <a:rPr sz="1800" b="1" spc="-10" dirty="0">
                <a:latin typeface="Verdana"/>
                <a:cs typeface="Verdana"/>
              </a:rPr>
              <a:t>51, n</a:t>
            </a:r>
            <a:r>
              <a:rPr sz="1800" b="1" spc="-15" baseline="-20833" dirty="0">
                <a:latin typeface="Verdana"/>
                <a:cs typeface="Verdana"/>
              </a:rPr>
              <a:t>0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40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7943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800" b="1" dirty="0">
                <a:latin typeface="Verdana"/>
                <a:cs typeface="Verdana"/>
              </a:rPr>
              <a:t>We </a:t>
            </a:r>
            <a:r>
              <a:rPr sz="1800" b="1" spc="-5" dirty="0">
                <a:latin typeface="Verdana"/>
                <a:cs typeface="Verdana"/>
              </a:rPr>
              <a:t>can write, </a:t>
            </a:r>
            <a:r>
              <a:rPr sz="1800" spc="-10" dirty="0">
                <a:latin typeface="Verdana"/>
                <a:cs typeface="Verdana"/>
              </a:rPr>
              <a:t>n</a:t>
            </a:r>
            <a:r>
              <a:rPr sz="1800" spc="-15" baseline="25462" dirty="0">
                <a:latin typeface="Verdana"/>
                <a:cs typeface="Verdana"/>
              </a:rPr>
              <a:t>2 </a:t>
            </a:r>
            <a:r>
              <a:rPr sz="1800" spc="-5" dirty="0">
                <a:latin typeface="Verdana"/>
                <a:cs typeface="Verdana"/>
              </a:rPr>
              <a:t>≤n</a:t>
            </a:r>
            <a:r>
              <a:rPr sz="1800" spc="-7" baseline="25462" dirty="0">
                <a:latin typeface="Verdana"/>
                <a:cs typeface="Verdana"/>
              </a:rPr>
              <a:t>2</a:t>
            </a:r>
            <a:r>
              <a:rPr sz="1800" spc="-5" dirty="0">
                <a:latin typeface="Verdana"/>
                <a:cs typeface="Verdana"/>
              </a:rPr>
              <a:t>+50n </a:t>
            </a:r>
            <a:r>
              <a:rPr sz="1800" dirty="0">
                <a:latin typeface="Verdana"/>
                <a:cs typeface="Verdana"/>
              </a:rPr>
              <a:t>≤ </a:t>
            </a:r>
            <a:r>
              <a:rPr sz="1800" spc="-5" dirty="0">
                <a:latin typeface="Verdana"/>
                <a:cs typeface="Verdana"/>
              </a:rPr>
              <a:t>51n</a:t>
            </a:r>
            <a:r>
              <a:rPr sz="1800" spc="-7" baseline="25462" dirty="0">
                <a:latin typeface="Verdana"/>
                <a:cs typeface="Verdana"/>
              </a:rPr>
              <a:t>2 </a:t>
            </a:r>
            <a:r>
              <a:rPr sz="1800" b="1" spc="-10" dirty="0">
                <a:latin typeface="Verdana"/>
                <a:cs typeface="Verdana"/>
              </a:rPr>
              <a:t>when</a:t>
            </a:r>
            <a:r>
              <a:rPr sz="1800" b="1" spc="-12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n≥0</a:t>
            </a:r>
            <a:endParaRPr sz="1800">
              <a:latin typeface="Verdana"/>
              <a:cs typeface="Verdana"/>
            </a:endParaRPr>
          </a:p>
          <a:p>
            <a:pPr marL="508000">
              <a:lnSpc>
                <a:spcPct val="100000"/>
              </a:lnSpc>
              <a:spcBef>
                <a:spcPts val="434"/>
              </a:spcBef>
              <a:tabLst>
                <a:tab pos="794385" algn="l"/>
              </a:tabLst>
            </a:pPr>
            <a:r>
              <a:rPr sz="1800" dirty="0">
                <a:latin typeface="Arial"/>
                <a:cs typeface="Arial"/>
              </a:rPr>
              <a:t>–	</a:t>
            </a:r>
            <a:r>
              <a:rPr sz="1800" b="1" spc="-10" dirty="0">
                <a:latin typeface="Verdana"/>
                <a:cs typeface="Verdana"/>
              </a:rPr>
              <a:t>g(n) </a:t>
            </a:r>
            <a:r>
              <a:rPr sz="1800" b="1" dirty="0">
                <a:latin typeface="Verdana"/>
                <a:cs typeface="Verdana"/>
              </a:rPr>
              <a:t>= </a:t>
            </a:r>
            <a:r>
              <a:rPr sz="1800" spc="-10" dirty="0">
                <a:latin typeface="Verdana"/>
                <a:cs typeface="Verdana"/>
              </a:rPr>
              <a:t>n</a:t>
            </a:r>
            <a:r>
              <a:rPr sz="1800" spc="-15" baseline="25462" dirty="0">
                <a:latin typeface="Verdana"/>
                <a:cs typeface="Verdana"/>
              </a:rPr>
              <a:t>2</a:t>
            </a:r>
            <a:endParaRPr sz="1800" baseline="25462">
              <a:latin typeface="Verdana"/>
              <a:cs typeface="Verdana"/>
            </a:endParaRPr>
          </a:p>
          <a:p>
            <a:pPr marL="794385" lvl="1" indent="-287020">
              <a:lnSpc>
                <a:spcPct val="100000"/>
              </a:lnSpc>
              <a:spcBef>
                <a:spcPts val="430"/>
              </a:spcBef>
              <a:buFont typeface="Arial"/>
              <a:buChar char="–"/>
              <a:tabLst>
                <a:tab pos="794385" algn="l"/>
                <a:tab pos="795020" algn="l"/>
              </a:tabLst>
            </a:pPr>
            <a:r>
              <a:rPr sz="1800" spc="-50" dirty="0">
                <a:latin typeface="Verdana"/>
                <a:cs typeface="Verdana"/>
              </a:rPr>
              <a:t>We </a:t>
            </a:r>
            <a:r>
              <a:rPr sz="1800" spc="-5" dirty="0">
                <a:latin typeface="Verdana"/>
                <a:cs typeface="Verdana"/>
              </a:rPr>
              <a:t>can </a:t>
            </a:r>
            <a:r>
              <a:rPr sz="1800" dirty="0">
                <a:latin typeface="Verdana"/>
                <a:cs typeface="Verdana"/>
              </a:rPr>
              <a:t>write, </a:t>
            </a:r>
            <a:r>
              <a:rPr sz="1800" spc="-10" dirty="0">
                <a:latin typeface="Verdana"/>
                <a:cs typeface="Verdana"/>
              </a:rPr>
              <a:t>f(n) </a:t>
            </a:r>
            <a:r>
              <a:rPr sz="1800" dirty="0">
                <a:latin typeface="Verdana"/>
                <a:cs typeface="Verdana"/>
              </a:rPr>
              <a:t>= </a:t>
            </a:r>
            <a:r>
              <a:rPr sz="1800" spc="-5" dirty="0">
                <a:latin typeface="Verdana"/>
                <a:cs typeface="Verdana"/>
              </a:rPr>
              <a:t>Θ(g(n)) </a:t>
            </a:r>
            <a:r>
              <a:rPr sz="1800" dirty="0">
                <a:latin typeface="Verdana"/>
                <a:cs typeface="Verdana"/>
              </a:rPr>
              <a:t>i.e. </a:t>
            </a:r>
            <a:r>
              <a:rPr sz="1800" b="1" spc="-5" dirty="0">
                <a:latin typeface="Verdana"/>
                <a:cs typeface="Verdana"/>
              </a:rPr>
              <a:t>f(n)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20" dirty="0">
                <a:latin typeface="Verdana"/>
                <a:cs typeface="Verdana"/>
              </a:rPr>
              <a:t> </a:t>
            </a:r>
            <a:r>
              <a:rPr sz="1800" spc="-5" dirty="0">
                <a:latin typeface="Verdana"/>
                <a:cs typeface="Verdana"/>
              </a:rPr>
              <a:t>Θ</a:t>
            </a:r>
            <a:r>
              <a:rPr sz="1800" b="1" spc="-5" dirty="0">
                <a:latin typeface="Verdana"/>
                <a:cs typeface="Verdana"/>
              </a:rPr>
              <a:t>(n</a:t>
            </a:r>
            <a:r>
              <a:rPr sz="1800" b="1" spc="-7" baseline="25462" dirty="0">
                <a:latin typeface="Verdana"/>
                <a:cs typeface="Verdana"/>
              </a:rPr>
              <a:t>2</a:t>
            </a:r>
            <a:r>
              <a:rPr sz="1800" b="1" spc="-5" dirty="0"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500">
              <a:latin typeface="Verdana"/>
              <a:cs typeface="Verdana"/>
            </a:endParaRPr>
          </a:p>
          <a:p>
            <a:pPr marL="394970" indent="-344805">
              <a:lnSpc>
                <a:spcPct val="100000"/>
              </a:lnSpc>
              <a:buFont typeface="Arial"/>
              <a:buChar char="•"/>
              <a:tabLst>
                <a:tab pos="394970" algn="l"/>
                <a:tab pos="395605" algn="l"/>
              </a:tabLst>
            </a:pPr>
            <a:r>
              <a:rPr sz="2000" b="1" spc="-10" dirty="0">
                <a:latin typeface="Verdana"/>
                <a:cs typeface="Verdana"/>
              </a:rPr>
              <a:t>Both upper </a:t>
            </a:r>
            <a:r>
              <a:rPr sz="2000" b="1" spc="-15" dirty="0">
                <a:latin typeface="Verdana"/>
                <a:cs typeface="Verdana"/>
              </a:rPr>
              <a:t>and lower</a:t>
            </a:r>
            <a:r>
              <a:rPr sz="2000" b="1" spc="175" dirty="0">
                <a:latin typeface="Verdana"/>
                <a:cs typeface="Verdana"/>
              </a:rPr>
              <a:t> </a:t>
            </a:r>
            <a:r>
              <a:rPr sz="2000" b="1" spc="-15" dirty="0">
                <a:latin typeface="Verdana"/>
                <a:cs typeface="Verdana"/>
              </a:rPr>
              <a:t>Bound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5/56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2738" y="258902"/>
            <a:ext cx="502666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Mathematical Notations and  Functions</a:t>
            </a:r>
            <a:endParaRPr sz="2500"/>
          </a:p>
          <a:p>
            <a:pPr marL="3175" algn="ctr">
              <a:lnSpc>
                <a:spcPct val="100000"/>
              </a:lnSpc>
              <a:spcBef>
                <a:spcPts val="5"/>
              </a:spcBef>
            </a:pPr>
            <a:r>
              <a:rPr sz="2500" spc="-5" dirty="0"/>
              <a:t>(Modular</a:t>
            </a:r>
            <a:r>
              <a:rPr sz="2500" spc="-45" dirty="0"/>
              <a:t> </a:t>
            </a:r>
            <a:r>
              <a:rPr sz="2500" spc="-10" dirty="0"/>
              <a:t>Arithmetic)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536244" y="1633804"/>
            <a:ext cx="6831965" cy="34721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Verdana"/>
                <a:cs typeface="Verdana"/>
              </a:rPr>
              <a:t>Let </a:t>
            </a:r>
            <a:r>
              <a:rPr sz="2000" spc="-5" dirty="0">
                <a:latin typeface="Verdana"/>
                <a:cs typeface="Verdana"/>
              </a:rPr>
              <a:t>k be an </a:t>
            </a:r>
            <a:r>
              <a:rPr sz="2000" b="1" spc="-10" dirty="0">
                <a:latin typeface="Verdana"/>
                <a:cs typeface="Verdana"/>
              </a:rPr>
              <a:t>integer </a:t>
            </a:r>
            <a:r>
              <a:rPr sz="2000" spc="-5" dirty="0">
                <a:latin typeface="Verdana"/>
                <a:cs typeface="Verdana"/>
              </a:rPr>
              <a:t>and M be a </a:t>
            </a:r>
            <a:r>
              <a:rPr sz="2000" b="1" spc="-10" dirty="0">
                <a:latin typeface="Verdana"/>
                <a:cs typeface="Verdana"/>
              </a:rPr>
              <a:t>positive</a:t>
            </a:r>
            <a:r>
              <a:rPr sz="2000" b="1" spc="12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integer</a:t>
            </a:r>
            <a:r>
              <a:rPr sz="2000" spc="-10" dirty="0">
                <a:latin typeface="Verdana"/>
                <a:cs typeface="Verdana"/>
              </a:rPr>
              <a:t>,</a:t>
            </a:r>
            <a:endParaRPr sz="2000">
              <a:latin typeface="Verdana"/>
              <a:cs typeface="Verdana"/>
            </a:endParaRPr>
          </a:p>
          <a:p>
            <a:pPr marL="2174240">
              <a:lnSpc>
                <a:spcPct val="100000"/>
              </a:lnSpc>
              <a:spcBef>
                <a:spcPts val="1939"/>
              </a:spcBef>
            </a:pPr>
            <a:r>
              <a:rPr sz="2500" i="1" spc="40" dirty="0">
                <a:latin typeface="Times New Roman"/>
                <a:cs typeface="Times New Roman"/>
              </a:rPr>
              <a:t>k</a:t>
            </a:r>
            <a:r>
              <a:rPr sz="2500" spc="40" dirty="0">
                <a:latin typeface="Times New Roman"/>
                <a:cs typeface="Times New Roman"/>
              </a:rPr>
              <a:t>(mod</a:t>
            </a:r>
            <a:r>
              <a:rPr sz="2500" spc="-500" dirty="0">
                <a:latin typeface="Times New Roman"/>
                <a:cs typeface="Times New Roman"/>
              </a:rPr>
              <a:t> </a:t>
            </a:r>
            <a:r>
              <a:rPr sz="2500" i="1" spc="20" dirty="0">
                <a:latin typeface="Times New Roman"/>
                <a:cs typeface="Times New Roman"/>
              </a:rPr>
              <a:t>M </a:t>
            </a:r>
            <a:r>
              <a:rPr sz="2500" spc="5" dirty="0">
                <a:latin typeface="Times New Roman"/>
                <a:cs typeface="Times New Roman"/>
              </a:rPr>
              <a:t>)</a:t>
            </a:r>
            <a:endParaRPr sz="2500">
              <a:latin typeface="Times New Roman"/>
              <a:cs typeface="Times New Roman"/>
            </a:endParaRPr>
          </a:p>
          <a:p>
            <a:pPr marL="2169795">
              <a:lnSpc>
                <a:spcPct val="100000"/>
              </a:lnSpc>
              <a:spcBef>
                <a:spcPts val="735"/>
              </a:spcBef>
            </a:pPr>
            <a:r>
              <a:rPr sz="2500" spc="25" dirty="0">
                <a:latin typeface="Times New Roman"/>
                <a:cs typeface="Times New Roman"/>
              </a:rPr>
              <a:t>(read</a:t>
            </a:r>
            <a:r>
              <a:rPr sz="2500" spc="-500" dirty="0">
                <a:latin typeface="Times New Roman"/>
                <a:cs typeface="Times New Roman"/>
              </a:rPr>
              <a:t> </a:t>
            </a:r>
            <a:r>
              <a:rPr sz="2500" spc="10" dirty="0">
                <a:latin typeface="Times New Roman"/>
                <a:cs typeface="Times New Roman"/>
              </a:rPr>
              <a:t>k </a:t>
            </a:r>
            <a:r>
              <a:rPr sz="2500" spc="-10" dirty="0">
                <a:latin typeface="Times New Roman"/>
                <a:cs typeface="Times New Roman"/>
              </a:rPr>
              <a:t>modulo M)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R="1003300" algn="ctr">
              <a:lnSpc>
                <a:spcPct val="100000"/>
              </a:lnSpc>
              <a:spcBef>
                <a:spcPts val="5"/>
              </a:spcBef>
            </a:pPr>
            <a:r>
              <a:rPr sz="2300" i="1" spc="40" dirty="0">
                <a:latin typeface="Times New Roman"/>
                <a:cs typeface="Times New Roman"/>
              </a:rPr>
              <a:t>Example</a:t>
            </a:r>
            <a:r>
              <a:rPr sz="2300" spc="40" dirty="0">
                <a:latin typeface="Times New Roman"/>
                <a:cs typeface="Times New Roman"/>
              </a:rPr>
              <a:t>:</a:t>
            </a:r>
            <a:endParaRPr sz="2300">
              <a:latin typeface="Times New Roman"/>
              <a:cs typeface="Times New Roman"/>
            </a:endParaRPr>
          </a:p>
          <a:p>
            <a:pPr marL="685165" algn="ctr">
              <a:lnSpc>
                <a:spcPct val="100000"/>
              </a:lnSpc>
              <a:spcBef>
                <a:spcPts val="700"/>
              </a:spcBef>
            </a:pPr>
            <a:r>
              <a:rPr sz="2300" spc="10" dirty="0">
                <a:latin typeface="Times New Roman"/>
                <a:cs typeface="Times New Roman"/>
              </a:rPr>
              <a:t>25</a:t>
            </a:r>
            <a:r>
              <a:rPr sz="2300" spc="-24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(mod</a:t>
            </a:r>
            <a:r>
              <a:rPr sz="2300" spc="-14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7)</a:t>
            </a:r>
            <a:r>
              <a:rPr sz="2300" spc="-14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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  <a:p>
            <a:pPr marL="630555" algn="ctr">
              <a:lnSpc>
                <a:spcPct val="100000"/>
              </a:lnSpc>
              <a:spcBef>
                <a:spcPts val="700"/>
              </a:spcBef>
            </a:pPr>
            <a:r>
              <a:rPr sz="2300" spc="5" dirty="0">
                <a:latin typeface="Times New Roman"/>
                <a:cs typeface="Times New Roman"/>
              </a:rPr>
              <a:t>25(mod </a:t>
            </a:r>
            <a:r>
              <a:rPr sz="2300" spc="10" dirty="0">
                <a:latin typeface="Times New Roman"/>
                <a:cs typeface="Times New Roman"/>
              </a:rPr>
              <a:t>5)</a:t>
            </a:r>
            <a:r>
              <a:rPr sz="2300" spc="-44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</a:t>
            </a:r>
            <a:r>
              <a:rPr sz="2300" spc="5" dirty="0">
                <a:latin typeface="Times New Roman"/>
                <a:cs typeface="Times New Roman"/>
              </a:rPr>
              <a:t> 0</a:t>
            </a:r>
            <a:endParaRPr sz="2300">
              <a:latin typeface="Times New Roman"/>
              <a:cs typeface="Times New Roman"/>
            </a:endParaRPr>
          </a:p>
          <a:p>
            <a:pPr marL="749300" algn="ctr">
              <a:lnSpc>
                <a:spcPct val="100000"/>
              </a:lnSpc>
              <a:spcBef>
                <a:spcPts val="700"/>
              </a:spcBef>
            </a:pPr>
            <a:r>
              <a:rPr sz="2300" spc="20" dirty="0">
                <a:latin typeface="Times New Roman"/>
                <a:cs typeface="Times New Roman"/>
              </a:rPr>
              <a:t>-12(mod </a:t>
            </a:r>
            <a:r>
              <a:rPr sz="2300" spc="10" dirty="0">
                <a:latin typeface="Times New Roman"/>
                <a:cs typeface="Times New Roman"/>
              </a:rPr>
              <a:t>7) </a:t>
            </a:r>
            <a:r>
              <a:rPr sz="2300" spc="5" dirty="0">
                <a:latin typeface="Symbol"/>
                <a:cs typeface="Symbol"/>
              </a:rPr>
              <a:t></a:t>
            </a:r>
            <a:r>
              <a:rPr sz="2300" spc="-33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2</a:t>
            </a:r>
            <a:endParaRPr sz="2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50/56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6305" y="403987"/>
            <a:ext cx="432816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Asymptotic Notations  </a:t>
            </a:r>
            <a:r>
              <a:rPr dirty="0"/>
              <a:t>(Little-Oh</a:t>
            </a:r>
            <a:r>
              <a:rPr spc="-50" dirty="0"/>
              <a:t> </a:t>
            </a:r>
            <a:r>
              <a:rPr spc="-5" dirty="0"/>
              <a:t>Notation)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571610"/>
            <a:ext cx="6174105" cy="148971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5" dirty="0">
                <a:latin typeface="Verdana"/>
                <a:cs typeface="Verdana"/>
              </a:rPr>
              <a:t>Iff </a:t>
            </a:r>
            <a:r>
              <a:rPr sz="2000" spc="-5" dirty="0">
                <a:latin typeface="Verdana"/>
                <a:cs typeface="Verdana"/>
              </a:rPr>
              <a:t>f(n) = O(g(n)) and</a:t>
            </a:r>
            <a:r>
              <a:rPr sz="2000" spc="3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f(n)≠Ω(g(n))</a:t>
            </a:r>
            <a:endParaRPr sz="2000">
              <a:latin typeface="Verdana"/>
              <a:cs typeface="Verdana"/>
            </a:endParaRPr>
          </a:p>
          <a:p>
            <a:pPr marL="356870" indent="-34480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10" dirty="0">
                <a:latin typeface="Verdana"/>
                <a:cs typeface="Verdana"/>
              </a:rPr>
              <a:t>Then we </a:t>
            </a:r>
            <a:r>
              <a:rPr sz="2000" spc="-15" dirty="0">
                <a:latin typeface="Verdana"/>
                <a:cs typeface="Verdana"/>
              </a:rPr>
              <a:t>may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b="1" spc="-15" dirty="0">
                <a:latin typeface="Verdana"/>
                <a:cs typeface="Verdana"/>
              </a:rPr>
              <a:t>write</a:t>
            </a:r>
            <a:endParaRPr sz="2000">
              <a:latin typeface="Verdana"/>
              <a:cs typeface="Verdana"/>
            </a:endParaRPr>
          </a:p>
          <a:p>
            <a:pPr marL="3213735">
              <a:lnSpc>
                <a:spcPct val="100000"/>
              </a:lnSpc>
              <a:spcBef>
                <a:spcPts val="360"/>
              </a:spcBef>
            </a:pPr>
            <a:r>
              <a:rPr sz="2000" spc="-10" dirty="0">
                <a:latin typeface="Carlito"/>
                <a:cs typeface="Carlito"/>
              </a:rPr>
              <a:t>f(n) </a:t>
            </a:r>
            <a:r>
              <a:rPr sz="2000" spc="-5" dirty="0">
                <a:latin typeface="Carlito"/>
                <a:cs typeface="Carlito"/>
              </a:rPr>
              <a:t>= </a:t>
            </a:r>
            <a:r>
              <a:rPr sz="2000" spc="-10" dirty="0">
                <a:latin typeface="Carlito"/>
                <a:cs typeface="Carlito"/>
              </a:rPr>
              <a:t>o(g(n))</a:t>
            </a:r>
            <a:endParaRPr sz="2000">
              <a:latin typeface="Carlito"/>
              <a:cs typeface="Carlito"/>
            </a:endParaRPr>
          </a:p>
          <a:p>
            <a:pPr marL="356870" indent="-34480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356870" algn="l"/>
                <a:tab pos="357505" algn="l"/>
                <a:tab pos="3634740" algn="l"/>
              </a:tabLst>
            </a:pPr>
            <a:r>
              <a:rPr sz="2000" dirty="0">
                <a:latin typeface="Verdana"/>
                <a:cs typeface="Verdana"/>
              </a:rPr>
              <a:t>Which </a:t>
            </a:r>
            <a:r>
              <a:rPr sz="2000" spc="5" dirty="0">
                <a:latin typeface="Verdana"/>
                <a:cs typeface="Verdana"/>
              </a:rPr>
              <a:t>is </a:t>
            </a:r>
            <a:r>
              <a:rPr sz="2000" b="1" spc="-15" dirty="0">
                <a:latin typeface="Verdana"/>
                <a:cs typeface="Verdana"/>
              </a:rPr>
              <a:t>read </a:t>
            </a:r>
            <a:r>
              <a:rPr sz="2000" b="1" spc="-5" dirty="0">
                <a:latin typeface="Verdana"/>
                <a:cs typeface="Verdana"/>
              </a:rPr>
              <a:t>“f of</a:t>
            </a:r>
            <a:r>
              <a:rPr sz="2000" b="1" spc="6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n</a:t>
            </a:r>
            <a:r>
              <a:rPr sz="2000" b="1" spc="10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is	little oh </a:t>
            </a:r>
            <a:r>
              <a:rPr sz="2000" b="1" spc="-5" dirty="0">
                <a:latin typeface="Verdana"/>
                <a:cs typeface="Verdana"/>
              </a:rPr>
              <a:t>of </a:t>
            </a:r>
            <a:r>
              <a:rPr sz="2000" b="1" spc="-10" dirty="0">
                <a:latin typeface="Verdana"/>
                <a:cs typeface="Verdana"/>
              </a:rPr>
              <a:t>g </a:t>
            </a:r>
            <a:r>
              <a:rPr sz="2000" b="1" spc="-5" dirty="0">
                <a:latin typeface="Verdana"/>
                <a:cs typeface="Verdana"/>
              </a:rPr>
              <a:t>of</a:t>
            </a:r>
            <a:r>
              <a:rPr sz="2000" b="1" spc="95" dirty="0">
                <a:latin typeface="Verdana"/>
                <a:cs typeface="Verdana"/>
              </a:rPr>
              <a:t> </a:t>
            </a:r>
            <a:r>
              <a:rPr sz="2000" b="1" spc="-15" dirty="0">
                <a:latin typeface="Verdana"/>
                <a:cs typeface="Verdana"/>
              </a:rPr>
              <a:t>n”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51/56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86305" y="403987"/>
            <a:ext cx="4328160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65100" marR="5080" indent="-1524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Asymptotic Notations  </a:t>
            </a:r>
            <a:r>
              <a:rPr dirty="0"/>
              <a:t>(Little-Oh</a:t>
            </a:r>
            <a:r>
              <a:rPr spc="-50" dirty="0"/>
              <a:t> </a:t>
            </a:r>
            <a:r>
              <a:rPr spc="-5" dirty="0"/>
              <a:t>Notation)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544" y="1575547"/>
            <a:ext cx="5710555" cy="411607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369570" indent="-34480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69570" algn="l"/>
                <a:tab pos="370205" algn="l"/>
              </a:tabLst>
            </a:pPr>
            <a:r>
              <a:rPr sz="1900" b="1" spc="-5" dirty="0">
                <a:latin typeface="Verdana"/>
                <a:cs typeface="Verdana"/>
              </a:rPr>
              <a:t>Example</a:t>
            </a:r>
            <a:r>
              <a:rPr sz="1900" spc="-5" dirty="0">
                <a:latin typeface="Verdana"/>
                <a:cs typeface="Verdana"/>
              </a:rPr>
              <a:t>:</a:t>
            </a:r>
            <a:endParaRPr sz="1900">
              <a:latin typeface="Verdana"/>
              <a:cs typeface="Verdana"/>
            </a:endParaRPr>
          </a:p>
          <a:p>
            <a:pPr marL="768985" lvl="1" indent="-287020">
              <a:lnSpc>
                <a:spcPct val="100000"/>
              </a:lnSpc>
              <a:spcBef>
                <a:spcPts val="200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1700" spc="-10" dirty="0">
                <a:latin typeface="Verdana"/>
                <a:cs typeface="Verdana"/>
              </a:rPr>
              <a:t>Given, </a:t>
            </a:r>
            <a:r>
              <a:rPr sz="1700" dirty="0">
                <a:latin typeface="Verdana"/>
                <a:cs typeface="Verdana"/>
              </a:rPr>
              <a:t>f(n) =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18n+9</a:t>
            </a:r>
            <a:endParaRPr sz="1700">
              <a:latin typeface="Verdana"/>
              <a:cs typeface="Verdana"/>
            </a:endParaRPr>
          </a:p>
          <a:p>
            <a:pPr marL="768985" lvl="1" indent="-287020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1700" b="1" dirty="0">
                <a:latin typeface="Verdana"/>
                <a:cs typeface="Verdana"/>
              </a:rPr>
              <a:t>We </a:t>
            </a:r>
            <a:r>
              <a:rPr sz="1700" b="1" spc="-5" dirty="0">
                <a:latin typeface="Verdana"/>
                <a:cs typeface="Verdana"/>
              </a:rPr>
              <a:t>can write, </a:t>
            </a:r>
            <a:r>
              <a:rPr sz="1700" spc="-5" dirty="0">
                <a:latin typeface="Verdana"/>
                <a:cs typeface="Verdana"/>
              </a:rPr>
              <a:t>18n+9 </a:t>
            </a:r>
            <a:r>
              <a:rPr sz="1700" dirty="0">
                <a:latin typeface="Verdana"/>
                <a:cs typeface="Verdana"/>
              </a:rPr>
              <a:t>≤ </a:t>
            </a:r>
            <a:r>
              <a:rPr sz="1700" spc="-5" dirty="0">
                <a:latin typeface="Verdana"/>
                <a:cs typeface="Verdana"/>
              </a:rPr>
              <a:t>18n+9n </a:t>
            </a:r>
            <a:r>
              <a:rPr sz="1700" b="1" dirty="0">
                <a:latin typeface="Verdana"/>
                <a:cs typeface="Verdana"/>
              </a:rPr>
              <a:t>when</a:t>
            </a:r>
            <a:r>
              <a:rPr sz="1700" b="1" spc="-1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n≥0</a:t>
            </a:r>
            <a:endParaRPr sz="1700">
              <a:latin typeface="Verdana"/>
              <a:cs typeface="Verdana"/>
            </a:endParaRPr>
          </a:p>
          <a:p>
            <a:pPr marL="768985" lvl="1" indent="-287020">
              <a:lnSpc>
                <a:spcPct val="100000"/>
              </a:lnSpc>
              <a:spcBef>
                <a:spcPts val="195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1700" b="1" spc="-5" dirty="0">
                <a:latin typeface="Verdana"/>
                <a:cs typeface="Verdana"/>
              </a:rPr>
              <a:t>So </a:t>
            </a:r>
            <a:r>
              <a:rPr sz="1700" b="1" dirty="0">
                <a:latin typeface="Verdana"/>
                <a:cs typeface="Verdana"/>
              </a:rPr>
              <a:t>f(n) </a:t>
            </a:r>
            <a:r>
              <a:rPr sz="1700" b="1" spc="5" dirty="0">
                <a:latin typeface="Verdana"/>
                <a:cs typeface="Verdana"/>
              </a:rPr>
              <a:t>=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O(n)</a:t>
            </a:r>
            <a:endParaRPr sz="1700">
              <a:latin typeface="Verdana"/>
              <a:cs typeface="Verdana"/>
            </a:endParaRPr>
          </a:p>
          <a:p>
            <a:pPr marL="768985" lvl="1" indent="-287020">
              <a:lnSpc>
                <a:spcPct val="100000"/>
              </a:lnSpc>
              <a:spcBef>
                <a:spcPts val="219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1700" b="1" dirty="0">
                <a:latin typeface="Verdana"/>
                <a:cs typeface="Verdana"/>
              </a:rPr>
              <a:t>We </a:t>
            </a:r>
            <a:r>
              <a:rPr sz="1700" b="1" spc="-5" dirty="0">
                <a:latin typeface="Verdana"/>
                <a:cs typeface="Verdana"/>
              </a:rPr>
              <a:t>can write, </a:t>
            </a:r>
            <a:r>
              <a:rPr sz="1700" spc="-5" dirty="0">
                <a:latin typeface="Verdana"/>
                <a:cs typeface="Verdana"/>
              </a:rPr>
              <a:t>18n+9 </a:t>
            </a:r>
            <a:r>
              <a:rPr sz="1700" dirty="0">
                <a:latin typeface="Verdana"/>
                <a:cs typeface="Verdana"/>
              </a:rPr>
              <a:t>≥ </a:t>
            </a:r>
            <a:r>
              <a:rPr sz="1700" spc="-5" dirty="0">
                <a:latin typeface="Verdana"/>
                <a:cs typeface="Verdana"/>
              </a:rPr>
              <a:t>18n </a:t>
            </a:r>
            <a:r>
              <a:rPr sz="1700" b="1" dirty="0">
                <a:latin typeface="Verdana"/>
                <a:cs typeface="Verdana"/>
              </a:rPr>
              <a:t>when</a:t>
            </a:r>
            <a:r>
              <a:rPr sz="1700" b="1" spc="-1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n≥0</a:t>
            </a:r>
            <a:endParaRPr sz="1700">
              <a:latin typeface="Verdana"/>
              <a:cs typeface="Verdana"/>
            </a:endParaRPr>
          </a:p>
          <a:p>
            <a:pPr marL="768985" lvl="1" indent="-287020">
              <a:lnSpc>
                <a:spcPct val="100000"/>
              </a:lnSpc>
              <a:spcBef>
                <a:spcPts val="190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1700" b="1" spc="-5" dirty="0">
                <a:latin typeface="Verdana"/>
                <a:cs typeface="Verdana"/>
              </a:rPr>
              <a:t>So </a:t>
            </a:r>
            <a:r>
              <a:rPr sz="1700" b="1" dirty="0">
                <a:latin typeface="Verdana"/>
                <a:cs typeface="Verdana"/>
              </a:rPr>
              <a:t>f(n) =</a:t>
            </a:r>
            <a:r>
              <a:rPr sz="1700" b="1" spc="-55" dirty="0">
                <a:latin typeface="Verdana"/>
                <a:cs typeface="Verdana"/>
              </a:rPr>
              <a:t> </a:t>
            </a:r>
            <a:r>
              <a:rPr sz="1700" b="1" spc="5" dirty="0">
                <a:latin typeface="Verdana"/>
                <a:cs typeface="Verdana"/>
              </a:rPr>
              <a:t>Ω(n)</a:t>
            </a:r>
            <a:endParaRPr sz="1700">
              <a:latin typeface="Verdana"/>
              <a:cs typeface="Verdana"/>
            </a:endParaRPr>
          </a:p>
          <a:p>
            <a:pPr marL="768985" lvl="1" indent="-287020">
              <a:lnSpc>
                <a:spcPct val="100000"/>
              </a:lnSpc>
              <a:spcBef>
                <a:spcPts val="219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1700" b="1" spc="-5" dirty="0">
                <a:latin typeface="Verdana"/>
                <a:cs typeface="Verdana"/>
              </a:rPr>
              <a:t>So </a:t>
            </a:r>
            <a:r>
              <a:rPr sz="1700" b="1" dirty="0">
                <a:latin typeface="Verdana"/>
                <a:cs typeface="Verdana"/>
              </a:rPr>
              <a:t>f(n)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spc="5" dirty="0">
                <a:latin typeface="Verdana"/>
                <a:cs typeface="Verdana"/>
              </a:rPr>
              <a:t>≠o(n)</a:t>
            </a:r>
            <a:endParaRPr sz="17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–"/>
            </a:pPr>
            <a:endParaRPr sz="2200">
              <a:latin typeface="Verdana"/>
              <a:cs typeface="Verdana"/>
            </a:endParaRPr>
          </a:p>
          <a:p>
            <a:pPr marL="25400">
              <a:lnSpc>
                <a:spcPct val="100000"/>
              </a:lnSpc>
            </a:pPr>
            <a:r>
              <a:rPr sz="1900" b="1" spc="-10" dirty="0">
                <a:latin typeface="Verdana"/>
                <a:cs typeface="Verdana"/>
              </a:rPr>
              <a:t>But</a:t>
            </a:r>
            <a:endParaRPr sz="19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Verdana"/>
              <a:cs typeface="Verdana"/>
            </a:endParaRPr>
          </a:p>
          <a:p>
            <a:pPr marL="768985" lvl="1" indent="-287020">
              <a:lnSpc>
                <a:spcPct val="100000"/>
              </a:lnSpc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1700" b="1" dirty="0">
                <a:latin typeface="Verdana"/>
                <a:cs typeface="Verdana"/>
              </a:rPr>
              <a:t>We </a:t>
            </a:r>
            <a:r>
              <a:rPr sz="1700" b="1" spc="-5" dirty="0">
                <a:latin typeface="Verdana"/>
                <a:cs typeface="Verdana"/>
              </a:rPr>
              <a:t>can write, </a:t>
            </a:r>
            <a:r>
              <a:rPr sz="1700" dirty="0">
                <a:latin typeface="Verdana"/>
                <a:cs typeface="Verdana"/>
              </a:rPr>
              <a:t>18n+9 ≤27n</a:t>
            </a:r>
            <a:r>
              <a:rPr sz="1650" baseline="25252" dirty="0">
                <a:latin typeface="Verdana"/>
                <a:cs typeface="Verdana"/>
              </a:rPr>
              <a:t>2 </a:t>
            </a:r>
            <a:r>
              <a:rPr sz="1700" b="1" spc="5" dirty="0">
                <a:latin typeface="Verdana"/>
                <a:cs typeface="Verdana"/>
              </a:rPr>
              <a:t>when</a:t>
            </a:r>
            <a:r>
              <a:rPr sz="1700" b="1" spc="-1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n≥1</a:t>
            </a:r>
            <a:endParaRPr sz="1700">
              <a:latin typeface="Verdana"/>
              <a:cs typeface="Verdana"/>
            </a:endParaRPr>
          </a:p>
          <a:p>
            <a:pPr marL="768985" lvl="1" indent="-287020">
              <a:lnSpc>
                <a:spcPct val="100000"/>
              </a:lnSpc>
              <a:spcBef>
                <a:spcPts val="195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1700" b="1" spc="-5" dirty="0">
                <a:latin typeface="Verdana"/>
                <a:cs typeface="Verdana"/>
              </a:rPr>
              <a:t>So </a:t>
            </a:r>
            <a:r>
              <a:rPr sz="1700" b="1" dirty="0">
                <a:latin typeface="Verdana"/>
                <a:cs typeface="Verdana"/>
              </a:rPr>
              <a:t>f(n) =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spc="5" dirty="0">
                <a:latin typeface="Verdana"/>
                <a:cs typeface="Verdana"/>
              </a:rPr>
              <a:t>O(n</a:t>
            </a:r>
            <a:r>
              <a:rPr sz="1650" b="1" spc="7" baseline="25252" dirty="0">
                <a:latin typeface="Verdana"/>
                <a:cs typeface="Verdana"/>
              </a:rPr>
              <a:t>2</a:t>
            </a:r>
            <a:r>
              <a:rPr sz="1700" b="1" spc="5" dirty="0"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  <a:p>
            <a:pPr marL="768985" lvl="1" indent="-287020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1700" b="1" dirty="0">
                <a:latin typeface="Verdana"/>
                <a:cs typeface="Verdana"/>
              </a:rPr>
              <a:t>But f(n) ≠</a:t>
            </a:r>
            <a:r>
              <a:rPr sz="1700" b="1" spc="-75" dirty="0">
                <a:latin typeface="Verdana"/>
                <a:cs typeface="Verdana"/>
              </a:rPr>
              <a:t> </a:t>
            </a:r>
            <a:r>
              <a:rPr sz="1700" b="1" spc="5" dirty="0">
                <a:latin typeface="Verdana"/>
                <a:cs typeface="Verdana"/>
              </a:rPr>
              <a:t>Ω(n</a:t>
            </a:r>
            <a:r>
              <a:rPr sz="1650" b="1" spc="7" baseline="25252" dirty="0">
                <a:latin typeface="Verdana"/>
                <a:cs typeface="Verdana"/>
              </a:rPr>
              <a:t>2</a:t>
            </a:r>
            <a:r>
              <a:rPr sz="1700" b="1" spc="5" dirty="0"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  <a:p>
            <a:pPr marL="768985" lvl="1" indent="-287020">
              <a:lnSpc>
                <a:spcPct val="100000"/>
              </a:lnSpc>
              <a:spcBef>
                <a:spcPts val="195"/>
              </a:spcBef>
              <a:buFont typeface="Arial"/>
              <a:buChar char="–"/>
              <a:tabLst>
                <a:tab pos="768985" algn="l"/>
                <a:tab pos="769620" algn="l"/>
              </a:tabLst>
            </a:pPr>
            <a:r>
              <a:rPr sz="1700" b="1" spc="-5" dirty="0">
                <a:latin typeface="Verdana"/>
                <a:cs typeface="Verdana"/>
              </a:rPr>
              <a:t>So </a:t>
            </a:r>
            <a:r>
              <a:rPr sz="1700" b="1" dirty="0">
                <a:latin typeface="Verdana"/>
                <a:cs typeface="Verdana"/>
              </a:rPr>
              <a:t>f(n) </a:t>
            </a:r>
            <a:r>
              <a:rPr sz="1700" b="1" spc="5" dirty="0">
                <a:latin typeface="Verdana"/>
                <a:cs typeface="Verdana"/>
              </a:rPr>
              <a:t>=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spc="5" dirty="0">
                <a:latin typeface="Verdana"/>
                <a:cs typeface="Verdana"/>
              </a:rPr>
              <a:t>o(n)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52/56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57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15"/>
              </a:spcBef>
            </a:pPr>
            <a:r>
              <a:rPr dirty="0"/>
              <a:t>Sub-Algorithm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53/56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1504" y="617347"/>
            <a:ext cx="29362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</a:t>
            </a:r>
            <a:r>
              <a:rPr spc="-5" dirty="0"/>
              <a:t>u</a:t>
            </a:r>
            <a:r>
              <a:rPr spc="10" dirty="0"/>
              <a:t>b</a:t>
            </a:r>
            <a:r>
              <a:rPr spc="-5" dirty="0"/>
              <a:t>-Al</a:t>
            </a:r>
            <a:r>
              <a:rPr spc="10" dirty="0"/>
              <a:t>g</a:t>
            </a:r>
            <a:r>
              <a:rPr spc="-5" dirty="0"/>
              <a:t>ori</a:t>
            </a:r>
            <a:r>
              <a:rPr spc="-15" dirty="0"/>
              <a:t>t</a:t>
            </a:r>
            <a:r>
              <a:rPr dirty="0"/>
              <a:t>hm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6244" y="1633804"/>
            <a:ext cx="8076565" cy="939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A subalgorithm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a complete and </a:t>
            </a:r>
            <a:r>
              <a:rPr sz="2000" b="1" spc="-10" dirty="0">
                <a:latin typeface="Verdana"/>
                <a:cs typeface="Verdana"/>
              </a:rPr>
              <a:t>independently </a:t>
            </a:r>
            <a:r>
              <a:rPr sz="2000" spc="-5" dirty="0">
                <a:latin typeface="Verdana"/>
                <a:cs typeface="Verdana"/>
              </a:rPr>
              <a:t>defined  algorithm </a:t>
            </a:r>
            <a:r>
              <a:rPr sz="2000" dirty="0">
                <a:latin typeface="Verdana"/>
                <a:cs typeface="Verdana"/>
              </a:rPr>
              <a:t>module </a:t>
            </a:r>
            <a:r>
              <a:rPr sz="2000" spc="-5" dirty="0">
                <a:latin typeface="Verdana"/>
                <a:cs typeface="Verdana"/>
              </a:rPr>
              <a:t>which </a:t>
            </a:r>
            <a:r>
              <a:rPr sz="2000" spc="5" dirty="0">
                <a:latin typeface="Verdana"/>
                <a:cs typeface="Verdana"/>
              </a:rPr>
              <a:t>is </a:t>
            </a:r>
            <a:r>
              <a:rPr sz="2000" spc="-10" dirty="0">
                <a:latin typeface="Verdana"/>
                <a:cs typeface="Verdana"/>
              </a:rPr>
              <a:t>used </a:t>
            </a:r>
            <a:r>
              <a:rPr sz="2000" dirty="0">
                <a:latin typeface="Verdana"/>
                <a:cs typeface="Verdana"/>
              </a:rPr>
              <a:t>(or </a:t>
            </a:r>
            <a:r>
              <a:rPr sz="2000" spc="-15" dirty="0">
                <a:latin typeface="Verdana"/>
                <a:cs typeface="Verdana"/>
              </a:rPr>
              <a:t>invoked </a:t>
            </a:r>
            <a:r>
              <a:rPr sz="2000" spc="-10" dirty="0">
                <a:latin typeface="Verdana"/>
                <a:cs typeface="Verdana"/>
              </a:rPr>
              <a:t>or </a:t>
            </a:r>
            <a:r>
              <a:rPr sz="2000" dirty="0">
                <a:latin typeface="Verdana"/>
                <a:cs typeface="Verdana"/>
              </a:rPr>
              <a:t>called) by  </a:t>
            </a:r>
            <a:r>
              <a:rPr sz="2000" spc="-15" dirty="0">
                <a:latin typeface="Verdana"/>
                <a:cs typeface="Verdana"/>
              </a:rPr>
              <a:t>some </a:t>
            </a:r>
            <a:r>
              <a:rPr sz="2000" b="1" spc="-15" dirty="0">
                <a:latin typeface="Verdana"/>
                <a:cs typeface="Verdana"/>
              </a:rPr>
              <a:t>main algorithm </a:t>
            </a:r>
            <a:r>
              <a:rPr sz="2000" spc="-1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by </a:t>
            </a:r>
            <a:r>
              <a:rPr sz="2000" spc="-15" dirty="0">
                <a:latin typeface="Verdana"/>
                <a:cs typeface="Verdana"/>
              </a:rPr>
              <a:t>some </a:t>
            </a:r>
            <a:r>
              <a:rPr sz="2000" b="1" spc="-5" dirty="0">
                <a:latin typeface="Verdana"/>
                <a:cs typeface="Verdana"/>
              </a:rPr>
              <a:t>other</a:t>
            </a:r>
            <a:r>
              <a:rPr sz="2000" b="1" spc="305" dirty="0">
                <a:latin typeface="Verdana"/>
                <a:cs typeface="Verdana"/>
              </a:rPr>
              <a:t> </a:t>
            </a:r>
            <a:r>
              <a:rPr sz="2000" b="1" spc="-10" dirty="0">
                <a:latin typeface="Verdana"/>
                <a:cs typeface="Verdana"/>
              </a:rPr>
              <a:t>subalgorithm</a:t>
            </a:r>
            <a:r>
              <a:rPr sz="2000" spc="-10" dirty="0"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54/56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400" y="2438400"/>
            <a:ext cx="8229600" cy="1143000"/>
          </a:xfrm>
          <a:prstGeom prst="rect">
            <a:avLst/>
          </a:prstGeom>
          <a:ln w="25400">
            <a:solidFill>
              <a:srgbClr val="C0504D"/>
            </a:solidFill>
          </a:ln>
        </p:spPr>
        <p:txBody>
          <a:bodyPr vert="horz" wrap="square" lIns="0" tIns="357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15"/>
              </a:spcBef>
            </a:pPr>
            <a:r>
              <a:rPr dirty="0"/>
              <a:t>Variables, </a:t>
            </a:r>
            <a:r>
              <a:rPr spc="-5" dirty="0"/>
              <a:t>Data</a:t>
            </a:r>
            <a:r>
              <a:rPr spc="-20" dirty="0"/>
              <a:t> </a:t>
            </a:r>
            <a:r>
              <a:rPr spc="5" dirty="0"/>
              <a:t>Type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55/56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8601" y="617347"/>
            <a:ext cx="41560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Variables, </a:t>
            </a:r>
            <a:r>
              <a:rPr spc="-5" dirty="0"/>
              <a:t>Data</a:t>
            </a:r>
            <a:r>
              <a:rPr spc="-85" dirty="0"/>
              <a:t> </a:t>
            </a:r>
            <a:r>
              <a:rPr spc="5" dirty="0"/>
              <a:t>Type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20" dirty="0"/>
              <a:t>Four </a:t>
            </a:r>
            <a:r>
              <a:rPr spc="-5" dirty="0"/>
              <a:t>Data </a:t>
            </a:r>
            <a:r>
              <a:rPr spc="-50" dirty="0"/>
              <a:t>Type:</a:t>
            </a:r>
          </a:p>
          <a:p>
            <a:pPr marL="1841500">
              <a:lnSpc>
                <a:spcPct val="100000"/>
              </a:lnSpc>
              <a:spcBef>
                <a:spcPts val="375"/>
              </a:spcBef>
            </a:pPr>
            <a:r>
              <a:rPr sz="1600" dirty="0">
                <a:latin typeface="Arial"/>
                <a:cs typeface="Arial"/>
              </a:rPr>
              <a:t>»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5" dirty="0"/>
              <a:t>Character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85"/>
              </a:spcBef>
            </a:pPr>
            <a:r>
              <a:rPr sz="1600" dirty="0">
                <a:latin typeface="Arial"/>
                <a:cs typeface="Arial"/>
              </a:rPr>
              <a:t>» </a:t>
            </a:r>
            <a:r>
              <a:rPr sz="1600" spc="-10" dirty="0"/>
              <a:t>Real </a:t>
            </a:r>
            <a:r>
              <a:rPr sz="1600" dirty="0"/>
              <a:t>(or </a:t>
            </a:r>
            <a:r>
              <a:rPr sz="1600" spc="-5" dirty="0"/>
              <a:t>floating</a:t>
            </a:r>
            <a:r>
              <a:rPr sz="1600" spc="-45" dirty="0"/>
              <a:t> </a:t>
            </a:r>
            <a:r>
              <a:rPr sz="1600" spc="-5" dirty="0"/>
              <a:t>point)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90"/>
              </a:spcBef>
            </a:pPr>
            <a:r>
              <a:rPr sz="1600" dirty="0">
                <a:latin typeface="Arial"/>
                <a:cs typeface="Arial"/>
              </a:rPr>
              <a:t>» </a:t>
            </a:r>
            <a:r>
              <a:rPr sz="1600" dirty="0"/>
              <a:t>Integer (or </a:t>
            </a:r>
            <a:r>
              <a:rPr sz="1600" spc="-5" dirty="0"/>
              <a:t>fixed</a:t>
            </a:r>
            <a:r>
              <a:rPr sz="1600" spc="-95" dirty="0"/>
              <a:t> </a:t>
            </a:r>
            <a:r>
              <a:rPr sz="1600" spc="-5" dirty="0"/>
              <a:t>point)</a:t>
            </a:r>
            <a:endParaRPr sz="16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380"/>
              </a:spcBef>
            </a:pPr>
            <a:r>
              <a:rPr sz="1600" dirty="0">
                <a:latin typeface="Arial"/>
                <a:cs typeface="Arial"/>
              </a:rPr>
              <a:t>»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/>
              <a:t>Logical</a:t>
            </a:r>
            <a:endParaRPr sz="16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pc="-10" dirty="0"/>
              <a:t>Local </a:t>
            </a:r>
            <a:r>
              <a:rPr spc="-5" dirty="0"/>
              <a:t>and global</a:t>
            </a:r>
            <a:r>
              <a:rPr dirty="0"/>
              <a:t> </a:t>
            </a:r>
            <a:r>
              <a:rPr spc="-10" dirty="0"/>
              <a:t>variables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70520" y="333888"/>
            <a:ext cx="2584242" cy="891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1676400"/>
            <a:ext cx="8153400" cy="1905"/>
          </a:xfrm>
          <a:custGeom>
            <a:avLst/>
            <a:gdLst/>
            <a:ahLst/>
            <a:cxnLst/>
            <a:rect l="l" t="t" r="r" b="b"/>
            <a:pathLst>
              <a:path w="8153400" h="1905">
                <a:moveTo>
                  <a:pt x="8153400" y="1650"/>
                </a:moveTo>
                <a:lnTo>
                  <a:pt x="0" y="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200" y="6096000"/>
            <a:ext cx="8229600" cy="76200"/>
          </a:xfrm>
          <a:custGeom>
            <a:avLst/>
            <a:gdLst/>
            <a:ahLst/>
            <a:cxnLst/>
            <a:rect l="l" t="t" r="r" b="b"/>
            <a:pathLst>
              <a:path w="8229600" h="76200">
                <a:moveTo>
                  <a:pt x="0" y="0"/>
                </a:moveTo>
                <a:lnTo>
                  <a:pt x="8229600" y="76200"/>
                </a:lnTo>
              </a:path>
            </a:pathLst>
          </a:custGeom>
          <a:ln w="127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43800" y="11430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56/56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661409" y="2337968"/>
            <a:ext cx="1625600" cy="1123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5" dirty="0">
                <a:latin typeface="Carlito"/>
                <a:cs typeface="Carlito"/>
              </a:rPr>
              <a:t>END</a:t>
            </a:r>
            <a:endParaRPr sz="7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6/56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35151" y="258902"/>
            <a:ext cx="522033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0060" marR="100965" indent="-1640839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Mathematical Notations and  Functions</a:t>
            </a:r>
            <a:endParaRPr sz="25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spc="-5" dirty="0"/>
              <a:t>(Integer </a:t>
            </a:r>
            <a:r>
              <a:rPr sz="2500" spc="-10" dirty="0"/>
              <a:t>and </a:t>
            </a:r>
            <a:r>
              <a:rPr sz="2500" spc="-5" dirty="0"/>
              <a:t>Absolute</a:t>
            </a:r>
            <a:r>
              <a:rPr sz="2500" spc="-65" dirty="0"/>
              <a:t> </a:t>
            </a:r>
            <a:r>
              <a:rPr sz="2500" spc="-10" dirty="0"/>
              <a:t>value)</a:t>
            </a:r>
            <a:endParaRPr sz="2500"/>
          </a:p>
        </p:txBody>
      </p:sp>
      <p:grpSp>
        <p:nvGrpSpPr>
          <p:cNvPr id="4" name="object 4"/>
          <p:cNvGrpSpPr/>
          <p:nvPr/>
        </p:nvGrpSpPr>
        <p:grpSpPr>
          <a:xfrm>
            <a:off x="5952716" y="2794230"/>
            <a:ext cx="417195" cy="340995"/>
            <a:chOff x="5952716" y="2794230"/>
            <a:chExt cx="417195" cy="340995"/>
          </a:xfrm>
        </p:grpSpPr>
        <p:sp>
          <p:nvSpPr>
            <p:cNvPr id="5" name="object 5"/>
            <p:cNvSpPr/>
            <p:nvPr/>
          </p:nvSpPr>
          <p:spPr>
            <a:xfrm>
              <a:off x="5958368" y="3006399"/>
              <a:ext cx="34290" cy="19685"/>
            </a:xfrm>
            <a:custGeom>
              <a:avLst/>
              <a:gdLst/>
              <a:ahLst/>
              <a:cxnLst/>
              <a:rect l="l" t="t" r="r" b="b"/>
              <a:pathLst>
                <a:path w="34289" h="19685">
                  <a:moveTo>
                    <a:pt x="0" y="19254"/>
                  </a:moveTo>
                  <a:lnTo>
                    <a:pt x="34208" y="0"/>
                  </a:lnTo>
                </a:path>
              </a:pathLst>
            </a:custGeom>
            <a:ln w="113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92576" y="3011750"/>
              <a:ext cx="50165" cy="112395"/>
            </a:xfrm>
            <a:custGeom>
              <a:avLst/>
              <a:gdLst/>
              <a:ahLst/>
              <a:cxnLst/>
              <a:rect l="l" t="t" r="r" b="b"/>
              <a:pathLst>
                <a:path w="50164" h="112394">
                  <a:moveTo>
                    <a:pt x="0" y="0"/>
                  </a:moveTo>
                  <a:lnTo>
                    <a:pt x="49962" y="111782"/>
                  </a:lnTo>
                </a:path>
              </a:pathLst>
            </a:custGeom>
            <a:ln w="222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48615" y="2799941"/>
              <a:ext cx="321310" cy="323850"/>
            </a:xfrm>
            <a:custGeom>
              <a:avLst/>
              <a:gdLst/>
              <a:ahLst/>
              <a:cxnLst/>
              <a:rect l="l" t="t" r="r" b="b"/>
              <a:pathLst>
                <a:path w="321310" h="323850">
                  <a:moveTo>
                    <a:pt x="0" y="323590"/>
                  </a:moveTo>
                  <a:lnTo>
                    <a:pt x="65941" y="0"/>
                  </a:lnTo>
                </a:path>
                <a:path w="321310" h="323850">
                  <a:moveTo>
                    <a:pt x="65941" y="0"/>
                  </a:moveTo>
                  <a:lnTo>
                    <a:pt x="320703" y="0"/>
                  </a:lnTo>
                </a:path>
              </a:pathLst>
            </a:custGeom>
            <a:ln w="113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6244" y="1633804"/>
            <a:ext cx="8075930" cy="3343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marR="5080" indent="-344805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7505" algn="l"/>
              </a:tabLst>
            </a:pPr>
            <a:r>
              <a:rPr sz="2000" spc="-15" dirty="0">
                <a:latin typeface="Verdana"/>
                <a:cs typeface="Verdana"/>
              </a:rPr>
              <a:t>Let </a:t>
            </a:r>
            <a:r>
              <a:rPr sz="2000" spc="-5" dirty="0">
                <a:latin typeface="Verdana"/>
                <a:cs typeface="Verdana"/>
              </a:rPr>
              <a:t>x </a:t>
            </a:r>
            <a:r>
              <a:rPr sz="2000" spc="5" dirty="0">
                <a:latin typeface="Verdana"/>
                <a:cs typeface="Verdana"/>
              </a:rPr>
              <a:t>be </a:t>
            </a:r>
            <a:r>
              <a:rPr sz="2000" spc="-10" dirty="0">
                <a:latin typeface="Verdana"/>
                <a:cs typeface="Verdana"/>
              </a:rPr>
              <a:t>any </a:t>
            </a:r>
            <a:r>
              <a:rPr sz="2000" spc="-5" dirty="0">
                <a:latin typeface="Verdana"/>
                <a:cs typeface="Verdana"/>
              </a:rPr>
              <a:t>real </a:t>
            </a:r>
            <a:r>
              <a:rPr sz="2000" spc="-50" dirty="0">
                <a:latin typeface="Verdana"/>
                <a:cs typeface="Verdana"/>
              </a:rPr>
              <a:t>number, </a:t>
            </a:r>
            <a:r>
              <a:rPr sz="2000" spc="-5" dirty="0">
                <a:latin typeface="Verdana"/>
                <a:cs typeface="Verdana"/>
              </a:rPr>
              <a:t>the integer </a:t>
            </a:r>
            <a:r>
              <a:rPr sz="2000" spc="-10" dirty="0">
                <a:latin typeface="Verdana"/>
                <a:cs typeface="Verdana"/>
              </a:rPr>
              <a:t>value </a:t>
            </a:r>
            <a:r>
              <a:rPr sz="2000" spc="-15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x (written as  INT(x)) </a:t>
            </a:r>
            <a:r>
              <a:rPr sz="2000" spc="-10" dirty="0">
                <a:latin typeface="Verdana"/>
                <a:cs typeface="Verdana"/>
              </a:rPr>
              <a:t>converts </a:t>
            </a:r>
            <a:r>
              <a:rPr sz="2000" spc="-5" dirty="0">
                <a:latin typeface="Verdana"/>
                <a:cs typeface="Verdana"/>
              </a:rPr>
              <a:t>x </a:t>
            </a:r>
            <a:r>
              <a:rPr sz="2000" spc="5" dirty="0">
                <a:latin typeface="Verdana"/>
                <a:cs typeface="Verdana"/>
              </a:rPr>
              <a:t>into </a:t>
            </a:r>
            <a:r>
              <a:rPr sz="2000" spc="-5" dirty="0">
                <a:latin typeface="Verdana"/>
                <a:cs typeface="Verdana"/>
              </a:rPr>
              <a:t>an integer by </a:t>
            </a:r>
            <a:r>
              <a:rPr sz="2000" dirty="0">
                <a:latin typeface="Verdana"/>
                <a:cs typeface="Verdana"/>
              </a:rPr>
              <a:t>deleting (truncation)  the functional </a:t>
            </a:r>
            <a:r>
              <a:rPr sz="2000" spc="-10" dirty="0">
                <a:latin typeface="Verdana"/>
                <a:cs typeface="Verdana"/>
              </a:rPr>
              <a:t>part of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45" dirty="0">
                <a:latin typeface="Verdana"/>
                <a:cs typeface="Verdana"/>
              </a:rPr>
              <a:t>number.</a:t>
            </a:r>
            <a:endParaRPr sz="2000">
              <a:latin typeface="Verdana"/>
              <a:cs typeface="Verdana"/>
            </a:endParaRPr>
          </a:p>
          <a:p>
            <a:pPr marR="352425" algn="ctr">
              <a:lnSpc>
                <a:spcPct val="100000"/>
              </a:lnSpc>
              <a:spcBef>
                <a:spcPts val="1785"/>
              </a:spcBef>
              <a:tabLst>
                <a:tab pos="4100829" algn="l"/>
              </a:tabLst>
            </a:pPr>
            <a:r>
              <a:rPr sz="2100" i="1" spc="-10" dirty="0">
                <a:latin typeface="Times New Roman"/>
                <a:cs typeface="Times New Roman"/>
              </a:rPr>
              <a:t>INT</a:t>
            </a:r>
            <a:r>
              <a:rPr sz="2100" i="1" spc="-18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(3.4)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-40" dirty="0">
                <a:latin typeface="Times New Roman"/>
                <a:cs typeface="Times New Roman"/>
              </a:rPr>
              <a:t>3,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INT(-8.5)</a:t>
            </a:r>
            <a:r>
              <a:rPr sz="2100" spc="14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-8.5</a:t>
            </a:r>
            <a:r>
              <a:rPr sz="2100" spc="-22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,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INT(	</a:t>
            </a:r>
            <a:r>
              <a:rPr sz="2100" spc="-30" dirty="0">
                <a:latin typeface="Times New Roman"/>
                <a:cs typeface="Times New Roman"/>
              </a:rPr>
              <a:t>2)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356870" marR="6985" indent="-344805" algn="just">
              <a:lnSpc>
                <a:spcPct val="100000"/>
              </a:lnSpc>
              <a:spcBef>
                <a:spcPts val="1940"/>
              </a:spcBef>
              <a:buFont typeface="Arial"/>
              <a:buChar char="•"/>
              <a:tabLst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The absolute </a:t>
            </a:r>
            <a:r>
              <a:rPr sz="2000" spc="-10" dirty="0">
                <a:latin typeface="Verdana"/>
                <a:cs typeface="Verdana"/>
              </a:rPr>
              <a:t>value of </a:t>
            </a:r>
            <a:r>
              <a:rPr sz="2000" spc="5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real </a:t>
            </a:r>
            <a:r>
              <a:rPr sz="2000" spc="-5" dirty="0">
                <a:latin typeface="Verdana"/>
                <a:cs typeface="Verdana"/>
              </a:rPr>
              <a:t>number x (written as ABS(x)  </a:t>
            </a:r>
            <a:r>
              <a:rPr sz="2000" spc="-10" dirty="0">
                <a:latin typeface="Verdana"/>
                <a:cs typeface="Verdana"/>
              </a:rPr>
              <a:t>or </a:t>
            </a:r>
            <a:r>
              <a:rPr sz="2000" spc="-5" dirty="0">
                <a:latin typeface="Verdana"/>
                <a:cs typeface="Verdana"/>
              </a:rPr>
              <a:t>|x|) </a:t>
            </a:r>
            <a:r>
              <a:rPr sz="2000" spc="5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defined as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0" dirty="0">
                <a:latin typeface="Verdana"/>
                <a:cs typeface="Verdana"/>
              </a:rPr>
              <a:t>greate of </a:t>
            </a:r>
            <a:r>
              <a:rPr sz="2000" spc="-5" dirty="0">
                <a:latin typeface="Verdana"/>
                <a:cs typeface="Verdana"/>
              </a:rPr>
              <a:t>x </a:t>
            </a:r>
            <a:r>
              <a:rPr sz="2000" spc="-10" dirty="0">
                <a:latin typeface="Verdana"/>
                <a:cs typeface="Verdana"/>
              </a:rPr>
              <a:t>or</a:t>
            </a:r>
            <a:r>
              <a:rPr sz="2000" spc="3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–x.</a:t>
            </a:r>
            <a:endParaRPr sz="2000">
              <a:latin typeface="Verdana"/>
              <a:cs typeface="Verdana"/>
            </a:endParaRPr>
          </a:p>
          <a:p>
            <a:pPr marL="2232660">
              <a:lnSpc>
                <a:spcPct val="100000"/>
              </a:lnSpc>
              <a:spcBef>
                <a:spcPts val="1664"/>
              </a:spcBef>
            </a:pPr>
            <a:r>
              <a:rPr sz="2300" spc="5" dirty="0">
                <a:latin typeface="Times New Roman"/>
                <a:cs typeface="Times New Roman"/>
              </a:rPr>
              <a:t>|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8.5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|</a:t>
            </a:r>
            <a:r>
              <a:rPr sz="2300" spc="-10" dirty="0">
                <a:latin typeface="Symbol"/>
                <a:cs typeface="Symbol"/>
              </a:rPr>
              <a:t></a:t>
            </a:r>
            <a:r>
              <a:rPr sz="2300" spc="-16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8.5,|</a:t>
            </a:r>
            <a:r>
              <a:rPr sz="2300" spc="-135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Symbol"/>
                <a:cs typeface="Symbol"/>
              </a:rPr>
              <a:t></a:t>
            </a:r>
            <a:r>
              <a:rPr sz="2300" spc="5" dirty="0">
                <a:latin typeface="Times New Roman"/>
                <a:cs typeface="Times New Roman"/>
              </a:rPr>
              <a:t>8.5</a:t>
            </a:r>
            <a:r>
              <a:rPr sz="2300" spc="-26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|</a:t>
            </a:r>
            <a:r>
              <a:rPr sz="2300" spc="-10" dirty="0">
                <a:latin typeface="Symbol"/>
                <a:cs typeface="Symbol"/>
              </a:rPr>
              <a:t></a:t>
            </a:r>
            <a:r>
              <a:rPr sz="2300" spc="-160" dirty="0">
                <a:latin typeface="Times New Roman"/>
                <a:cs typeface="Times New Roman"/>
              </a:rPr>
              <a:t> </a:t>
            </a:r>
            <a:r>
              <a:rPr sz="2300" spc="5" dirty="0">
                <a:latin typeface="Times New Roman"/>
                <a:cs typeface="Times New Roman"/>
              </a:rPr>
              <a:t>8.5</a:t>
            </a:r>
            <a:endParaRPr sz="2300">
              <a:latin typeface="Times New Roman"/>
              <a:cs typeface="Times New Roman"/>
            </a:endParaRPr>
          </a:p>
          <a:p>
            <a:pPr marL="2273935">
              <a:lnSpc>
                <a:spcPct val="100000"/>
              </a:lnSpc>
              <a:spcBef>
                <a:spcPts val="700"/>
              </a:spcBef>
            </a:pPr>
            <a:r>
              <a:rPr sz="2300" i="1" spc="40" dirty="0">
                <a:latin typeface="Times New Roman"/>
                <a:cs typeface="Times New Roman"/>
              </a:rPr>
              <a:t>ABS</a:t>
            </a:r>
            <a:r>
              <a:rPr sz="2300" spc="40" dirty="0">
                <a:latin typeface="Times New Roman"/>
                <a:cs typeface="Times New Roman"/>
              </a:rPr>
              <a:t>(</a:t>
            </a:r>
            <a:r>
              <a:rPr sz="2300" spc="40" dirty="0">
                <a:latin typeface="Symbol"/>
                <a:cs typeface="Symbol"/>
              </a:rPr>
              <a:t></a:t>
            </a:r>
            <a:r>
              <a:rPr sz="2300" spc="40" dirty="0">
                <a:latin typeface="Times New Roman"/>
                <a:cs typeface="Times New Roman"/>
              </a:rPr>
              <a:t>4) </a:t>
            </a:r>
            <a:r>
              <a:rPr sz="2300" spc="15" dirty="0">
                <a:latin typeface="Symbol"/>
                <a:cs typeface="Symbol"/>
              </a:rPr>
              <a:t>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Times New Roman"/>
                <a:cs typeface="Times New Roman"/>
              </a:rPr>
              <a:t>4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7/56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2738" y="258902"/>
            <a:ext cx="502666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Mathematical Notations and  Functions</a:t>
            </a:r>
            <a:endParaRPr sz="2500"/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2500" spc="-10" dirty="0"/>
              <a:t>(Summation)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3024543" y="2984369"/>
            <a:ext cx="10477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spc="-5" dirty="0">
                <a:latin typeface="Times New Roman"/>
                <a:cs typeface="Times New Roman"/>
              </a:rPr>
              <a:t>5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4543" y="2197740"/>
            <a:ext cx="104775" cy="2146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50" i="1" spc="-5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4386" y="2175309"/>
            <a:ext cx="2946400" cy="155511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15"/>
              </a:spcBef>
            </a:pPr>
            <a:r>
              <a:rPr sz="4725" spc="52" baseline="-8818" dirty="0">
                <a:latin typeface="Symbol"/>
                <a:cs typeface="Symbol"/>
              </a:rPr>
              <a:t></a:t>
            </a:r>
            <a:r>
              <a:rPr sz="4725" spc="-772" baseline="-8818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a</a:t>
            </a:r>
            <a:r>
              <a:rPr sz="1875" i="1" baseline="-24444" dirty="0">
                <a:latin typeface="Times New Roman"/>
                <a:cs typeface="Times New Roman"/>
              </a:rPr>
              <a:t>i</a:t>
            </a:r>
            <a:r>
              <a:rPr sz="1875" i="1" spc="165" baseline="-24444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i="1" spc="-55" dirty="0">
                <a:latin typeface="Times New Roman"/>
                <a:cs typeface="Times New Roman"/>
              </a:rPr>
              <a:t>a</a:t>
            </a:r>
            <a:r>
              <a:rPr sz="1875" spc="-82" baseline="-24444" dirty="0">
                <a:latin typeface="Times New Roman"/>
                <a:cs typeface="Times New Roman"/>
              </a:rPr>
              <a:t>1</a:t>
            </a:r>
            <a:r>
              <a:rPr sz="1875" spc="232" baseline="-24444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</a:t>
            </a:r>
            <a:r>
              <a:rPr sz="2100" spc="-135" dirty="0">
                <a:latin typeface="Times New Roman"/>
                <a:cs typeface="Times New Roman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a</a:t>
            </a:r>
            <a:r>
              <a:rPr sz="1875" spc="22" baseline="-24444" dirty="0">
                <a:latin typeface="Times New Roman"/>
                <a:cs typeface="Times New Roman"/>
              </a:rPr>
              <a:t>2</a:t>
            </a:r>
            <a:r>
              <a:rPr sz="1875" spc="367" baseline="-24444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</a:t>
            </a:r>
            <a:r>
              <a:rPr sz="2100" spc="-135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a</a:t>
            </a:r>
            <a:r>
              <a:rPr sz="1875" spc="-7" baseline="-24444" dirty="0">
                <a:latin typeface="Times New Roman"/>
                <a:cs typeface="Times New Roman"/>
              </a:rPr>
              <a:t>3</a:t>
            </a:r>
            <a:r>
              <a:rPr sz="1875" spc="322" baseline="-24444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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...</a:t>
            </a:r>
            <a:r>
              <a:rPr sz="2100" spc="-31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i="1" spc="15" dirty="0">
                <a:latin typeface="Times New Roman"/>
                <a:cs typeface="Times New Roman"/>
              </a:rPr>
              <a:t>a</a:t>
            </a:r>
            <a:r>
              <a:rPr sz="1875" i="1" spc="22" baseline="-24444" dirty="0">
                <a:latin typeface="Times New Roman"/>
                <a:cs typeface="Times New Roman"/>
              </a:rPr>
              <a:t>n</a:t>
            </a:r>
            <a:endParaRPr sz="1875" baseline="-24444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145"/>
              </a:spcBef>
            </a:pPr>
            <a:r>
              <a:rPr sz="1250" i="1" spc="45" dirty="0">
                <a:latin typeface="Times New Roman"/>
                <a:cs typeface="Times New Roman"/>
              </a:rPr>
              <a:t>i</a:t>
            </a:r>
            <a:r>
              <a:rPr sz="1250" spc="45" dirty="0">
                <a:latin typeface="Symbol"/>
                <a:cs typeface="Symbol"/>
              </a:rPr>
              <a:t></a:t>
            </a:r>
            <a:r>
              <a:rPr sz="1250" spc="45" dirty="0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775"/>
              </a:spcBef>
            </a:pPr>
            <a:r>
              <a:rPr sz="4725" spc="195" baseline="-8818" dirty="0">
                <a:latin typeface="Symbol"/>
                <a:cs typeface="Symbol"/>
              </a:rPr>
              <a:t></a:t>
            </a:r>
            <a:r>
              <a:rPr sz="2100" i="1" spc="130" dirty="0">
                <a:latin typeface="Times New Roman"/>
                <a:cs typeface="Times New Roman"/>
              </a:rPr>
              <a:t>i</a:t>
            </a:r>
            <a:r>
              <a:rPr sz="2100" i="1" spc="-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2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1</a:t>
            </a:r>
            <a:r>
              <a:rPr sz="2100" spc="100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2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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3</a:t>
            </a:r>
            <a:r>
              <a:rPr sz="2100" spc="-26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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4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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5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Symbol"/>
                <a:cs typeface="Symbol"/>
              </a:rPr>
              <a:t></a:t>
            </a:r>
            <a:r>
              <a:rPr sz="2100" spc="-270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15</a:t>
            </a:r>
            <a:endParaRPr sz="210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  <a:spcBef>
                <a:spcPts val="145"/>
              </a:spcBef>
            </a:pPr>
            <a:r>
              <a:rPr sz="1250" i="1" spc="5" dirty="0">
                <a:latin typeface="Times New Roman"/>
                <a:cs typeface="Times New Roman"/>
              </a:rPr>
              <a:t>i</a:t>
            </a:r>
            <a:r>
              <a:rPr sz="1250" spc="5" dirty="0">
                <a:latin typeface="Symbol"/>
                <a:cs typeface="Symbol"/>
              </a:rPr>
              <a:t></a:t>
            </a:r>
            <a:r>
              <a:rPr sz="1250" spc="5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8/56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2738" y="258902"/>
            <a:ext cx="502666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7180" marR="5080" indent="-1555115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Mathematical Notations and  Functions  (Factorial)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2877624" y="2496695"/>
            <a:ext cx="2997835" cy="83185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100" i="1" spc="-10" dirty="0">
                <a:latin typeface="Times New Roman"/>
                <a:cs typeface="Times New Roman"/>
              </a:rPr>
              <a:t>n</a:t>
            </a:r>
            <a:r>
              <a:rPr sz="2100" spc="-10" dirty="0">
                <a:latin typeface="Times New Roman"/>
                <a:cs typeface="Times New Roman"/>
              </a:rPr>
              <a:t>!</a:t>
            </a:r>
            <a:r>
              <a:rPr sz="2100" spc="-10" dirty="0">
                <a:latin typeface="Symbol"/>
                <a:cs typeface="Symbol"/>
              </a:rPr>
              <a:t></a:t>
            </a:r>
            <a:r>
              <a:rPr sz="2100" spc="-28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1.2.3........(</a:t>
            </a:r>
            <a:r>
              <a:rPr sz="2100" i="1" spc="10" dirty="0">
                <a:latin typeface="Times New Roman"/>
                <a:cs typeface="Times New Roman"/>
              </a:rPr>
              <a:t>n</a:t>
            </a:r>
            <a:r>
              <a:rPr sz="2100" i="1" spc="-16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</a:t>
            </a:r>
            <a:r>
              <a:rPr sz="2100" spc="-18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2)(</a:t>
            </a:r>
            <a:r>
              <a:rPr sz="2100" i="1" spc="20" dirty="0">
                <a:latin typeface="Times New Roman"/>
                <a:cs typeface="Times New Roman"/>
              </a:rPr>
              <a:t>n</a:t>
            </a:r>
            <a:r>
              <a:rPr sz="2100" i="1" spc="-17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</a:t>
            </a:r>
            <a:r>
              <a:rPr sz="2100" spc="15" dirty="0">
                <a:latin typeface="Times New Roman"/>
                <a:cs typeface="Times New Roman"/>
              </a:rPr>
              <a:t>1)</a:t>
            </a:r>
            <a:r>
              <a:rPr sz="2100" i="1" spc="15" dirty="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100" spc="-25" dirty="0">
                <a:latin typeface="Times New Roman"/>
                <a:cs typeface="Times New Roman"/>
              </a:rPr>
              <a:t>4!</a:t>
            </a:r>
            <a:r>
              <a:rPr sz="2100" spc="-25" dirty="0">
                <a:latin typeface="Symbol"/>
                <a:cs typeface="Symbol"/>
              </a:rPr>
              <a:t>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1.2.3.4 </a:t>
            </a:r>
            <a:r>
              <a:rPr sz="2100" spc="25" dirty="0">
                <a:latin typeface="Symbol"/>
                <a:cs typeface="Symbol"/>
              </a:rPr>
              <a:t></a:t>
            </a:r>
            <a:r>
              <a:rPr sz="2100" spc="-37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Times New Roman"/>
                <a:cs typeface="Times New Roman"/>
              </a:rPr>
              <a:t>24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43800" y="838200"/>
            <a:ext cx="1143000" cy="381000"/>
          </a:xfrm>
          <a:prstGeom prst="rect">
            <a:avLst/>
          </a:prstGeom>
          <a:solidFill>
            <a:srgbClr val="585858"/>
          </a:solidFill>
          <a:ln w="25400">
            <a:solidFill>
              <a:srgbClr val="9BBA5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710"/>
              </a:spcBef>
            </a:pPr>
            <a:r>
              <a:rPr sz="1200" b="1" spc="-10" dirty="0">
                <a:solidFill>
                  <a:srgbClr val="FFFFFF"/>
                </a:solidFill>
                <a:latin typeface="Carlito"/>
                <a:cs typeface="Carlito"/>
              </a:rPr>
              <a:t>9/56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10" dirty="0"/>
              <a:t>Preliminaries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2738" y="258902"/>
            <a:ext cx="502666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2500" spc="-10" dirty="0"/>
              <a:t>Mathematical Notations and  Functions</a:t>
            </a:r>
            <a:endParaRPr sz="2500"/>
          </a:p>
          <a:p>
            <a:pPr marL="5080" algn="ctr">
              <a:lnSpc>
                <a:spcPct val="100000"/>
              </a:lnSpc>
              <a:spcBef>
                <a:spcPts val="5"/>
              </a:spcBef>
            </a:pPr>
            <a:r>
              <a:rPr sz="2500" spc="-10" dirty="0"/>
              <a:t>(Permutation)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536244" y="1633804"/>
            <a:ext cx="8079105" cy="2387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b="1" spc="-5" dirty="0">
                <a:latin typeface="Verdana"/>
                <a:cs typeface="Verdana"/>
              </a:rPr>
              <a:t>permutation </a:t>
            </a:r>
            <a:r>
              <a:rPr sz="2000" spc="-15" dirty="0">
                <a:latin typeface="Verdana"/>
                <a:cs typeface="Verdana"/>
              </a:rPr>
              <a:t>of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5" dirty="0">
                <a:latin typeface="Verdana"/>
                <a:cs typeface="Verdana"/>
              </a:rPr>
              <a:t>set of </a:t>
            </a:r>
            <a:r>
              <a:rPr sz="2000" spc="-5" dirty="0">
                <a:latin typeface="Verdana"/>
                <a:cs typeface="Verdana"/>
              </a:rPr>
              <a:t>n elements </a:t>
            </a:r>
            <a:r>
              <a:rPr sz="2000" spc="10" dirty="0">
                <a:latin typeface="Verdana"/>
                <a:cs typeface="Verdana"/>
              </a:rPr>
              <a:t>is </a:t>
            </a:r>
            <a:r>
              <a:rPr sz="2000" spc="-5" dirty="0">
                <a:latin typeface="Verdana"/>
                <a:cs typeface="Verdana"/>
              </a:rPr>
              <a:t>an </a:t>
            </a:r>
            <a:r>
              <a:rPr sz="2000" spc="-10" dirty="0">
                <a:latin typeface="Verdana"/>
                <a:cs typeface="Verdana"/>
              </a:rPr>
              <a:t>arrangement</a:t>
            </a:r>
            <a:r>
              <a:rPr sz="2000" spc="38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of</a:t>
            </a:r>
            <a:endParaRPr sz="2000">
              <a:latin typeface="Verdana"/>
              <a:cs typeface="Verdana"/>
            </a:endParaRPr>
          </a:p>
          <a:p>
            <a:pPr marL="356870">
              <a:lnSpc>
                <a:spcPct val="100000"/>
              </a:lnSpc>
            </a:pP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elements </a:t>
            </a:r>
            <a:r>
              <a:rPr sz="2000" spc="5" dirty="0">
                <a:latin typeface="Verdana"/>
                <a:cs typeface="Verdana"/>
              </a:rPr>
              <a:t>in </a:t>
            </a:r>
            <a:r>
              <a:rPr sz="2000" spc="-5" dirty="0">
                <a:latin typeface="Verdana"/>
                <a:cs typeface="Verdana"/>
              </a:rPr>
              <a:t>a </a:t>
            </a:r>
            <a:r>
              <a:rPr sz="2000" spc="-10" dirty="0">
                <a:latin typeface="Verdana"/>
                <a:cs typeface="Verdana"/>
              </a:rPr>
              <a:t>given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order.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Verdana"/>
              <a:cs typeface="Verdana"/>
            </a:endParaRPr>
          </a:p>
          <a:p>
            <a:pPr marL="356870" marR="5080" indent="-344805">
              <a:lnSpc>
                <a:spcPct val="100000"/>
              </a:lnSpc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2000" spc="-25" dirty="0">
                <a:latin typeface="Verdana"/>
                <a:cs typeface="Verdana"/>
              </a:rPr>
              <a:t>For </a:t>
            </a:r>
            <a:r>
              <a:rPr sz="2000" b="1" spc="-5" dirty="0">
                <a:latin typeface="Verdana"/>
                <a:cs typeface="Verdana"/>
              </a:rPr>
              <a:t>example</a:t>
            </a:r>
            <a:r>
              <a:rPr sz="2000" spc="-5" dirty="0">
                <a:latin typeface="Verdana"/>
                <a:cs typeface="Verdana"/>
              </a:rPr>
              <a:t>,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5" dirty="0">
                <a:latin typeface="Verdana"/>
                <a:cs typeface="Verdana"/>
              </a:rPr>
              <a:t>permutation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dirty="0">
                <a:latin typeface="Verdana"/>
                <a:cs typeface="Verdana"/>
              </a:rPr>
              <a:t>the </a:t>
            </a:r>
            <a:r>
              <a:rPr sz="2000" spc="-15" dirty="0">
                <a:latin typeface="Verdana"/>
                <a:cs typeface="Verdana"/>
              </a:rPr>
              <a:t>set </a:t>
            </a:r>
            <a:r>
              <a:rPr sz="2000" dirty="0">
                <a:latin typeface="Verdana"/>
                <a:cs typeface="Verdana"/>
              </a:rPr>
              <a:t>consisting </a:t>
            </a:r>
            <a:r>
              <a:rPr sz="2000" spc="-10" dirty="0">
                <a:latin typeface="Verdana"/>
                <a:cs typeface="Verdana"/>
              </a:rPr>
              <a:t>of </a:t>
            </a:r>
            <a:r>
              <a:rPr sz="2000" dirty="0">
                <a:latin typeface="Verdana"/>
                <a:cs typeface="Verdana"/>
              </a:rPr>
              <a:t>the  </a:t>
            </a:r>
            <a:r>
              <a:rPr sz="2000" spc="-5" dirty="0">
                <a:latin typeface="Verdana"/>
                <a:cs typeface="Verdana"/>
              </a:rPr>
              <a:t>elements a, </a:t>
            </a:r>
            <a:r>
              <a:rPr sz="2000" spc="-15" dirty="0">
                <a:latin typeface="Verdana"/>
                <a:cs typeface="Verdana"/>
              </a:rPr>
              <a:t>b, </a:t>
            </a:r>
            <a:r>
              <a:rPr sz="2000" spc="-5" dirty="0">
                <a:latin typeface="Verdana"/>
                <a:cs typeface="Verdana"/>
              </a:rPr>
              <a:t>c </a:t>
            </a:r>
            <a:r>
              <a:rPr sz="2000" spc="-10" dirty="0">
                <a:latin typeface="Verdana"/>
                <a:cs typeface="Verdana"/>
              </a:rPr>
              <a:t>are </a:t>
            </a:r>
            <a:r>
              <a:rPr sz="2000" spc="-5" dirty="0">
                <a:latin typeface="Verdana"/>
                <a:cs typeface="Verdana"/>
              </a:rPr>
              <a:t>as follows: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650">
              <a:latin typeface="Verdana"/>
              <a:cs typeface="Verdana"/>
            </a:endParaRPr>
          </a:p>
          <a:p>
            <a:pPr marL="2298700">
              <a:lnSpc>
                <a:spcPct val="100000"/>
              </a:lnSpc>
            </a:pPr>
            <a:r>
              <a:rPr sz="2000" spc="-5" dirty="0">
                <a:latin typeface="Carlito"/>
                <a:cs typeface="Carlito"/>
              </a:rPr>
              <a:t>abc, acb, bac, </a:t>
            </a:r>
            <a:r>
              <a:rPr sz="2000" spc="-10" dirty="0">
                <a:latin typeface="Carlito"/>
                <a:cs typeface="Carlito"/>
              </a:rPr>
              <a:t>bca, cab,</a:t>
            </a:r>
            <a:r>
              <a:rPr sz="2000" spc="40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cba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2496</Words>
  <Application>Microsoft Office PowerPoint</Application>
  <PresentationFormat>On-screen Show (4:3)</PresentationFormat>
  <Paragraphs>490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Carlito</vt:lpstr>
      <vt:lpstr>Arial</vt:lpstr>
      <vt:lpstr>Calibri</vt:lpstr>
      <vt:lpstr>Courier New</vt:lpstr>
      <vt:lpstr>Symbol</vt:lpstr>
      <vt:lpstr>Times New Roman</vt:lpstr>
      <vt:lpstr>Verdana</vt:lpstr>
      <vt:lpstr>Office Theme</vt:lpstr>
      <vt:lpstr>Preliminaries</vt:lpstr>
      <vt:lpstr>Outline</vt:lpstr>
      <vt:lpstr>Mathematical Notations and Functions</vt:lpstr>
      <vt:lpstr>PowerPoint Presentation</vt:lpstr>
      <vt:lpstr>Mathematical Notations and  Functions (Modular Arithmetic)</vt:lpstr>
      <vt:lpstr>Mathematical Notations and  Functions (Integer and Absolute value)</vt:lpstr>
      <vt:lpstr>Mathematical Notations and  Functions (Summation)</vt:lpstr>
      <vt:lpstr>Mathematical Notations and  Functions  (Factorial)</vt:lpstr>
      <vt:lpstr>Mathematical Notations and  Functions (Permutation)</vt:lpstr>
      <vt:lpstr>Mathematical Notations and  Functions (Exponents and Logarithm)</vt:lpstr>
      <vt:lpstr>Mathematical Notations and  Functions (Exponents and Logarithm)</vt:lpstr>
      <vt:lpstr>Mathematical Notations and  Functions (Exponents and Logarithm)</vt:lpstr>
      <vt:lpstr>Mathematical Notations and  Functions (Exponents and Logarithm)</vt:lpstr>
      <vt:lpstr>Mathematical Notations and  Functions (Exponents and Logarithm)</vt:lpstr>
      <vt:lpstr>Algorithm Notation</vt:lpstr>
      <vt:lpstr>Algorithm Notations</vt:lpstr>
      <vt:lpstr>Algorithm Notations  (Identifying Number)</vt:lpstr>
      <vt:lpstr>Algorithm Notations  (Steps, Control and Exit)</vt:lpstr>
      <vt:lpstr>Algorithm Notations  (Comments)</vt:lpstr>
      <vt:lpstr>Algorithm Notations  (Variable Names)</vt:lpstr>
      <vt:lpstr>Algorithm Notations  (Assignment Statement)</vt:lpstr>
      <vt:lpstr>Algorithm Notations  (Input and Output)</vt:lpstr>
      <vt:lpstr>Algorithm Notations  (Procedures)</vt:lpstr>
      <vt:lpstr>Control Structures</vt:lpstr>
      <vt:lpstr>Control Structures</vt:lpstr>
      <vt:lpstr>Control Structures  (Sequence Logic)</vt:lpstr>
      <vt:lpstr>Control Structures  (Selection Logic )</vt:lpstr>
      <vt:lpstr>Control Structures  (Selection Logic )</vt:lpstr>
      <vt:lpstr>Control Structures  (Selection Logic )</vt:lpstr>
      <vt:lpstr>Control Structures  (Iteration Logic)</vt:lpstr>
      <vt:lpstr>Complexity of Algorithm</vt:lpstr>
      <vt:lpstr>Complexity of Algorithm</vt:lpstr>
      <vt:lpstr>Complexity of Algorithm</vt:lpstr>
      <vt:lpstr>Complexity of Algorithm</vt:lpstr>
      <vt:lpstr>Complexity of Algorithm</vt:lpstr>
      <vt:lpstr>Complexity of Algorithm  (Linear Search)</vt:lpstr>
      <vt:lpstr>Complexity of Algorithm  (Linear Search)</vt:lpstr>
      <vt:lpstr>Complexity of Algorithm  (Linear Search)</vt:lpstr>
      <vt:lpstr>Complexity of Algorithm</vt:lpstr>
      <vt:lpstr>Asymptotic Notations</vt:lpstr>
      <vt:lpstr>Asymptotic Notations</vt:lpstr>
      <vt:lpstr>Asymptotic Notations</vt:lpstr>
      <vt:lpstr>Asymptotic Notations</vt:lpstr>
      <vt:lpstr>Asymptotic Notations  (Big-Oh Notation)</vt:lpstr>
      <vt:lpstr>Asymptotic Notations  (Big-Oh Notation)</vt:lpstr>
      <vt:lpstr>Asymptotic Notations  (Big-Omega Notation)</vt:lpstr>
      <vt:lpstr>Asymptotic Notations  (Big-Omega Notation)</vt:lpstr>
      <vt:lpstr>Asymptotic Notations  (Big-Theta Notation)</vt:lpstr>
      <vt:lpstr>Asymptotic Notations  (Big-Omega Notation)</vt:lpstr>
      <vt:lpstr>Asymptotic Notations  (Little-Oh Notation)</vt:lpstr>
      <vt:lpstr>Asymptotic Notations  (Little-Oh Notation)</vt:lpstr>
      <vt:lpstr>Sub-Algorithm</vt:lpstr>
      <vt:lpstr>Sub-Algorithm</vt:lpstr>
      <vt:lpstr>Variables, Data Type</vt:lpstr>
      <vt:lpstr>Variables, Data Type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Overview</dc:title>
  <dc:creator>neo</dc:creator>
  <cp:lastModifiedBy>Panasonic</cp:lastModifiedBy>
  <cp:revision>4</cp:revision>
  <dcterms:created xsi:type="dcterms:W3CDTF">2022-09-18T03:10:59Z</dcterms:created>
  <dcterms:modified xsi:type="dcterms:W3CDTF">2025-05-17T04:21:40Z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2022-09-18T00:00:00Z</vt:filetime>
  </property>
</Properties>
</file>