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hljMsQwh1q7DQ/QIhqVLWVWVZZ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D6128B-2B2E-4D01-BEE7-F2E2ADA0D13D}">
  <a:tblStyle styleId="{09D6128B-2B2E-4D01-BEE7-F2E2ADA0D1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882"/>
    <p:restoredTop sz="94671"/>
  </p:normalViewPr>
  <p:slideViewPr>
    <p:cSldViewPr snapToGrid="0">
      <p:cViewPr varScale="1">
        <p:scale>
          <a:sx n="112" d="100"/>
          <a:sy n="112" d="100"/>
        </p:scale>
        <p:origin x="200" y="7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6bf96ade0a_1_116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g36bf96ade0a_1_116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g36bf96ade0a_1_1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6bf96ade0a_1_15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g36bf96ade0a_1_15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g36bf96ade0a_1_15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6bf96ade0a_1_15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6bf96ade0a_1_15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g36bf96ade0a_1_15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000"/>
            </a:lvl1pPr>
            <a:lvl2pPr marL="914400" lvl="1" indent="-34290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1600"/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  <a:defRPr sz="1600"/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16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g36bf96ade0a_1_15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4038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g36bf96ade0a_1_157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609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36bf96ade0a_1_157"/>
          <p:cNvSpPr txBox="1">
            <a:spLocks noGrp="1"/>
          </p:cNvSpPr>
          <p:nvPr>
            <p:ph type="ftr" idx="11"/>
          </p:nvPr>
        </p:nvSpPr>
        <p:spPr>
          <a:xfrm>
            <a:off x="4800600" y="6356350"/>
            <a:ext cx="2667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bf96ade0a_1_16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5486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g36bf96ade0a_1_1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4038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g36bf96ade0a_1_163"/>
          <p:cNvSpPr txBox="1">
            <a:spLocks noGrp="1"/>
          </p:cNvSpPr>
          <p:nvPr>
            <p:ph type="sldNum" idx="12"/>
          </p:nvPr>
        </p:nvSpPr>
        <p:spPr>
          <a:xfrm>
            <a:off x="8077200" y="6356350"/>
            <a:ext cx="609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36bf96ade0a_1_163"/>
          <p:cNvSpPr txBox="1">
            <a:spLocks noGrp="1"/>
          </p:cNvSpPr>
          <p:nvPr>
            <p:ph type="ftr" idx="11"/>
          </p:nvPr>
        </p:nvSpPr>
        <p:spPr>
          <a:xfrm>
            <a:off x="4800600" y="6356350"/>
            <a:ext cx="2667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36bf96ade0a_1_120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g36bf96ade0a_1_1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6bf96ade0a_1_12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36bf96ade0a_1_123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g36bf96ade0a_1_12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36bf96ade0a_1_12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36bf96ade0a_1_12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g36bf96ade0a_1_127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g36bf96ade0a_1_12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36bf96ade0a_1_13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36bf96ade0a_1_1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6bf96ade0a_1_135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g36bf96ade0a_1_135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g36bf96ade0a_1_13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6bf96ade0a_1_139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g36bf96ade0a_1_13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6bf96ade0a_1_142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36bf96ade0a_1_142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g36bf96ade0a_1_14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g36bf96ade0a_1_142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g36bf96ade0a_1_14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6bf96ade0a_1_148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g36bf96ade0a_1_14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6bf96ade0a_1_11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36bf96ade0a_1_11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36bf96ade0a_1_1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en-US" sz="2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Linked Lists</a:t>
            </a:r>
            <a:endParaRPr/>
          </a:p>
        </p:txBody>
      </p:sp>
      <p:sp>
        <p:nvSpPr>
          <p:cNvPr id="70" name="Google Shape;70;p1"/>
          <p:cNvSpPr txBox="1"/>
          <p:nvPr/>
        </p:nvSpPr>
        <p:spPr>
          <a:xfrm>
            <a:off x="1635125" y="3581400"/>
            <a:ext cx="5876925" cy="1958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3175" rIns="0" bIns="0" anchor="t" anchorCtr="0">
            <a:spAutoFit/>
          </a:bodyPr>
          <a:lstStyle/>
          <a:p>
            <a:pPr marL="317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Instructors: </a:t>
            </a:r>
            <a:endParaRPr/>
          </a:p>
          <a:p>
            <a:pPr marL="3175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Md Nazrul Islam Mondal &amp; </a:t>
            </a:r>
            <a:endParaRPr/>
          </a:p>
          <a:p>
            <a:pPr marL="3175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Rizoan Toufiq</a:t>
            </a:r>
            <a:endParaRPr/>
          </a:p>
          <a:p>
            <a:pPr marL="3175" marR="0" lvl="0" indent="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Department of Computer Science &amp; Engineering</a:t>
            </a:r>
            <a:endParaRPr/>
          </a:p>
          <a:p>
            <a:pPr marL="3175" marR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Verdana"/>
              <a:buNone/>
            </a:pPr>
            <a:r>
              <a:rPr lang="en-US" sz="19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Rajshahi University of Engineering &amp; Technology  Rajshahi-6204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en-US" sz="2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 A Linked List</a:t>
            </a:r>
            <a:endParaRPr/>
          </a:p>
        </p:txBody>
      </p:sp>
      <p:sp>
        <p:nvSpPr>
          <p:cNvPr id="136" name="Google Shape;136;p10"/>
          <p:cNvSpPr txBox="1"/>
          <p:nvPr/>
        </p:nvSpPr>
        <p:spPr>
          <a:xfrm>
            <a:off x="4800600" y="635635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Arrays, Records and Pointers</a:t>
            </a:r>
            <a:endParaRPr/>
          </a:p>
        </p:txBody>
      </p:sp>
      <p:graphicFrame>
        <p:nvGraphicFramePr>
          <p:cNvPr id="137" name="Google Shape;137;p10"/>
          <p:cNvGraphicFramePr/>
          <p:nvPr/>
        </p:nvGraphicFramePr>
        <p:xfrm>
          <a:off x="4572000" y="1828800"/>
          <a:ext cx="1905000" cy="4027190"/>
        </p:xfrm>
        <a:graphic>
          <a:graphicData uri="http://schemas.openxmlformats.org/drawingml/2006/table">
            <a:tbl>
              <a:tblPr>
                <a:noFill/>
                <a:tableStyleId>{09D6128B-2B2E-4D01-BEE7-F2E2ADA0D13D}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38" name="Google Shape;138;p10"/>
          <p:cNvGraphicFramePr/>
          <p:nvPr/>
        </p:nvGraphicFramePr>
        <p:xfrm>
          <a:off x="762000" y="2286000"/>
          <a:ext cx="1341425" cy="371475"/>
        </p:xfrm>
        <a:graphic>
          <a:graphicData uri="http://schemas.openxmlformats.org/drawingml/2006/table">
            <a:tbl>
              <a:tblPr>
                <a:noFill/>
                <a:tableStyleId>{09D6128B-2B2E-4D01-BEE7-F2E2ADA0D13D}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</a:t>
                      </a:r>
                      <a:endParaRPr/>
                    </a:p>
                  </a:txBody>
                  <a:tcPr marL="91425" marR="91425" marT="45800" marB="45800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/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9" name="Google Shape;139;p10"/>
          <p:cNvGraphicFramePr/>
          <p:nvPr/>
        </p:nvGraphicFramePr>
        <p:xfrm>
          <a:off x="1524000" y="3733800"/>
          <a:ext cx="1341425" cy="371475"/>
        </p:xfrm>
        <a:graphic>
          <a:graphicData uri="http://schemas.openxmlformats.org/drawingml/2006/table">
            <a:tbl>
              <a:tblPr>
                <a:noFill/>
                <a:tableStyleId>{09D6128B-2B2E-4D01-BEE7-F2E2ADA0D13D}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AVAIL</a:t>
                      </a:r>
                      <a:endParaRPr/>
                    </a:p>
                  </a:txBody>
                  <a:tcPr marL="91425" marR="91425" marT="45800" marB="45800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0" name="Google Shape;140;p10"/>
          <p:cNvCxnSpPr/>
          <p:nvPr/>
        </p:nvCxnSpPr>
        <p:spPr>
          <a:xfrm rot="10800000" flipH="1">
            <a:off x="2895600" y="2590800"/>
            <a:ext cx="1981200" cy="1295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141" name="Google Shape;141;p10"/>
          <p:cNvSpPr txBox="1"/>
          <p:nvPr/>
        </p:nvSpPr>
        <p:spPr>
          <a:xfrm>
            <a:off x="1066800" y="4572000"/>
            <a:ext cx="2497137" cy="92392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AVAIL != NULL, (TRUE)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= AVAIL,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AVAIL = LINK[AVAIL]</a:t>
            </a:r>
            <a:endParaRPr/>
          </a:p>
        </p:txBody>
      </p:sp>
      <p:graphicFrame>
        <p:nvGraphicFramePr>
          <p:cNvPr id="142" name="Google Shape;142;p10"/>
          <p:cNvGraphicFramePr/>
          <p:nvPr/>
        </p:nvGraphicFramePr>
        <p:xfrm>
          <a:off x="1600200" y="3048000"/>
          <a:ext cx="1341425" cy="371475"/>
        </p:xfrm>
        <a:graphic>
          <a:graphicData uri="http://schemas.openxmlformats.org/drawingml/2006/table">
            <a:tbl>
              <a:tblPr>
                <a:noFill/>
                <a:tableStyleId>{09D6128B-2B2E-4D01-BEE7-F2E2ADA0D13D}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L="91425" marR="91425" marT="45800" marB="45800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3" name="Google Shape;143;p10"/>
          <p:cNvCxnSpPr/>
          <p:nvPr/>
        </p:nvCxnSpPr>
        <p:spPr>
          <a:xfrm rot="10800000" flipH="1">
            <a:off x="2895600" y="2438400"/>
            <a:ext cx="2057400" cy="7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graphicFrame>
        <p:nvGraphicFramePr>
          <p:cNvPr id="144" name="Google Shape;144;p10"/>
          <p:cNvGraphicFramePr/>
          <p:nvPr/>
        </p:nvGraphicFramePr>
        <p:xfrm>
          <a:off x="1524000" y="4038600"/>
          <a:ext cx="1341425" cy="371475"/>
        </p:xfrm>
        <a:graphic>
          <a:graphicData uri="http://schemas.openxmlformats.org/drawingml/2006/table">
            <a:tbl>
              <a:tblPr>
                <a:noFill/>
                <a:tableStyleId>{09D6128B-2B2E-4D01-BEE7-F2E2ADA0D13D}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AVAIL</a:t>
                      </a:r>
                      <a:endParaRPr/>
                    </a:p>
                  </a:txBody>
                  <a:tcPr marL="91425" marR="91425" marT="45800" marB="45800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45" name="Google Shape;145;p10"/>
          <p:cNvCxnSpPr/>
          <p:nvPr/>
        </p:nvCxnSpPr>
        <p:spPr>
          <a:xfrm rot="10800000" flipH="1">
            <a:off x="2895600" y="3124200"/>
            <a:ext cx="1981200" cy="1066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en-US" sz="2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 A Linked List</a:t>
            </a:r>
            <a:endParaRPr/>
          </a:p>
        </p:txBody>
      </p:sp>
      <p:sp>
        <p:nvSpPr>
          <p:cNvPr id="151" name="Google Shape;151;p11"/>
          <p:cNvSpPr txBox="1"/>
          <p:nvPr/>
        </p:nvSpPr>
        <p:spPr>
          <a:xfrm>
            <a:off x="4800600" y="635635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Arrays, Records and Pointers</a:t>
            </a:r>
            <a:endParaRPr/>
          </a:p>
        </p:txBody>
      </p:sp>
      <p:graphicFrame>
        <p:nvGraphicFramePr>
          <p:cNvPr id="152" name="Google Shape;152;p11"/>
          <p:cNvGraphicFramePr/>
          <p:nvPr/>
        </p:nvGraphicFramePr>
        <p:xfrm>
          <a:off x="4572000" y="1828800"/>
          <a:ext cx="1905000" cy="4027190"/>
        </p:xfrm>
        <a:graphic>
          <a:graphicData uri="http://schemas.openxmlformats.org/drawingml/2006/table">
            <a:tbl>
              <a:tblPr>
                <a:noFill/>
                <a:tableStyleId>{09D6128B-2B2E-4D01-BEE7-F2E2ADA0D13D}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2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53" name="Google Shape;153;p11"/>
          <p:cNvGraphicFramePr/>
          <p:nvPr/>
        </p:nvGraphicFramePr>
        <p:xfrm>
          <a:off x="762000" y="2286000"/>
          <a:ext cx="1341425" cy="371475"/>
        </p:xfrm>
        <a:graphic>
          <a:graphicData uri="http://schemas.openxmlformats.org/drawingml/2006/table">
            <a:tbl>
              <a:tblPr>
                <a:noFill/>
                <a:tableStyleId>{09D6128B-2B2E-4D01-BEE7-F2E2ADA0D13D}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</a:t>
                      </a:r>
                      <a:endParaRPr/>
                    </a:p>
                  </a:txBody>
                  <a:tcPr marL="91425" marR="91425" marT="45800" marB="45800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" name="Google Shape;154;p11"/>
          <p:cNvGraphicFramePr/>
          <p:nvPr/>
        </p:nvGraphicFramePr>
        <p:xfrm>
          <a:off x="1524000" y="3733800"/>
          <a:ext cx="1341425" cy="371475"/>
        </p:xfrm>
        <a:graphic>
          <a:graphicData uri="http://schemas.openxmlformats.org/drawingml/2006/table">
            <a:tbl>
              <a:tblPr>
                <a:noFill/>
                <a:tableStyleId>{09D6128B-2B2E-4D01-BEE7-F2E2ADA0D13D}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AVAIL</a:t>
                      </a:r>
                      <a:endParaRPr/>
                    </a:p>
                  </a:txBody>
                  <a:tcPr marL="91425" marR="91425" marT="45800" marB="45800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5" name="Google Shape;155;p11"/>
          <p:cNvCxnSpPr/>
          <p:nvPr/>
        </p:nvCxnSpPr>
        <p:spPr>
          <a:xfrm rot="10800000" flipH="1">
            <a:off x="2895600" y="3124200"/>
            <a:ext cx="1981200" cy="7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156" name="Google Shape;156;p11"/>
          <p:cNvSpPr txBox="1"/>
          <p:nvPr/>
        </p:nvSpPr>
        <p:spPr>
          <a:xfrm>
            <a:off x="990600" y="4267200"/>
            <a:ext cx="1966912" cy="175418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INFO[NEW] = ‘H’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LINK[NEW ] = -1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== -1 (TRUE)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= NEW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PTR = START</a:t>
            </a:r>
            <a:endParaRPr/>
          </a:p>
        </p:txBody>
      </p:sp>
      <p:graphicFrame>
        <p:nvGraphicFramePr>
          <p:cNvPr id="157" name="Google Shape;157;p11"/>
          <p:cNvGraphicFramePr/>
          <p:nvPr/>
        </p:nvGraphicFramePr>
        <p:xfrm>
          <a:off x="1600200" y="3200400"/>
          <a:ext cx="1341425" cy="371475"/>
        </p:xfrm>
        <a:graphic>
          <a:graphicData uri="http://schemas.openxmlformats.org/drawingml/2006/table">
            <a:tbl>
              <a:tblPr>
                <a:noFill/>
                <a:tableStyleId>{09D6128B-2B2E-4D01-BEE7-F2E2ADA0D13D}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L="91425" marR="91425" marT="45800" marB="45800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8" name="Google Shape;158;p11"/>
          <p:cNvCxnSpPr/>
          <p:nvPr/>
        </p:nvCxnSpPr>
        <p:spPr>
          <a:xfrm rot="10800000" flipH="1">
            <a:off x="2895600" y="2438400"/>
            <a:ext cx="2057400" cy="838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159" name="Google Shape;159;p11"/>
          <p:cNvCxnSpPr/>
          <p:nvPr/>
        </p:nvCxnSpPr>
        <p:spPr>
          <a:xfrm rot="10800000" flipH="1">
            <a:off x="2057400" y="2362200"/>
            <a:ext cx="2819400" cy="76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graphicFrame>
        <p:nvGraphicFramePr>
          <p:cNvPr id="160" name="Google Shape;160;p11"/>
          <p:cNvGraphicFramePr/>
          <p:nvPr/>
        </p:nvGraphicFramePr>
        <p:xfrm>
          <a:off x="533400" y="2895600"/>
          <a:ext cx="1112825" cy="371475"/>
        </p:xfrm>
        <a:graphic>
          <a:graphicData uri="http://schemas.openxmlformats.org/drawingml/2006/table">
            <a:tbl>
              <a:tblPr>
                <a:noFill/>
                <a:tableStyleId>{09D6128B-2B2E-4D01-BEE7-F2E2ADA0D13D}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PTR</a:t>
                      </a:r>
                      <a:endParaRPr/>
                    </a:p>
                  </a:txBody>
                  <a:tcPr marL="91425" marR="91425" marT="45800" marB="45800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1" name="Google Shape;161;p11"/>
          <p:cNvCxnSpPr/>
          <p:nvPr/>
        </p:nvCxnSpPr>
        <p:spPr>
          <a:xfrm rot="10800000" flipH="1">
            <a:off x="1600200" y="2438400"/>
            <a:ext cx="3048000" cy="60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graphicFrame>
        <p:nvGraphicFramePr>
          <p:cNvPr id="162" name="Google Shape;162;p11"/>
          <p:cNvGraphicFramePr/>
          <p:nvPr/>
        </p:nvGraphicFramePr>
        <p:xfrm>
          <a:off x="381000" y="1828800"/>
          <a:ext cx="1341425" cy="371475"/>
        </p:xfrm>
        <a:graphic>
          <a:graphicData uri="http://schemas.openxmlformats.org/drawingml/2006/table">
            <a:tbl>
              <a:tblPr>
                <a:noFill/>
                <a:tableStyleId>{09D6128B-2B2E-4D01-BEE7-F2E2ADA0D13D}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</a:t>
                      </a:r>
                      <a:endParaRPr/>
                    </a:p>
                  </a:txBody>
                  <a:tcPr marL="91425" marR="91425" marT="45800" marB="45800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/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en-US" sz="2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 A Linked List</a:t>
            </a:r>
            <a:endParaRPr/>
          </a:p>
        </p:txBody>
      </p:sp>
      <p:sp>
        <p:nvSpPr>
          <p:cNvPr id="168" name="Google Shape;168;p12"/>
          <p:cNvSpPr txBox="1"/>
          <p:nvPr/>
        </p:nvSpPr>
        <p:spPr>
          <a:xfrm>
            <a:off x="4800600" y="635635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Arrays, Records and Pointers</a:t>
            </a:r>
            <a:endParaRPr/>
          </a:p>
        </p:txBody>
      </p:sp>
      <p:graphicFrame>
        <p:nvGraphicFramePr>
          <p:cNvPr id="169" name="Google Shape;169;p12"/>
          <p:cNvGraphicFramePr/>
          <p:nvPr/>
        </p:nvGraphicFramePr>
        <p:xfrm>
          <a:off x="4572000" y="1828800"/>
          <a:ext cx="1905000" cy="4027190"/>
        </p:xfrm>
        <a:graphic>
          <a:graphicData uri="http://schemas.openxmlformats.org/drawingml/2006/table">
            <a:tbl>
              <a:tblPr>
                <a:noFill/>
                <a:tableStyleId>{09D6128B-2B2E-4D01-BEE7-F2E2ADA0D13D}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70" name="Google Shape;170;p12"/>
          <p:cNvGraphicFramePr/>
          <p:nvPr/>
        </p:nvGraphicFramePr>
        <p:xfrm>
          <a:off x="762000" y="2286000"/>
          <a:ext cx="1341425" cy="371475"/>
        </p:xfrm>
        <a:graphic>
          <a:graphicData uri="http://schemas.openxmlformats.org/drawingml/2006/table">
            <a:tbl>
              <a:tblPr>
                <a:noFill/>
                <a:tableStyleId>{09D6128B-2B2E-4D01-BEE7-F2E2ADA0D13D}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</a:t>
                      </a:r>
                      <a:endParaRPr/>
                    </a:p>
                  </a:txBody>
                  <a:tcPr marL="91425" marR="91425" marT="45800" marB="45800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1" name="Google Shape;171;p12"/>
          <p:cNvGraphicFramePr/>
          <p:nvPr/>
        </p:nvGraphicFramePr>
        <p:xfrm>
          <a:off x="1524000" y="3733800"/>
          <a:ext cx="1341425" cy="371475"/>
        </p:xfrm>
        <a:graphic>
          <a:graphicData uri="http://schemas.openxmlformats.org/drawingml/2006/table">
            <a:tbl>
              <a:tblPr>
                <a:noFill/>
                <a:tableStyleId>{09D6128B-2B2E-4D01-BEE7-F2E2ADA0D13D}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AVAIL</a:t>
                      </a:r>
                      <a:endParaRPr/>
                    </a:p>
                  </a:txBody>
                  <a:tcPr marL="91425" marR="91425" marT="45800" marB="45800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2" name="Google Shape;172;p12"/>
          <p:cNvCxnSpPr/>
          <p:nvPr/>
        </p:nvCxnSpPr>
        <p:spPr>
          <a:xfrm rot="10800000" flipH="1">
            <a:off x="2895600" y="3124200"/>
            <a:ext cx="1981200" cy="762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173" name="Google Shape;173;p12"/>
          <p:cNvSpPr txBox="1"/>
          <p:nvPr/>
        </p:nvSpPr>
        <p:spPr>
          <a:xfrm>
            <a:off x="990600" y="4267200"/>
            <a:ext cx="2090737" cy="147796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AVAIL!=NULL (TRUE)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NEW = AVAIL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AVAIL = LINK[AVAIL]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4" name="Google Shape;174;p12"/>
          <p:cNvGraphicFramePr/>
          <p:nvPr/>
        </p:nvGraphicFramePr>
        <p:xfrm>
          <a:off x="1600200" y="3200400"/>
          <a:ext cx="1341425" cy="371475"/>
        </p:xfrm>
        <a:graphic>
          <a:graphicData uri="http://schemas.openxmlformats.org/drawingml/2006/table">
            <a:tbl>
              <a:tblPr>
                <a:noFill/>
                <a:tableStyleId>{09D6128B-2B2E-4D01-BEE7-F2E2ADA0D13D}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L="91425" marR="91425" marT="45800" marB="45800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5" name="Google Shape;175;p12"/>
          <p:cNvCxnSpPr/>
          <p:nvPr/>
        </p:nvCxnSpPr>
        <p:spPr>
          <a:xfrm rot="10800000" flipH="1">
            <a:off x="2895600" y="2438400"/>
            <a:ext cx="1981200" cy="838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176" name="Google Shape;176;p12"/>
          <p:cNvCxnSpPr/>
          <p:nvPr/>
        </p:nvCxnSpPr>
        <p:spPr>
          <a:xfrm rot="10800000" flipH="1">
            <a:off x="2057400" y="2362200"/>
            <a:ext cx="2819400" cy="76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graphicFrame>
        <p:nvGraphicFramePr>
          <p:cNvPr id="177" name="Google Shape;177;p12"/>
          <p:cNvGraphicFramePr/>
          <p:nvPr/>
        </p:nvGraphicFramePr>
        <p:xfrm>
          <a:off x="533400" y="2895600"/>
          <a:ext cx="1112825" cy="371475"/>
        </p:xfrm>
        <a:graphic>
          <a:graphicData uri="http://schemas.openxmlformats.org/drawingml/2006/table">
            <a:tbl>
              <a:tblPr>
                <a:noFill/>
                <a:tableStyleId>{09D6128B-2B2E-4D01-BEE7-F2E2ADA0D13D}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PTR</a:t>
                      </a:r>
                      <a:endParaRPr/>
                    </a:p>
                  </a:txBody>
                  <a:tcPr marL="91425" marR="91425" marT="45800" marB="45800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8" name="Google Shape;178;p12"/>
          <p:cNvCxnSpPr/>
          <p:nvPr/>
        </p:nvCxnSpPr>
        <p:spPr>
          <a:xfrm rot="10800000" flipH="1">
            <a:off x="1600200" y="2438400"/>
            <a:ext cx="3048000" cy="60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graphicFrame>
        <p:nvGraphicFramePr>
          <p:cNvPr id="179" name="Google Shape;179;p12"/>
          <p:cNvGraphicFramePr/>
          <p:nvPr/>
        </p:nvGraphicFramePr>
        <p:xfrm>
          <a:off x="1752600" y="3352800"/>
          <a:ext cx="1341425" cy="371475"/>
        </p:xfrm>
        <a:graphic>
          <a:graphicData uri="http://schemas.openxmlformats.org/drawingml/2006/table">
            <a:tbl>
              <a:tblPr>
                <a:noFill/>
                <a:tableStyleId>{09D6128B-2B2E-4D01-BEE7-F2E2ADA0D13D}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L="91425" marR="91425" marT="45800" marB="45800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0" name="Google Shape;180;p12"/>
          <p:cNvCxnSpPr/>
          <p:nvPr/>
        </p:nvCxnSpPr>
        <p:spPr>
          <a:xfrm rot="10800000" flipH="1">
            <a:off x="3048000" y="3124200"/>
            <a:ext cx="1828800" cy="304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graphicFrame>
        <p:nvGraphicFramePr>
          <p:cNvPr id="181" name="Google Shape;181;p12"/>
          <p:cNvGraphicFramePr/>
          <p:nvPr/>
        </p:nvGraphicFramePr>
        <p:xfrm>
          <a:off x="1676400" y="3886200"/>
          <a:ext cx="1341425" cy="371475"/>
        </p:xfrm>
        <a:graphic>
          <a:graphicData uri="http://schemas.openxmlformats.org/drawingml/2006/table">
            <a:tbl>
              <a:tblPr>
                <a:noFill/>
                <a:tableStyleId>{09D6128B-2B2E-4D01-BEE7-F2E2ADA0D13D}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AVAIL</a:t>
                      </a:r>
                      <a:endParaRPr/>
                    </a:p>
                  </a:txBody>
                  <a:tcPr marL="91425" marR="91425" marT="45800" marB="45800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2" name="Google Shape;182;p12"/>
          <p:cNvCxnSpPr/>
          <p:nvPr/>
        </p:nvCxnSpPr>
        <p:spPr>
          <a:xfrm rot="10800000" flipH="1">
            <a:off x="3048000" y="3810000"/>
            <a:ext cx="1828800" cy="228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en-US" sz="2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 A Linked List</a:t>
            </a:r>
            <a:endParaRPr/>
          </a:p>
        </p:txBody>
      </p:sp>
      <p:sp>
        <p:nvSpPr>
          <p:cNvPr id="188" name="Google Shape;188;p13"/>
          <p:cNvSpPr txBox="1"/>
          <p:nvPr/>
        </p:nvSpPr>
        <p:spPr>
          <a:xfrm>
            <a:off x="4800600" y="635635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Arrays, Records and Pointers</a:t>
            </a:r>
            <a:endParaRPr/>
          </a:p>
        </p:txBody>
      </p:sp>
      <p:graphicFrame>
        <p:nvGraphicFramePr>
          <p:cNvPr id="189" name="Google Shape;189;p13"/>
          <p:cNvGraphicFramePr/>
          <p:nvPr/>
        </p:nvGraphicFramePr>
        <p:xfrm>
          <a:off x="4572000" y="1828800"/>
          <a:ext cx="1905000" cy="4027190"/>
        </p:xfrm>
        <a:graphic>
          <a:graphicData uri="http://schemas.openxmlformats.org/drawingml/2006/table">
            <a:tbl>
              <a:tblPr>
                <a:noFill/>
                <a:tableStyleId>{09D6128B-2B2E-4D01-BEE7-F2E2ADA0D13D}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90" name="Google Shape;190;p13"/>
          <p:cNvGraphicFramePr/>
          <p:nvPr/>
        </p:nvGraphicFramePr>
        <p:xfrm>
          <a:off x="762000" y="2286000"/>
          <a:ext cx="1341425" cy="371475"/>
        </p:xfrm>
        <a:graphic>
          <a:graphicData uri="http://schemas.openxmlformats.org/drawingml/2006/table">
            <a:tbl>
              <a:tblPr>
                <a:noFill/>
                <a:tableStyleId>{09D6128B-2B2E-4D01-BEE7-F2E2ADA0D13D}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</a:t>
                      </a:r>
                      <a:endParaRPr/>
                    </a:p>
                  </a:txBody>
                  <a:tcPr marL="91425" marR="91425" marT="45800" marB="45800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1" name="Google Shape;191;p13"/>
          <p:cNvGraphicFramePr/>
          <p:nvPr/>
        </p:nvGraphicFramePr>
        <p:xfrm>
          <a:off x="1524000" y="3733800"/>
          <a:ext cx="1341425" cy="371475"/>
        </p:xfrm>
        <a:graphic>
          <a:graphicData uri="http://schemas.openxmlformats.org/drawingml/2006/table">
            <a:tbl>
              <a:tblPr>
                <a:noFill/>
                <a:tableStyleId>{09D6128B-2B2E-4D01-BEE7-F2E2ADA0D13D}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AVAIL</a:t>
                      </a:r>
                      <a:endParaRPr/>
                    </a:p>
                  </a:txBody>
                  <a:tcPr marL="91425" marR="91425" marT="45800" marB="45800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2" name="Google Shape;192;p13"/>
          <p:cNvCxnSpPr/>
          <p:nvPr/>
        </p:nvCxnSpPr>
        <p:spPr>
          <a:xfrm rot="10800000" flipH="1">
            <a:off x="2895600" y="3810000"/>
            <a:ext cx="2057400" cy="76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193" name="Google Shape;193;p13"/>
          <p:cNvSpPr txBox="1"/>
          <p:nvPr/>
        </p:nvSpPr>
        <p:spPr>
          <a:xfrm>
            <a:off x="2286000" y="1676400"/>
            <a:ext cx="8572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 = ‘I’</a:t>
            </a:r>
            <a:endParaRPr/>
          </a:p>
        </p:txBody>
      </p:sp>
      <p:sp>
        <p:nvSpPr>
          <p:cNvPr id="194" name="Google Shape;194;p13"/>
          <p:cNvSpPr txBox="1"/>
          <p:nvPr/>
        </p:nvSpPr>
        <p:spPr>
          <a:xfrm>
            <a:off x="685800" y="4267200"/>
            <a:ext cx="2667000" cy="1754187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INFO[NEW] = ‘I’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LINK[NEW ] = -1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START == -1 (FALSE)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LINK[PTR] = NEW;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r>
              <a:rPr lang="en-US" sz="18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PTR = NEW</a:t>
            </a:r>
            <a:endParaRPr/>
          </a:p>
        </p:txBody>
      </p:sp>
      <p:graphicFrame>
        <p:nvGraphicFramePr>
          <p:cNvPr id="195" name="Google Shape;195;p13"/>
          <p:cNvGraphicFramePr/>
          <p:nvPr/>
        </p:nvGraphicFramePr>
        <p:xfrm>
          <a:off x="1600200" y="3200400"/>
          <a:ext cx="1341425" cy="371475"/>
        </p:xfrm>
        <a:graphic>
          <a:graphicData uri="http://schemas.openxmlformats.org/drawingml/2006/table">
            <a:tbl>
              <a:tblPr>
                <a:noFill/>
                <a:tableStyleId>{09D6128B-2B2E-4D01-BEE7-F2E2ADA0D13D}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</a:t>
                      </a:r>
                      <a:endParaRPr/>
                    </a:p>
                  </a:txBody>
                  <a:tcPr marL="91425" marR="91425" marT="45800" marB="45800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6" name="Google Shape;196;p13"/>
          <p:cNvCxnSpPr/>
          <p:nvPr/>
        </p:nvCxnSpPr>
        <p:spPr>
          <a:xfrm rot="10800000" flipH="1">
            <a:off x="2895600" y="3124200"/>
            <a:ext cx="1981200" cy="152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cxnSp>
        <p:nvCxnSpPr>
          <p:cNvPr id="197" name="Google Shape;197;p13"/>
          <p:cNvCxnSpPr/>
          <p:nvPr/>
        </p:nvCxnSpPr>
        <p:spPr>
          <a:xfrm rot="10800000" flipH="1">
            <a:off x="2057400" y="2362200"/>
            <a:ext cx="2819400" cy="76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graphicFrame>
        <p:nvGraphicFramePr>
          <p:cNvPr id="198" name="Google Shape;198;p13"/>
          <p:cNvGraphicFramePr/>
          <p:nvPr/>
        </p:nvGraphicFramePr>
        <p:xfrm>
          <a:off x="533400" y="2895600"/>
          <a:ext cx="1112825" cy="371475"/>
        </p:xfrm>
        <a:graphic>
          <a:graphicData uri="http://schemas.openxmlformats.org/drawingml/2006/table">
            <a:tbl>
              <a:tblPr>
                <a:noFill/>
                <a:tableStyleId>{09D6128B-2B2E-4D01-BEE7-F2E2ADA0D13D}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PTR</a:t>
                      </a:r>
                      <a:endParaRPr/>
                    </a:p>
                  </a:txBody>
                  <a:tcPr marL="91425" marR="91425" marT="45800" marB="45800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9" name="Google Shape;199;p13"/>
          <p:cNvCxnSpPr/>
          <p:nvPr/>
        </p:nvCxnSpPr>
        <p:spPr>
          <a:xfrm rot="10800000" flipH="1">
            <a:off x="1600200" y="2438400"/>
            <a:ext cx="3048000" cy="609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graphicFrame>
        <p:nvGraphicFramePr>
          <p:cNvPr id="200" name="Google Shape;200;p13"/>
          <p:cNvGraphicFramePr/>
          <p:nvPr/>
        </p:nvGraphicFramePr>
        <p:xfrm>
          <a:off x="2286000" y="2667000"/>
          <a:ext cx="1112825" cy="371475"/>
        </p:xfrm>
        <a:graphic>
          <a:graphicData uri="http://schemas.openxmlformats.org/drawingml/2006/table">
            <a:tbl>
              <a:tblPr>
                <a:noFill/>
                <a:tableStyleId>{09D6128B-2B2E-4D01-BEE7-F2E2ADA0D13D}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PTR</a:t>
                      </a:r>
                      <a:endParaRPr/>
                    </a:p>
                  </a:txBody>
                  <a:tcPr marL="91425" marR="91425" marT="45800" marB="45800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1" name="Google Shape;201;p13"/>
          <p:cNvCxnSpPr/>
          <p:nvPr/>
        </p:nvCxnSpPr>
        <p:spPr>
          <a:xfrm>
            <a:off x="3352800" y="2819400"/>
            <a:ext cx="1524000" cy="228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202" name="Google Shape;202;p13"/>
          <p:cNvSpPr txBox="1"/>
          <p:nvPr/>
        </p:nvSpPr>
        <p:spPr>
          <a:xfrm>
            <a:off x="6019800" y="2209800"/>
            <a:ext cx="304800" cy="369887"/>
          </a:xfrm>
          <a:prstGeom prst="rect">
            <a:avLst/>
          </a:prstGeom>
          <a:solidFill>
            <a:srgbClr val="DCE6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en-US" sz="2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Available Memory Check</a:t>
            </a:r>
            <a:endParaRPr/>
          </a:p>
        </p:txBody>
      </p:sp>
      <p:sp>
        <p:nvSpPr>
          <p:cNvPr id="208" name="Google Shape;208;p14"/>
          <p:cNvSpPr txBox="1"/>
          <p:nvPr/>
        </p:nvSpPr>
        <p:spPr>
          <a:xfrm>
            <a:off x="4800600" y="635635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Arrays, Records and Pointers</a:t>
            </a:r>
            <a:endParaRPr/>
          </a:p>
        </p:txBody>
      </p:sp>
      <p:sp>
        <p:nvSpPr>
          <p:cNvPr id="209" name="Google Shape;209;p14"/>
          <p:cNvSpPr txBox="1"/>
          <p:nvPr/>
        </p:nvSpPr>
        <p:spPr>
          <a:xfrm>
            <a:off x="762000" y="1752600"/>
            <a:ext cx="7620000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85850" marR="0" lvl="0" indent="-1085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(Check Memory Overflow) This algorithm check available memory.</a:t>
            </a:r>
            <a:endParaRPr/>
          </a:p>
          <a:p>
            <a:pPr marL="1085850" marR="0" lvl="0" indent="-1085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[OVERFLOW] If AVAIL = NULL, then: Write: OVERFLOW, and Exit</a:t>
            </a:r>
            <a:endParaRPr/>
          </a:p>
          <a:p>
            <a:pPr marL="1085850" marR="0" lvl="0" indent="-1085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[Remove first node from AVAIL.]</a:t>
            </a:r>
            <a:endParaRPr/>
          </a:p>
          <a:p>
            <a:pPr marL="234315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NEW:=AVAIL and AVAIL := LINK[AVAIL]</a:t>
            </a:r>
            <a:endParaRPr/>
          </a:p>
          <a:p>
            <a:pPr marL="1085850" marR="0" lvl="0" indent="-1085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en-US" sz="2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 A Linked List</a:t>
            </a:r>
            <a:endParaRPr/>
          </a:p>
        </p:txBody>
      </p:sp>
      <p:sp>
        <p:nvSpPr>
          <p:cNvPr id="215" name="Google Shape;215;p15"/>
          <p:cNvSpPr txBox="1"/>
          <p:nvPr/>
        </p:nvSpPr>
        <p:spPr>
          <a:xfrm>
            <a:off x="4800600" y="635635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Arrays, Records and Pointers</a:t>
            </a:r>
            <a:endParaRPr/>
          </a:p>
        </p:txBody>
      </p:sp>
      <p:sp>
        <p:nvSpPr>
          <p:cNvPr id="216" name="Google Shape;216;p15"/>
          <p:cNvSpPr txBox="1"/>
          <p:nvPr/>
        </p:nvSpPr>
        <p:spPr>
          <a:xfrm>
            <a:off x="762000" y="1752600"/>
            <a:ext cx="7620000" cy="424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85850" marR="0" lvl="0" indent="-1085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</a:t>
            </a: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(Create a Linked List) This algorithm create a linked list with n nodes. </a:t>
            </a:r>
            <a:endParaRPr/>
          </a:p>
          <a:p>
            <a:pPr marL="1085850" marR="0" lvl="0" indent="-1085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:= NULL</a:t>
            </a:r>
            <a:endParaRPr/>
          </a:p>
          <a:p>
            <a:pPr marL="1085850" marR="0" lvl="0" indent="-1085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Repeat Steps 3 to 5 for I = 1 to N</a:t>
            </a:r>
            <a:endParaRPr/>
          </a:p>
          <a:p>
            <a:pPr marL="20002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[OVERFLOW] If AVAIL = NULL, then: Write: OVERFLOW, and Exit</a:t>
            </a:r>
            <a:endParaRPr/>
          </a:p>
          <a:p>
            <a:pPr marL="1085850" marR="0" lvl="0" indent="-1085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[Remove first node from AVAIL.]</a:t>
            </a:r>
            <a:endParaRPr/>
          </a:p>
          <a:p>
            <a:pPr marL="20002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NEW:=AVAIL and AVAIL := LINK[AVAIL]</a:t>
            </a:r>
            <a:endParaRPr/>
          </a:p>
          <a:p>
            <a:pPr marL="1085850" marR="0" lvl="0" indent="-1085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INFO[NEW] := ITEM and LINK[NEW] := NULL</a:t>
            </a:r>
            <a:endParaRPr/>
          </a:p>
          <a:p>
            <a:pPr marL="1085850" marR="0" lvl="0" indent="-1085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START = NULL, then:</a:t>
            </a:r>
            <a:endParaRPr/>
          </a:p>
          <a:p>
            <a:pPr marL="280035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START := NEW and PTR : = START </a:t>
            </a:r>
            <a:endParaRPr/>
          </a:p>
          <a:p>
            <a:pPr marL="20002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Else: </a:t>
            </a:r>
            <a:endParaRPr/>
          </a:p>
          <a:p>
            <a:pPr marL="280035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 LINK[PTR] := NEW and PTR = NEW</a:t>
            </a:r>
            <a:endParaRPr/>
          </a:p>
          <a:p>
            <a:pPr marL="200025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[End of If structure]</a:t>
            </a:r>
            <a:endParaRPr/>
          </a:p>
          <a:p>
            <a:pPr marL="1085850" marR="0" lvl="0" indent="-1085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en-US" sz="2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 a Linked List Using Array</a:t>
            </a:r>
            <a:endParaRPr/>
          </a:p>
        </p:txBody>
      </p:sp>
      <p:sp>
        <p:nvSpPr>
          <p:cNvPr id="222" name="Google Shape;222;p16"/>
          <p:cNvSpPr txBox="1"/>
          <p:nvPr/>
        </p:nvSpPr>
        <p:spPr>
          <a:xfrm>
            <a:off x="4800600" y="635635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Arrays, Records and Pointers</a:t>
            </a:r>
            <a:endParaRPr/>
          </a:p>
        </p:txBody>
      </p:sp>
      <p:pic>
        <p:nvPicPr>
          <p:cNvPr id="223" name="Google Shape;22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1828800"/>
            <a:ext cx="4405312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en-US" sz="2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 a Linked List Using Array</a:t>
            </a:r>
            <a:endParaRPr/>
          </a:p>
        </p:txBody>
      </p:sp>
      <p:sp>
        <p:nvSpPr>
          <p:cNvPr id="229" name="Google Shape;229;p17"/>
          <p:cNvSpPr txBox="1"/>
          <p:nvPr/>
        </p:nvSpPr>
        <p:spPr>
          <a:xfrm>
            <a:off x="4800600" y="635635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Arrays, Records and Pointers</a:t>
            </a:r>
            <a:endParaRPr/>
          </a:p>
        </p:txBody>
      </p:sp>
      <p:pic>
        <p:nvPicPr>
          <p:cNvPr id="230" name="Google Shape;230;p17"/>
          <p:cNvPicPr preferRelativeResize="0"/>
          <p:nvPr/>
        </p:nvPicPr>
        <p:blipFill rotWithShape="1">
          <a:blip r:embed="rId3">
            <a:alphaModFix/>
          </a:blip>
          <a:srcRect l="51249" t="35556" r="1875" b="25555"/>
          <a:stretch/>
        </p:blipFill>
        <p:spPr>
          <a:xfrm>
            <a:off x="1676400" y="1905000"/>
            <a:ext cx="57150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en-US" sz="2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 a Linked List Using Array</a:t>
            </a:r>
            <a:endParaRPr/>
          </a:p>
        </p:txBody>
      </p:sp>
      <p:sp>
        <p:nvSpPr>
          <p:cNvPr id="236" name="Google Shape;236;p18"/>
          <p:cNvSpPr txBox="1"/>
          <p:nvPr/>
        </p:nvSpPr>
        <p:spPr>
          <a:xfrm>
            <a:off x="4800600" y="635635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Arrays, Records and Pointers</a:t>
            </a:r>
            <a:endParaRPr/>
          </a:p>
        </p:txBody>
      </p:sp>
      <p:graphicFrame>
        <p:nvGraphicFramePr>
          <p:cNvPr id="237" name="Google Shape;237;p18"/>
          <p:cNvGraphicFramePr/>
          <p:nvPr/>
        </p:nvGraphicFramePr>
        <p:xfrm>
          <a:off x="4038600" y="1676400"/>
          <a:ext cx="1905000" cy="4027190"/>
        </p:xfrm>
        <a:graphic>
          <a:graphicData uri="http://schemas.openxmlformats.org/drawingml/2006/table">
            <a:tbl>
              <a:tblPr>
                <a:noFill/>
                <a:tableStyleId>{09D6128B-2B2E-4D01-BEE7-F2E2ADA0D13D}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38" name="Google Shape;238;p18"/>
          <p:cNvGraphicFramePr/>
          <p:nvPr/>
        </p:nvGraphicFramePr>
        <p:xfrm>
          <a:off x="2057400" y="2133600"/>
          <a:ext cx="1341425" cy="371475"/>
        </p:xfrm>
        <a:graphic>
          <a:graphicData uri="http://schemas.openxmlformats.org/drawingml/2006/table">
            <a:tbl>
              <a:tblPr>
                <a:noFill/>
                <a:tableStyleId>{09D6128B-2B2E-4D01-BEE7-F2E2ADA0D13D}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AVAIL</a:t>
                      </a:r>
                      <a:endParaRPr/>
                    </a:p>
                  </a:txBody>
                  <a:tcPr marL="91425" marR="91425" marT="45800" marB="45800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9" name="Google Shape;239;p18"/>
          <p:cNvCxnSpPr/>
          <p:nvPr/>
        </p:nvCxnSpPr>
        <p:spPr>
          <a:xfrm rot="10800000" flipH="1">
            <a:off x="3276600" y="2286000"/>
            <a:ext cx="1066800" cy="76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</p:spTree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en-US" sz="2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 a Linked List Using Array</a:t>
            </a:r>
            <a:endParaRPr/>
          </a:p>
        </p:txBody>
      </p:sp>
      <p:sp>
        <p:nvSpPr>
          <p:cNvPr id="245" name="Google Shape;245;p19"/>
          <p:cNvSpPr txBox="1"/>
          <p:nvPr/>
        </p:nvSpPr>
        <p:spPr>
          <a:xfrm>
            <a:off x="4800600" y="635635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Arrays, Records and Pointers</a:t>
            </a:r>
            <a:endParaRPr/>
          </a:p>
        </p:txBody>
      </p:sp>
      <p:pic>
        <p:nvPicPr>
          <p:cNvPr id="246" name="Google Shape;24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0913" y="1617800"/>
            <a:ext cx="4802187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en-US" sz="2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Outline</a:t>
            </a:r>
            <a:endParaRPr/>
          </a:p>
        </p:txBody>
      </p:sp>
      <p:sp>
        <p:nvSpPr>
          <p:cNvPr id="76" name="Google Shape;76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Introduction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Linked List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Representation of Linked Lists in Memory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Traversing a Linked List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Searching a Linked List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Memory Allocation; Garbage Collection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Insertion into a Linked List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Deletion from a Linked List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Header Linked List</a:t>
            </a:r>
            <a:endParaRPr/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Two Way Lists</a:t>
            </a:r>
            <a:endParaRPr/>
          </a:p>
          <a:p>
            <a:pPr marL="342900" marR="0" lvl="0" indent="-215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215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215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215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215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215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215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21590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marR="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4800600" y="635635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Arrays, Records and Pointers</a:t>
            </a:r>
            <a:endParaRPr/>
          </a:p>
        </p:txBody>
      </p:sp>
    </p:spTree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en-US" sz="2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 a Linked List Using Array</a:t>
            </a:r>
            <a:endParaRPr/>
          </a:p>
        </p:txBody>
      </p:sp>
      <p:sp>
        <p:nvSpPr>
          <p:cNvPr id="252" name="Google Shape;252;p20"/>
          <p:cNvSpPr txBox="1"/>
          <p:nvPr/>
        </p:nvSpPr>
        <p:spPr>
          <a:xfrm>
            <a:off x="4800600" y="635635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Arrays, Records and Pointers</a:t>
            </a:r>
            <a:endParaRPr/>
          </a:p>
        </p:txBody>
      </p:sp>
      <p:pic>
        <p:nvPicPr>
          <p:cNvPr id="253" name="Google Shape;253;p20"/>
          <p:cNvPicPr preferRelativeResize="0"/>
          <p:nvPr/>
        </p:nvPicPr>
        <p:blipFill rotWithShape="1">
          <a:blip r:embed="rId3">
            <a:alphaModFix/>
          </a:blip>
          <a:srcRect b="50450"/>
          <a:stretch/>
        </p:blipFill>
        <p:spPr>
          <a:xfrm>
            <a:off x="228600" y="1676400"/>
            <a:ext cx="5124450" cy="31432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254" name="Google Shape;254;p20"/>
          <p:cNvPicPr preferRelativeResize="0"/>
          <p:nvPr/>
        </p:nvPicPr>
        <p:blipFill rotWithShape="1">
          <a:blip r:embed="rId3">
            <a:alphaModFix/>
          </a:blip>
          <a:srcRect t="45945"/>
          <a:stretch/>
        </p:blipFill>
        <p:spPr>
          <a:xfrm>
            <a:off x="3886200" y="2667000"/>
            <a:ext cx="5124450" cy="3429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en-US" sz="2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 a Linked List Using Array</a:t>
            </a:r>
            <a:endParaRPr/>
          </a:p>
        </p:txBody>
      </p:sp>
      <p:sp>
        <p:nvSpPr>
          <p:cNvPr id="260" name="Google Shape;260;p21"/>
          <p:cNvSpPr txBox="1"/>
          <p:nvPr/>
        </p:nvSpPr>
        <p:spPr>
          <a:xfrm>
            <a:off x="4800600" y="635635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Arrays, Records and Pointers</a:t>
            </a:r>
            <a:endParaRPr/>
          </a:p>
        </p:txBody>
      </p:sp>
      <p:pic>
        <p:nvPicPr>
          <p:cNvPr id="261" name="Google Shape;26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4800" y="1676400"/>
            <a:ext cx="8591550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en-US" sz="2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 a Linked List Using Array</a:t>
            </a:r>
            <a:endParaRPr/>
          </a:p>
        </p:txBody>
      </p:sp>
      <p:sp>
        <p:nvSpPr>
          <p:cNvPr id="267" name="Google Shape;267;p22"/>
          <p:cNvSpPr txBox="1"/>
          <p:nvPr/>
        </p:nvSpPr>
        <p:spPr>
          <a:xfrm>
            <a:off x="4800600" y="635635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Arrays, Records and Pointers</a:t>
            </a:r>
            <a:endParaRPr/>
          </a:p>
        </p:txBody>
      </p:sp>
      <p:pic>
        <p:nvPicPr>
          <p:cNvPr id="268" name="Google Shape;26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4587" y="1905000"/>
            <a:ext cx="4310062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en-US" sz="2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 a Linked List Using Structure</a:t>
            </a:r>
            <a:endParaRPr/>
          </a:p>
        </p:txBody>
      </p:sp>
      <p:sp>
        <p:nvSpPr>
          <p:cNvPr id="274" name="Google Shape;274;p23"/>
          <p:cNvSpPr txBox="1"/>
          <p:nvPr/>
        </p:nvSpPr>
        <p:spPr>
          <a:xfrm>
            <a:off x="4800600" y="635635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Arrays, Records and Pointers</a:t>
            </a:r>
            <a:endParaRPr/>
          </a:p>
        </p:txBody>
      </p:sp>
      <p:pic>
        <p:nvPicPr>
          <p:cNvPr id="275" name="Google Shape;27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3600" y="1905000"/>
            <a:ext cx="4381500" cy="27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en-US" sz="2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 a Linked List Using structure</a:t>
            </a:r>
            <a:endParaRPr/>
          </a:p>
        </p:txBody>
      </p:sp>
      <p:sp>
        <p:nvSpPr>
          <p:cNvPr id="281" name="Google Shape;281;p24"/>
          <p:cNvSpPr txBox="1"/>
          <p:nvPr/>
        </p:nvSpPr>
        <p:spPr>
          <a:xfrm>
            <a:off x="4800600" y="635635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Arrays, Records and Pointers</a:t>
            </a:r>
            <a:endParaRPr/>
          </a:p>
        </p:txBody>
      </p:sp>
      <p:pic>
        <p:nvPicPr>
          <p:cNvPr id="282" name="Google Shape;28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400" y="1752600"/>
            <a:ext cx="5672137" cy="383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en-US" sz="2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 a Linked List Using Structure</a:t>
            </a:r>
            <a:endParaRPr/>
          </a:p>
        </p:txBody>
      </p:sp>
      <p:sp>
        <p:nvSpPr>
          <p:cNvPr id="288" name="Google Shape;288;p25"/>
          <p:cNvSpPr txBox="1"/>
          <p:nvPr/>
        </p:nvSpPr>
        <p:spPr>
          <a:xfrm>
            <a:off x="4800600" y="635635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Arrays, Records and Pointers</a:t>
            </a:r>
            <a:endParaRPr/>
          </a:p>
        </p:txBody>
      </p:sp>
      <p:pic>
        <p:nvPicPr>
          <p:cNvPr id="289" name="Google Shape;289;p25"/>
          <p:cNvPicPr preferRelativeResize="0"/>
          <p:nvPr/>
        </p:nvPicPr>
        <p:blipFill rotWithShape="1">
          <a:blip r:embed="rId3">
            <a:alphaModFix/>
          </a:blip>
          <a:srcRect b="57252"/>
          <a:stretch/>
        </p:blipFill>
        <p:spPr>
          <a:xfrm>
            <a:off x="609600" y="1828800"/>
            <a:ext cx="6838950" cy="2667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290" name="Google Shape;290;p25"/>
          <p:cNvPicPr preferRelativeResize="0"/>
          <p:nvPr/>
        </p:nvPicPr>
        <p:blipFill rotWithShape="1">
          <a:blip r:embed="rId3">
            <a:alphaModFix/>
          </a:blip>
          <a:srcRect t="41526" r="33148"/>
          <a:stretch/>
        </p:blipFill>
        <p:spPr>
          <a:xfrm>
            <a:off x="4114800" y="2620962"/>
            <a:ext cx="4343400" cy="346551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en-US" sz="2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 a Linked List Using Structure</a:t>
            </a:r>
            <a:endParaRPr/>
          </a:p>
        </p:txBody>
      </p:sp>
      <p:sp>
        <p:nvSpPr>
          <p:cNvPr id="296" name="Google Shape;296;p26"/>
          <p:cNvSpPr txBox="1"/>
          <p:nvPr/>
        </p:nvSpPr>
        <p:spPr>
          <a:xfrm>
            <a:off x="4800600" y="635635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Arrays, Records and Pointers</a:t>
            </a:r>
            <a:endParaRPr/>
          </a:p>
        </p:txBody>
      </p:sp>
      <p:pic>
        <p:nvPicPr>
          <p:cNvPr id="297" name="Google Shape;29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875" y="1824037"/>
            <a:ext cx="8310562" cy="3128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en-US" sz="2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 a Linked List Using Structure</a:t>
            </a:r>
            <a:endParaRPr/>
          </a:p>
        </p:txBody>
      </p:sp>
      <p:sp>
        <p:nvSpPr>
          <p:cNvPr id="303" name="Google Shape;303;p27"/>
          <p:cNvSpPr txBox="1"/>
          <p:nvPr/>
        </p:nvSpPr>
        <p:spPr>
          <a:xfrm>
            <a:off x="4800600" y="635635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Arrays, Records and Pointers</a:t>
            </a:r>
            <a:endParaRPr/>
          </a:p>
        </p:txBody>
      </p:sp>
      <p:pic>
        <p:nvPicPr>
          <p:cNvPr id="304" name="Google Shape;304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1905000"/>
            <a:ext cx="3981450" cy="2744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"/>
          <p:cNvSpPr txBox="1"/>
          <p:nvPr/>
        </p:nvSpPr>
        <p:spPr>
          <a:xfrm>
            <a:off x="3733800" y="2514600"/>
            <a:ext cx="1447800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/>
          </a:p>
        </p:txBody>
      </p:sp>
      <p:sp>
        <p:nvSpPr>
          <p:cNvPr id="310" name="Google Shape;310;p28"/>
          <p:cNvSpPr txBox="1"/>
          <p:nvPr/>
        </p:nvSpPr>
        <p:spPr>
          <a:xfrm>
            <a:off x="4800600" y="635635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Arrays, Records and Pointers</a:t>
            </a:r>
            <a:endParaRPr/>
          </a:p>
        </p:txBody>
      </p:sp>
      <p:cxnSp>
        <p:nvCxnSpPr>
          <p:cNvPr id="311" name="Google Shape;311;p28"/>
          <p:cNvCxnSpPr/>
          <p:nvPr/>
        </p:nvCxnSpPr>
        <p:spPr>
          <a:xfrm>
            <a:off x="2590800" y="2438400"/>
            <a:ext cx="3581400" cy="1587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</p:cxnSp>
      <p:cxnSp>
        <p:nvCxnSpPr>
          <p:cNvPr id="312" name="Google Shape;312;p28"/>
          <p:cNvCxnSpPr/>
          <p:nvPr/>
        </p:nvCxnSpPr>
        <p:spPr>
          <a:xfrm rot="10800000" flipH="1">
            <a:off x="2590800" y="3581400"/>
            <a:ext cx="3657600" cy="76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</p:cxnSp>
      <p:cxnSp>
        <p:nvCxnSpPr>
          <p:cNvPr id="313" name="Google Shape;313;p28"/>
          <p:cNvCxnSpPr/>
          <p:nvPr/>
        </p:nvCxnSpPr>
        <p:spPr>
          <a:xfrm rot="-5400000" flipH="1">
            <a:off x="2171700" y="3238500"/>
            <a:ext cx="2743200" cy="762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</p:cxnSp>
      <p:cxnSp>
        <p:nvCxnSpPr>
          <p:cNvPr id="314" name="Google Shape;314;p28"/>
          <p:cNvCxnSpPr/>
          <p:nvPr/>
        </p:nvCxnSpPr>
        <p:spPr>
          <a:xfrm rot="-5400000" flipH="1">
            <a:off x="4076700" y="3086100"/>
            <a:ext cx="2667000" cy="1524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63500" dist="23000" dir="540000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8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8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6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en-US" sz="2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Linked List</a:t>
            </a:r>
            <a:endParaRPr/>
          </a:p>
        </p:txBody>
      </p:sp>
      <p:sp>
        <p:nvSpPr>
          <p:cNvPr id="83" name="Google Shape;83;p3"/>
          <p:cNvSpPr txBox="1"/>
          <p:nvPr/>
        </p:nvSpPr>
        <p:spPr>
          <a:xfrm>
            <a:off x="4800600" y="635635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Arrays, Records and Pointers</a:t>
            </a:r>
            <a:endParaRPr/>
          </a:p>
        </p:txBody>
      </p:sp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en-US" sz="2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Linked List</a:t>
            </a:r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linked list or one way list is a </a:t>
            </a:r>
            <a:r>
              <a:rPr lang="en-US" sz="20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linear</a:t>
            </a: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collection of data elements, called nodes, where the linear order is given by means of pointers. 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Each node is divided into </a:t>
            </a:r>
            <a:r>
              <a:rPr lang="en-US" sz="20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two</a:t>
            </a: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parts: </a:t>
            </a:r>
            <a:endParaRPr/>
          </a:p>
          <a:p>
            <a:pPr marL="742950" marR="0" lvl="1" indent="-285750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first part - the </a:t>
            </a:r>
            <a:r>
              <a:rPr lang="en-US" sz="18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information</a:t>
            </a: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 the element/node</a:t>
            </a:r>
            <a:endParaRPr/>
          </a:p>
          <a:p>
            <a:pPr marL="742950" marR="0" lvl="1" indent="-285750" algn="just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second part- the address of the next node 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There is a special pointer </a:t>
            </a:r>
            <a:r>
              <a:rPr lang="en-US" sz="20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Start/List</a:t>
            </a: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contains the address of </a:t>
            </a:r>
            <a:r>
              <a:rPr lang="en-US" sz="20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first</a:t>
            </a: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node in the list. </a:t>
            </a:r>
            <a:endParaRPr/>
          </a:p>
          <a:p>
            <a:pPr marL="342900" marR="0" lvl="0" indent="-342900" algn="just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this special </a:t>
            </a:r>
            <a:r>
              <a:rPr lang="en-US" sz="20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pointer</a:t>
            </a: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contains </a:t>
            </a:r>
            <a:r>
              <a:rPr lang="en-US" sz="20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null</a:t>
            </a: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means that </a:t>
            </a:r>
            <a:r>
              <a:rPr lang="en-US" sz="20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List</a:t>
            </a:r>
            <a:r>
              <a:rPr lang="en-US" sz="2000" b="0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</a:t>
            </a:r>
            <a:r>
              <a:rPr lang="en-US" sz="20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empty.</a:t>
            </a:r>
            <a:endParaRPr/>
          </a:p>
        </p:txBody>
      </p:sp>
      <p:pic>
        <p:nvPicPr>
          <p:cNvPr id="90" name="Google Shape;9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000" y="4724400"/>
            <a:ext cx="6705600" cy="12477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4"/>
          <p:cNvSpPr txBox="1"/>
          <p:nvPr/>
        </p:nvSpPr>
        <p:spPr>
          <a:xfrm>
            <a:off x="4800600" y="635635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/>
          </a:p>
        </p:txBody>
      </p:sp>
      <p:sp>
        <p:nvSpPr>
          <p:cNvPr id="92" name="Google Shape;92;p4"/>
          <p:cNvSpPr txBox="1"/>
          <p:nvPr/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Introduction and Overview</a:t>
            </a:r>
            <a:endParaRPr/>
          </a:p>
        </p:txBody>
      </p:sp>
    </p:spTree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en-US" sz="2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Representation of Linked Lists in Memory</a:t>
            </a:r>
            <a:endParaRPr/>
          </a:p>
        </p:txBody>
      </p:sp>
      <p:sp>
        <p:nvSpPr>
          <p:cNvPr id="98" name="Google Shape;98;p5"/>
          <p:cNvSpPr txBox="1"/>
          <p:nvPr/>
        </p:nvSpPr>
        <p:spPr>
          <a:xfrm>
            <a:off x="4800600" y="635635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Arrays, Records and Pointers</a:t>
            </a:r>
            <a:endParaRPr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en-US" sz="2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Representation of Linked Lists in Memory</a:t>
            </a:r>
            <a:endParaRPr/>
          </a:p>
        </p:txBody>
      </p:sp>
      <p:sp>
        <p:nvSpPr>
          <p:cNvPr id="104" name="Google Shape;104;p6"/>
          <p:cNvSpPr txBox="1"/>
          <p:nvPr/>
        </p:nvSpPr>
        <p:spPr>
          <a:xfrm>
            <a:off x="4800600" y="635635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Arrays, Records and Pointers</a:t>
            </a:r>
            <a:endParaRPr/>
          </a:p>
        </p:txBody>
      </p:sp>
      <p:pic>
        <p:nvPicPr>
          <p:cNvPr id="105" name="Google Shape;10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9800" y="1828800"/>
            <a:ext cx="4405312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en-US" sz="2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Representation of Linked Lists in Memory</a:t>
            </a:r>
            <a:endParaRPr/>
          </a:p>
        </p:txBody>
      </p:sp>
      <p:sp>
        <p:nvSpPr>
          <p:cNvPr id="111" name="Google Shape;111;p7"/>
          <p:cNvSpPr txBox="1"/>
          <p:nvPr/>
        </p:nvSpPr>
        <p:spPr>
          <a:xfrm>
            <a:off x="4800600" y="635635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Arrays, Records and Pointers</a:t>
            </a:r>
            <a:endParaRPr/>
          </a:p>
        </p:txBody>
      </p:sp>
      <p:pic>
        <p:nvPicPr>
          <p:cNvPr id="112" name="Google Shape;11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676400"/>
            <a:ext cx="5491162" cy="425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en-US" sz="2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Representation of Linked Lists in Memory</a:t>
            </a:r>
            <a:endParaRPr/>
          </a:p>
        </p:txBody>
      </p:sp>
      <p:sp>
        <p:nvSpPr>
          <p:cNvPr id="118" name="Google Shape;118;p8"/>
          <p:cNvSpPr txBox="1"/>
          <p:nvPr/>
        </p:nvSpPr>
        <p:spPr>
          <a:xfrm>
            <a:off x="4800600" y="635635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Arrays, Records and Pointers</a:t>
            </a:r>
            <a:endParaRPr/>
          </a:p>
        </p:txBody>
      </p:sp>
      <p:pic>
        <p:nvPicPr>
          <p:cNvPr id="119" name="Google Shape;119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7400" y="1676400"/>
            <a:ext cx="4579937" cy="43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Verdana"/>
              <a:buNone/>
            </a:pPr>
            <a:r>
              <a:rPr lang="en-US" sz="2800" b="1" i="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Create A Linked List</a:t>
            </a:r>
            <a:endParaRPr/>
          </a:p>
        </p:txBody>
      </p:sp>
      <p:sp>
        <p:nvSpPr>
          <p:cNvPr id="125" name="Google Shape;125;p9"/>
          <p:cNvSpPr txBox="1"/>
          <p:nvPr/>
        </p:nvSpPr>
        <p:spPr>
          <a:xfrm>
            <a:off x="4800600" y="6356350"/>
            <a:ext cx="2667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Arrays, Records and Pointers</a:t>
            </a:r>
            <a:endParaRPr/>
          </a:p>
        </p:txBody>
      </p:sp>
      <p:graphicFrame>
        <p:nvGraphicFramePr>
          <p:cNvPr id="126" name="Google Shape;126;p9"/>
          <p:cNvGraphicFramePr/>
          <p:nvPr/>
        </p:nvGraphicFramePr>
        <p:xfrm>
          <a:off x="4572000" y="1828800"/>
          <a:ext cx="1905000" cy="4027190"/>
        </p:xfrm>
        <a:graphic>
          <a:graphicData uri="http://schemas.openxmlformats.org/drawingml/2006/table">
            <a:tbl>
              <a:tblPr>
                <a:noFill/>
                <a:tableStyleId>{09D6128B-2B2E-4D01-BEE7-F2E2ADA0D13D}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INFO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LINK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670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27" name="Google Shape;127;p9"/>
          <p:cNvGraphicFramePr/>
          <p:nvPr/>
        </p:nvGraphicFramePr>
        <p:xfrm>
          <a:off x="762000" y="2286000"/>
          <a:ext cx="1341425" cy="371475"/>
        </p:xfrm>
        <a:graphic>
          <a:graphicData uri="http://schemas.openxmlformats.org/drawingml/2006/table">
            <a:tbl>
              <a:tblPr>
                <a:noFill/>
                <a:tableStyleId>{09D6128B-2B2E-4D01-BEE7-F2E2ADA0D13D}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START</a:t>
                      </a:r>
                      <a:endParaRPr/>
                    </a:p>
                  </a:txBody>
                  <a:tcPr marL="91425" marR="91425" marT="45800" marB="45800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/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8" name="Google Shape;128;p9"/>
          <p:cNvGraphicFramePr/>
          <p:nvPr/>
        </p:nvGraphicFramePr>
        <p:xfrm>
          <a:off x="1524000" y="3733800"/>
          <a:ext cx="1341425" cy="371475"/>
        </p:xfrm>
        <a:graphic>
          <a:graphicData uri="http://schemas.openxmlformats.org/drawingml/2006/table">
            <a:tbl>
              <a:tblPr>
                <a:noFill/>
                <a:tableStyleId>{09D6128B-2B2E-4D01-BEE7-F2E2ADA0D13D}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AVAIL</a:t>
                      </a:r>
                      <a:endParaRPr/>
                    </a:p>
                  </a:txBody>
                  <a:tcPr marL="91425" marR="91425" marT="45800" marB="45800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25" marR="91425" marT="45800" marB="458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9" name="Google Shape;129;p9"/>
          <p:cNvCxnSpPr/>
          <p:nvPr/>
        </p:nvCxnSpPr>
        <p:spPr>
          <a:xfrm rot="10800000" flipH="1">
            <a:off x="2895600" y="2438400"/>
            <a:ext cx="1981200" cy="14478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stealth" w="med" len="med"/>
          </a:ln>
        </p:spPr>
      </p:cxnSp>
      <p:sp>
        <p:nvSpPr>
          <p:cNvPr id="130" name="Google Shape;130;p9"/>
          <p:cNvSpPr txBox="1"/>
          <p:nvPr/>
        </p:nvSpPr>
        <p:spPr>
          <a:xfrm>
            <a:off x="2286000" y="1676400"/>
            <a:ext cx="960437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 = ‘H’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875</Words>
  <Application>Microsoft Macintosh PowerPoint</Application>
  <PresentationFormat>On-screen Show (4:3)</PresentationFormat>
  <Paragraphs>307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Verdana</vt:lpstr>
      <vt:lpstr>Simple Light</vt:lpstr>
      <vt:lpstr>Linked Lists</vt:lpstr>
      <vt:lpstr>Outline</vt:lpstr>
      <vt:lpstr>Linked List</vt:lpstr>
      <vt:lpstr>Linked List</vt:lpstr>
      <vt:lpstr>Representation of Linked Lists in Memory</vt:lpstr>
      <vt:lpstr>Representation of Linked Lists in Memory</vt:lpstr>
      <vt:lpstr>Representation of Linked Lists in Memory</vt:lpstr>
      <vt:lpstr>Representation of Linked Lists in Memory</vt:lpstr>
      <vt:lpstr>Create A Linked List</vt:lpstr>
      <vt:lpstr>Create A Linked List</vt:lpstr>
      <vt:lpstr>Create A Linked List</vt:lpstr>
      <vt:lpstr>Create A Linked List</vt:lpstr>
      <vt:lpstr>Create A Linked List</vt:lpstr>
      <vt:lpstr>Available Memory Check</vt:lpstr>
      <vt:lpstr>Create A Linked List</vt:lpstr>
      <vt:lpstr>Create a Linked List Using Array</vt:lpstr>
      <vt:lpstr>Create a Linked List Using Array</vt:lpstr>
      <vt:lpstr>Create a Linked List Using Array</vt:lpstr>
      <vt:lpstr>Create a Linked List Using Array</vt:lpstr>
      <vt:lpstr>Create a Linked List Using Array</vt:lpstr>
      <vt:lpstr>Create a Linked List Using Array</vt:lpstr>
      <vt:lpstr>Create a Linked List Using Array</vt:lpstr>
      <vt:lpstr>Create a Linked List Using Structure</vt:lpstr>
      <vt:lpstr>Create a Linked List Using structure</vt:lpstr>
      <vt:lpstr>Create a Linked List Using Structure</vt:lpstr>
      <vt:lpstr>Create a Linked List Using Structure</vt:lpstr>
      <vt:lpstr>Create a Linked List Using Structure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neo</dc:creator>
  <cp:lastModifiedBy>Priashis Ghosh</cp:lastModifiedBy>
  <cp:revision>2</cp:revision>
  <dcterms:created xsi:type="dcterms:W3CDTF">2006-08-16T00:00:00Z</dcterms:created>
  <dcterms:modified xsi:type="dcterms:W3CDTF">2025-10-07T13:10:11Z</dcterms:modified>
</cp:coreProperties>
</file>