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41" r:id="rId3"/>
    <p:sldId id="342" r:id="rId4"/>
    <p:sldId id="343" r:id="rId5"/>
    <p:sldId id="344" r:id="rId6"/>
    <p:sldId id="345" r:id="rId7"/>
    <p:sldId id="346" r:id="rId8"/>
    <p:sldId id="348" r:id="rId9"/>
    <p:sldId id="347" r:id="rId10"/>
    <p:sldId id="349" r:id="rId11"/>
    <p:sldId id="350" r:id="rId12"/>
    <p:sldId id="351" r:id="rId13"/>
    <p:sldId id="352" r:id="rId14"/>
    <p:sldId id="353" r:id="rId15"/>
    <p:sldId id="355" r:id="rId16"/>
    <p:sldId id="354" r:id="rId17"/>
    <p:sldId id="356" r:id="rId18"/>
    <p:sldId id="357" r:id="rId19"/>
    <p:sldId id="358" r:id="rId20"/>
    <p:sldId id="359" r:id="rId21"/>
    <p:sldId id="360" r:id="rId22"/>
    <p:sldId id="361" r:id="rId23"/>
    <p:sldId id="363" r:id="rId24"/>
    <p:sldId id="362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58" d="100"/>
          <a:sy n="58" d="100"/>
        </p:scale>
        <p:origin x="16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20A05-1715-4E3E-99D2-9E771C8DE65A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5E8CA-A48D-4E0C-80A1-E0AA9332C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60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EFECA-F124-442C-965C-3F54562EB622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6FCC6-B2CC-43AB-B54A-9FAAC5F6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2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data-structures-training-in-gurgaon-500x500.png"/>
          <p:cNvPicPr>
            <a:picLocks noChangeAspect="1"/>
          </p:cNvPicPr>
          <p:nvPr userDrawn="1"/>
        </p:nvPicPr>
        <p:blipFill>
          <a:blip r:embed="rId2"/>
          <a:srcRect t="26349" b="27817"/>
          <a:stretch>
            <a:fillRect/>
          </a:stretch>
        </p:blipFill>
        <p:spPr>
          <a:xfrm>
            <a:off x="3505200" y="838200"/>
            <a:ext cx="2667000" cy="1222375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Rizoan Toufiq, Assistant Prof., CSE, RUET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92B93-0F21-41B1-A23C-A6933DA32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Rizoan Toufiq, Assistant Prof., CSE, RUET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Rizoan Toufiq, Assistant Prof., CSE, RUET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6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ata-structures-training-in-gurgaon-500x500.png"/>
          <p:cNvPicPr>
            <a:picLocks noChangeAspect="1"/>
          </p:cNvPicPr>
          <p:nvPr userDrawn="1"/>
        </p:nvPicPr>
        <p:blipFill>
          <a:blip r:embed="rId2" cstate="print"/>
          <a:srcRect t="26349" b="27817"/>
          <a:stretch>
            <a:fillRect/>
          </a:stretch>
        </p:blipFill>
        <p:spPr>
          <a:xfrm>
            <a:off x="7356765" y="228601"/>
            <a:ext cx="1330034" cy="60959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/25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Rizoan Toufiq, Assistant Prof., CSE, RUET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92B93-0F21-41B1-A23C-A6933DA32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Rizoan Toufiq, Assistant Prof., CSE, RUET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Rizoan Toufiq, Assistant Prof., CSE, RUET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Rizoan Toufiq, Assistant Prof., CSE, RUET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Rizoan Toufiq, Assistant Prof., CSE, RUET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92B93-0F21-41B1-A23C-A6933DA32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 rot="10800000">
            <a:off x="457200" y="1293811"/>
            <a:ext cx="845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457200" y="6096000"/>
            <a:ext cx="815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data-structures-training-in-gurgaon-500x500.png"/>
          <p:cNvPicPr>
            <a:picLocks noChangeAspect="1"/>
          </p:cNvPicPr>
          <p:nvPr userDrawn="1"/>
        </p:nvPicPr>
        <p:blipFill>
          <a:blip r:embed="rId2" cstate="print"/>
          <a:srcRect t="26349" b="27817"/>
          <a:stretch>
            <a:fillRect/>
          </a:stretch>
        </p:blipFill>
        <p:spPr>
          <a:xfrm>
            <a:off x="7356765" y="228601"/>
            <a:ext cx="1330034" cy="609599"/>
          </a:xfrm>
          <a:prstGeom prst="rect">
            <a:avLst/>
          </a:prstGeom>
        </p:spPr>
      </p:pic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/56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ata-structures-training-in-gurgaon-500x500.png"/>
          <p:cNvPicPr>
            <a:picLocks noChangeAspect="1"/>
          </p:cNvPicPr>
          <p:nvPr userDrawn="1"/>
        </p:nvPicPr>
        <p:blipFill>
          <a:blip r:embed="rId2"/>
          <a:srcRect t="26349" b="27817"/>
          <a:stretch>
            <a:fillRect/>
          </a:stretch>
        </p:blipFill>
        <p:spPr>
          <a:xfrm>
            <a:off x="6019800" y="152400"/>
            <a:ext cx="2667000" cy="1222375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rot="10800000">
            <a:off x="609600" y="1676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" y="6096000"/>
            <a:ext cx="822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543800" y="1143000"/>
            <a:ext cx="11430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/25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Rizoan Toufiq, Assistant Prof., CSE, RUET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92B93-0F21-41B1-A23C-A6933DA32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Rizoan Toufiq, Assistant Prof., CSE, RUET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Rizoan Toufiq, Assistant Prof., CSE, RUET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Rizoan Toufiq, Assistant Prof., CSE, RUET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92B93-0F21-41B1-A23C-A6933DA32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8006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Arrays, Records and Pointers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Arrays, Records and Pointers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1634489" y="3581400"/>
            <a:ext cx="5877560" cy="16281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40"/>
              </a:spcBef>
            </a:pPr>
            <a:r>
              <a:rPr lang="en-US" sz="1900" b="1" spc="-10" dirty="0" smtClean="0">
                <a:latin typeface="Verdana"/>
                <a:cs typeface="Verdana"/>
              </a:rPr>
              <a:t>Instructors: </a:t>
            </a:r>
          </a:p>
          <a:p>
            <a:pPr marL="3175" algn="ctr">
              <a:lnSpc>
                <a:spcPct val="100000"/>
              </a:lnSpc>
              <a:spcBef>
                <a:spcPts val="340"/>
              </a:spcBef>
            </a:pPr>
            <a:r>
              <a:rPr lang="en-US" sz="1900" spc="-10" dirty="0" err="1" smtClean="0">
                <a:latin typeface="Verdana"/>
                <a:cs typeface="Verdana"/>
              </a:rPr>
              <a:t>Md</a:t>
            </a:r>
            <a:r>
              <a:rPr lang="en-US" sz="1900" spc="-10" dirty="0" smtClean="0">
                <a:latin typeface="Verdana"/>
                <a:cs typeface="Verdana"/>
              </a:rPr>
              <a:t> </a:t>
            </a:r>
            <a:r>
              <a:rPr lang="en-US" sz="1900" spc="-10" dirty="0" err="1" smtClean="0">
                <a:latin typeface="Verdana"/>
                <a:cs typeface="Verdana"/>
              </a:rPr>
              <a:t>Nazrul</a:t>
            </a:r>
            <a:r>
              <a:rPr lang="en-US" sz="1900" spc="-10" dirty="0" smtClean="0">
                <a:latin typeface="Verdana"/>
                <a:cs typeface="Verdana"/>
              </a:rPr>
              <a:t> Islam </a:t>
            </a:r>
            <a:r>
              <a:rPr lang="en-US" sz="1900" spc="-10" dirty="0" err="1" smtClean="0">
                <a:latin typeface="Verdana"/>
                <a:cs typeface="Verdana"/>
              </a:rPr>
              <a:t>Mondal</a:t>
            </a:r>
            <a:r>
              <a:rPr lang="en-US" sz="1900" spc="-10" smtClean="0">
                <a:latin typeface="Verdana"/>
                <a:cs typeface="Verdana"/>
              </a:rPr>
              <a:t> </a:t>
            </a:r>
            <a:endParaRPr sz="1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900" spc="-5" dirty="0" smtClean="0">
                <a:latin typeface="Verdana"/>
                <a:cs typeface="Verdana"/>
              </a:rPr>
              <a:t>Department </a:t>
            </a:r>
            <a:r>
              <a:rPr sz="1900" spc="-5" dirty="0">
                <a:latin typeface="Verdana"/>
                <a:cs typeface="Verdana"/>
              </a:rPr>
              <a:t>of </a:t>
            </a:r>
            <a:r>
              <a:rPr sz="1900" spc="-10" dirty="0">
                <a:latin typeface="Verdana"/>
                <a:cs typeface="Verdana"/>
              </a:rPr>
              <a:t>Computer Science </a:t>
            </a:r>
            <a:r>
              <a:rPr sz="1900" spc="-5" dirty="0">
                <a:latin typeface="Verdana"/>
                <a:cs typeface="Verdana"/>
              </a:rPr>
              <a:t>&amp;</a:t>
            </a:r>
            <a:r>
              <a:rPr sz="1900" spc="8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Engineering</a:t>
            </a:r>
            <a:endParaRPr sz="1900" dirty="0">
              <a:latin typeface="Verdana"/>
              <a:cs typeface="Verdana"/>
            </a:endParaRPr>
          </a:p>
          <a:p>
            <a:pPr marL="12700" marR="5080" algn="ctr">
              <a:lnSpc>
                <a:spcPct val="109500"/>
              </a:lnSpc>
              <a:spcBef>
                <a:spcPts val="25"/>
              </a:spcBef>
            </a:pPr>
            <a:r>
              <a:rPr sz="1900" spc="-15" dirty="0">
                <a:latin typeface="Verdana"/>
                <a:cs typeface="Verdana"/>
              </a:rPr>
              <a:t>Rajshahi </a:t>
            </a:r>
            <a:r>
              <a:rPr sz="1900" spc="-10" dirty="0">
                <a:latin typeface="Verdana"/>
                <a:cs typeface="Verdana"/>
              </a:rPr>
              <a:t>University </a:t>
            </a:r>
            <a:r>
              <a:rPr sz="1900" spc="-5" dirty="0">
                <a:latin typeface="Verdana"/>
                <a:cs typeface="Verdana"/>
              </a:rPr>
              <a:t>of </a:t>
            </a:r>
            <a:r>
              <a:rPr sz="1900" spc="-10" dirty="0">
                <a:latin typeface="Verdana"/>
                <a:cs typeface="Verdana"/>
              </a:rPr>
              <a:t>Engineering </a:t>
            </a:r>
            <a:r>
              <a:rPr sz="1900" spc="-5" dirty="0">
                <a:latin typeface="Verdana"/>
                <a:cs typeface="Verdana"/>
              </a:rPr>
              <a:t>&amp; </a:t>
            </a:r>
            <a:r>
              <a:rPr sz="1900" spc="-30" dirty="0">
                <a:latin typeface="Verdana"/>
                <a:cs typeface="Verdana"/>
              </a:rPr>
              <a:t>Technology  </a:t>
            </a:r>
            <a:r>
              <a:rPr sz="1900" spc="-15" dirty="0">
                <a:latin typeface="Verdana"/>
                <a:cs typeface="Verdana"/>
              </a:rPr>
              <a:t>Rajshahi-6204</a:t>
            </a:r>
            <a:endParaRPr sz="19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Pointers: Pointer Array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Array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676400"/>
            <a:ext cx="237891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Records: Record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Records: Record Structure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Differs from a linear array in the following ways – </a:t>
            </a:r>
          </a:p>
          <a:p>
            <a:pPr lvl="1"/>
            <a:r>
              <a:rPr lang="en-US" dirty="0" smtClean="0"/>
              <a:t>A record may be a collection of </a:t>
            </a:r>
            <a:r>
              <a:rPr lang="en-US" dirty="0" err="1" smtClean="0"/>
              <a:t>nonhomogeneous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The data items in a record are indexed by attribute name, so there may not be a natural ordering of its element.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24200"/>
            <a:ext cx="8439150" cy="296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 of Records in Memory: Parallel Arrays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Records in Memory: Parallel Arrays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1"/>
            <a:ext cx="6710363" cy="427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n-elements </a:t>
            </a:r>
            <a:r>
              <a:rPr lang="en-US" b="1" dirty="0" smtClean="0"/>
              <a:t>vector</a:t>
            </a:r>
            <a:r>
              <a:rPr lang="en-US" dirty="0" smtClean="0"/>
              <a:t> V –</a:t>
            </a:r>
          </a:p>
          <a:p>
            <a:pPr lvl="6">
              <a:buNone/>
            </a:pPr>
            <a:r>
              <a:rPr lang="en-US" dirty="0" smtClean="0"/>
              <a:t>V =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 . . . 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mxn</a:t>
            </a:r>
            <a:r>
              <a:rPr lang="en-US" dirty="0" smtClean="0"/>
              <a:t> </a:t>
            </a:r>
            <a:r>
              <a:rPr lang="en-US" b="1" dirty="0" smtClean="0"/>
              <a:t>matrix</a:t>
            </a:r>
            <a:r>
              <a:rPr lang="en-US" dirty="0" smtClean="0"/>
              <a:t> A -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36711" t="44252" r="31931" b="-1518"/>
          <a:stretch>
            <a:fillRect/>
          </a:stretch>
        </p:blipFill>
        <p:spPr bwMode="auto">
          <a:xfrm>
            <a:off x="3200400" y="3048000"/>
            <a:ext cx="3124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Product of two n-elements </a:t>
            </a:r>
            <a:r>
              <a:rPr lang="en-US" b="1" dirty="0" smtClean="0"/>
              <a:t>vectors</a:t>
            </a:r>
            <a:r>
              <a:rPr lang="en-US" dirty="0" smtClean="0"/>
              <a:t> V and U –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multiplication 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133600"/>
            <a:ext cx="5224463" cy="65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657600"/>
            <a:ext cx="5386388" cy="719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876800"/>
            <a:ext cx="1800225" cy="36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694674"/>
            <a:ext cx="2314575" cy="37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97004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133600" y="5334000"/>
            <a:ext cx="19812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Complexity: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Matrices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</a:p>
          <a:p>
            <a:r>
              <a:rPr lang="en-US" dirty="0" smtClean="0"/>
              <a:t>Pointers: Pointer Array</a:t>
            </a:r>
          </a:p>
          <a:p>
            <a:r>
              <a:rPr lang="en-US" dirty="0" smtClean="0"/>
              <a:t>Records: Record Structure</a:t>
            </a:r>
          </a:p>
          <a:p>
            <a:r>
              <a:rPr lang="en-US" dirty="0" smtClean="0"/>
              <a:t>Representation of Records in Memory: Parallel Arrays</a:t>
            </a:r>
          </a:p>
          <a:p>
            <a:r>
              <a:rPr lang="en-US" dirty="0" smtClean="0"/>
              <a:t>Matrices</a:t>
            </a:r>
          </a:p>
          <a:p>
            <a:r>
              <a:rPr lang="en-US" dirty="0" smtClean="0"/>
              <a:t>Sparse Matrices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proportion of zero entries.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pic>
        <p:nvPicPr>
          <p:cNvPr id="10244" name="Picture 4" descr="Triangular matrix এর ছবির ফলাফল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399" y="2819400"/>
            <a:ext cx="4961659" cy="22860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Matrices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4724400" cy="362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5334000"/>
            <a:ext cx="6100763" cy="49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Matrices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4724400" cy="362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5257800"/>
            <a:ext cx="4676775" cy="73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Matrices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4724400" cy="362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2209800"/>
            <a:ext cx="181275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410200" y="31242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row – 1 element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row – 2 elements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err="1" smtClean="0"/>
              <a:t>Jth</a:t>
            </a:r>
            <a:r>
              <a:rPr lang="en-US" dirty="0" smtClean="0"/>
              <a:t> row – k elements</a:t>
            </a:r>
          </a:p>
          <a:p>
            <a:endParaRPr lang="en-US" dirty="0" smtClean="0"/>
          </a:p>
          <a:p>
            <a:r>
              <a:rPr lang="en-US" dirty="0" smtClean="0"/>
              <a:t>(J-1)</a:t>
            </a:r>
            <a:r>
              <a:rPr lang="en-US" dirty="0" err="1" smtClean="0"/>
              <a:t>th</a:t>
            </a:r>
            <a:r>
              <a:rPr lang="en-US" dirty="0" smtClean="0"/>
              <a:t> row – </a:t>
            </a:r>
          </a:p>
          <a:p>
            <a:r>
              <a:rPr lang="en-US" dirty="0" smtClean="0"/>
              <a:t>     1+2 + …. + (J-1)</a:t>
            </a:r>
          </a:p>
          <a:p>
            <a:endParaRPr lang="en-US" dirty="0" smtClean="0"/>
          </a:p>
          <a:p>
            <a:r>
              <a:rPr lang="en-US" dirty="0" smtClean="0"/>
              <a:t>So L = 1+2+… +(J-1) + K 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Matrices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4724400" cy="362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2209800"/>
            <a:ext cx="181275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200400"/>
            <a:ext cx="2876550" cy="134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25146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END</a:t>
            </a:r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590800" y="2438400"/>
            <a:ext cx="3581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90800" y="3581400"/>
            <a:ext cx="36576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171700" y="3238500"/>
            <a:ext cx="2743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4076700" y="3086100"/>
            <a:ext cx="2667000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dimensional Array: </a:t>
            </a:r>
          </a:p>
          <a:p>
            <a:pPr lvl="7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J,K</a:t>
            </a:r>
            <a:r>
              <a:rPr lang="en-US" dirty="0" smtClean="0"/>
              <a:t> or A[J,K]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667000"/>
            <a:ext cx="55911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of Two dimensional Array in memory: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194504"/>
            <a:ext cx="4210050" cy="374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Multidimensional Arrays:</a:t>
            </a:r>
          </a:p>
          <a:p>
            <a:pPr lvl="3">
              <a:buNone/>
              <a:tabLst>
                <a:tab pos="7543800" algn="l"/>
              </a:tabLst>
            </a:pPr>
            <a:r>
              <a:rPr lang="en-US" dirty="0" smtClean="0"/>
              <a:t>B</a:t>
            </a:r>
            <a:r>
              <a:rPr lang="en-US" baseline="-25000" dirty="0" smtClean="0"/>
              <a:t>K1 ,k2,k3,….,</a:t>
            </a:r>
            <a:r>
              <a:rPr lang="en-US" baseline="-25000" dirty="0" err="1" smtClean="0"/>
              <a:t>kn</a:t>
            </a:r>
            <a:r>
              <a:rPr lang="en-US" dirty="0" smtClean="0"/>
              <a:t>  or B[K</a:t>
            </a:r>
            <a:r>
              <a:rPr lang="en-US" baseline="-25000" dirty="0" smtClean="0"/>
              <a:t>1</a:t>
            </a:r>
            <a:r>
              <a:rPr lang="en-US" dirty="0" smtClean="0"/>
              <a:t>,K</a:t>
            </a:r>
            <a:r>
              <a:rPr lang="en-US" baseline="-25000" dirty="0" smtClean="0"/>
              <a:t>2</a:t>
            </a:r>
            <a:r>
              <a:rPr lang="en-US" dirty="0" smtClean="0"/>
              <a:t>, . . . , K</a:t>
            </a:r>
            <a:r>
              <a:rPr lang="en-US" baseline="-25000" dirty="0" smtClean="0"/>
              <a:t>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7889750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52600"/>
            <a:ext cx="4907750" cy="424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Pointers: Pointer Array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Pointers: Pointer Array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Arrays, Records and Pointers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Array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665242"/>
            <a:ext cx="3778250" cy="433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392</Words>
  <Application>Microsoft Office PowerPoint</Application>
  <PresentationFormat>On-screen Show (4:3)</PresentationFormat>
  <Paragraphs>111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Verdana</vt:lpstr>
      <vt:lpstr>Office Theme</vt:lpstr>
      <vt:lpstr>Arrays, Records and Pointers</vt:lpstr>
      <vt:lpstr>Outline</vt:lpstr>
      <vt:lpstr>Multidimensional Array</vt:lpstr>
      <vt:lpstr>Multidimensional Array</vt:lpstr>
      <vt:lpstr>Multidimensional Array</vt:lpstr>
      <vt:lpstr>Multidimensional Array</vt:lpstr>
      <vt:lpstr>Multidimensional Array</vt:lpstr>
      <vt:lpstr>Pointers: Pointer Array</vt:lpstr>
      <vt:lpstr>Pointers: Pointer Array</vt:lpstr>
      <vt:lpstr>Pointers: Pointer Array</vt:lpstr>
      <vt:lpstr>Records: Record Structure</vt:lpstr>
      <vt:lpstr>Records: Record Structure</vt:lpstr>
      <vt:lpstr>Representation of Records in Memory: Parallel Arrays</vt:lpstr>
      <vt:lpstr>Representation of Records in Memory: Parallel Arrays</vt:lpstr>
      <vt:lpstr>Matrices</vt:lpstr>
      <vt:lpstr>Matrices</vt:lpstr>
      <vt:lpstr>Matrices</vt:lpstr>
      <vt:lpstr>Matrices</vt:lpstr>
      <vt:lpstr>Sparse Matrices</vt:lpstr>
      <vt:lpstr>Sparse Matrices</vt:lpstr>
      <vt:lpstr>Sparse Matrices</vt:lpstr>
      <vt:lpstr>Sparse Matrices</vt:lpstr>
      <vt:lpstr>Sparse Matrices</vt:lpstr>
      <vt:lpstr>Sparse Matrices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Overview</dc:title>
  <dc:creator>neo</dc:creator>
  <cp:lastModifiedBy>Panasonic</cp:lastModifiedBy>
  <cp:revision>557</cp:revision>
  <dcterms:created xsi:type="dcterms:W3CDTF">2006-08-16T00:00:00Z</dcterms:created>
  <dcterms:modified xsi:type="dcterms:W3CDTF">2025-05-17T04:23:04Z</dcterms:modified>
</cp:coreProperties>
</file>