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77b524715_2_1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d77b524715_2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77b524715_2_1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d77b524715_2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77b524715_2_1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d77b524715_2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77b524715_2_1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d77b524715_2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77b524715_2_1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d77b524715_2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77b524715_2_1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d77b524715_2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-2381"/>
            <a:ext cx="9144000" cy="3902869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4"/>
          <p:cNvSpPr txBox="1"/>
          <p:nvPr>
            <p:ph type="ctrTitle"/>
          </p:nvPr>
        </p:nvSpPr>
        <p:spPr>
          <a:xfrm>
            <a:off x="607501" y="1086860"/>
            <a:ext cx="7929000" cy="222828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100"/>
              <a:buFont typeface="Century Gothic"/>
              <a:buNone/>
              <a:defRPr sz="4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607501" y="3960635"/>
            <a:ext cx="7929000" cy="32623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7000969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607500" y="335391"/>
            <a:ext cx="7928998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14034" y="1666715"/>
            <a:ext cx="7915931" cy="272738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7000969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0" y="1"/>
            <a:ext cx="9144000" cy="3902869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607500" y="2213547"/>
            <a:ext cx="7921064" cy="1101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1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607500" y="3960901"/>
            <a:ext cx="7921064" cy="32546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r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7000969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607500" y="335391"/>
            <a:ext cx="7928998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614034" y="1666715"/>
            <a:ext cx="3889405" cy="272907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640561" y="1666715"/>
            <a:ext cx="3895937" cy="272907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7000969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607500" y="335391"/>
            <a:ext cx="7928998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611046" y="1631156"/>
            <a:ext cx="3892393" cy="4321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500"/>
              <a:buNone/>
              <a:defRPr b="0" sz="15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611047" y="2063354"/>
            <a:ext cx="3892392" cy="233243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3" type="body"/>
          </p:nvPr>
        </p:nvSpPr>
        <p:spPr>
          <a:xfrm>
            <a:off x="4640561" y="1631156"/>
            <a:ext cx="3895937" cy="4321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500"/>
              <a:buNone/>
              <a:defRPr b="0" sz="15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1" name="Google Shape;91;p18"/>
          <p:cNvSpPr txBox="1"/>
          <p:nvPr>
            <p:ph idx="4" type="body"/>
          </p:nvPr>
        </p:nvSpPr>
        <p:spPr>
          <a:xfrm>
            <a:off x="4640561" y="2063354"/>
            <a:ext cx="3895937" cy="233243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7000969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607500" y="335391"/>
            <a:ext cx="7928998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>
            <a:off x="7000969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0" type="dt"/>
          </p:nvPr>
        </p:nvSpPr>
        <p:spPr>
          <a:xfrm>
            <a:off x="7000969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804863" y="334565"/>
            <a:ext cx="2660650" cy="13609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804863" y="334566"/>
            <a:ext cx="2660650" cy="12137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  <a:defRPr b="1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641725" y="334566"/>
            <a:ext cx="4689475" cy="406122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804863" y="1695554"/>
            <a:ext cx="2660650" cy="270023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0" name="Google Shape;110;p21"/>
          <p:cNvSpPr txBox="1"/>
          <p:nvPr>
            <p:ph idx="10" type="dt"/>
          </p:nvPr>
        </p:nvSpPr>
        <p:spPr>
          <a:xfrm>
            <a:off x="7000969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611046" y="545642"/>
            <a:ext cx="3639741" cy="121287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/>
          <p:nvPr>
            <p:ph idx="2" type="pic"/>
          </p:nvPr>
        </p:nvSpPr>
        <p:spPr>
          <a:xfrm>
            <a:off x="4573588" y="0"/>
            <a:ext cx="4570412" cy="5143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🞆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611046" y="1758513"/>
            <a:ext cx="3639741" cy="26372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7" name="Google Shape;117;p22"/>
          <p:cNvSpPr txBox="1"/>
          <p:nvPr>
            <p:ph idx="10" type="dt"/>
          </p:nvPr>
        </p:nvSpPr>
        <p:spPr>
          <a:xfrm>
            <a:off x="2914358" y="4531022"/>
            <a:ext cx="732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1" type="ftr"/>
          </p:nvPr>
        </p:nvSpPr>
        <p:spPr>
          <a:xfrm>
            <a:off x="442797" y="4531022"/>
            <a:ext cx="24715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3647017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607500" y="3600450"/>
            <a:ext cx="7921064" cy="42505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3"/>
          <p:cNvSpPr/>
          <p:nvPr>
            <p:ph idx="2" type="pic"/>
          </p:nvPr>
        </p:nvSpPr>
        <p:spPr>
          <a:xfrm>
            <a:off x="0" y="0"/>
            <a:ext cx="9144000" cy="360045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🞆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607500" y="4025503"/>
            <a:ext cx="7921064" cy="37028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24" name="Google Shape;124;p23"/>
          <p:cNvSpPr txBox="1"/>
          <p:nvPr>
            <p:ph idx="10" type="dt"/>
          </p:nvPr>
        </p:nvSpPr>
        <p:spPr>
          <a:xfrm>
            <a:off x="7000969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/>
          <p:nvPr/>
        </p:nvSpPr>
        <p:spPr>
          <a:xfrm>
            <a:off x="473773" y="811092"/>
            <a:ext cx="4749312" cy="242939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24"/>
          <p:cNvSpPr txBox="1"/>
          <p:nvPr>
            <p:ph type="title"/>
          </p:nvPr>
        </p:nvSpPr>
        <p:spPr>
          <a:xfrm>
            <a:off x="638239" y="928876"/>
            <a:ext cx="4420380" cy="198443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b="1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639893" y="3332760"/>
            <a:ext cx="4418727" cy="53493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idx="2" type="body"/>
          </p:nvPr>
        </p:nvSpPr>
        <p:spPr>
          <a:xfrm>
            <a:off x="5680982" y="811092"/>
            <a:ext cx="2857501" cy="305659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7000969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/>
          <p:nvPr/>
        </p:nvSpPr>
        <p:spPr>
          <a:xfrm>
            <a:off x="855663" y="1714939"/>
            <a:ext cx="3671336" cy="1877979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25"/>
          <p:cNvSpPr txBox="1"/>
          <p:nvPr>
            <p:ph type="title"/>
          </p:nvPr>
        </p:nvSpPr>
        <p:spPr>
          <a:xfrm>
            <a:off x="1017817" y="1826968"/>
            <a:ext cx="3286891" cy="15058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4617000" y="1714500"/>
            <a:ext cx="3660225" cy="172164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0" type="dt"/>
          </p:nvPr>
        </p:nvSpPr>
        <p:spPr>
          <a:xfrm>
            <a:off x="7000969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26"/>
          <p:cNvSpPr txBox="1"/>
          <p:nvPr>
            <p:ph type="title"/>
          </p:nvPr>
        </p:nvSpPr>
        <p:spPr>
          <a:xfrm>
            <a:off x="607500" y="335391"/>
            <a:ext cx="7928998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 rot="5400000">
            <a:off x="3190833" y="-945032"/>
            <a:ext cx="2755798" cy="79224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0" type="dt"/>
          </p:nvPr>
        </p:nvSpPr>
        <p:spPr>
          <a:xfrm>
            <a:off x="7000969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5752238" y="334567"/>
            <a:ext cx="3391762" cy="406122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7"/>
          <p:cNvSpPr txBox="1"/>
          <p:nvPr>
            <p:ph type="title"/>
          </p:nvPr>
        </p:nvSpPr>
        <p:spPr>
          <a:xfrm rot="5400000">
            <a:off x="5147653" y="1429631"/>
            <a:ext cx="3851099" cy="187109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 rot="5400000">
            <a:off x="1056217" y="-114150"/>
            <a:ext cx="4061221" cy="49586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10" type="dt"/>
          </p:nvPr>
        </p:nvSpPr>
        <p:spPr>
          <a:xfrm>
            <a:off x="7000969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07500" y="335391"/>
            <a:ext cx="7928998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🞆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7000969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28"/>
          <p:cNvSpPr/>
          <p:nvPr/>
        </p:nvSpPr>
        <p:spPr>
          <a:xfrm rot="-5400000">
            <a:off x="-488043" y="488043"/>
            <a:ext cx="5143500" cy="4167414"/>
          </a:xfrm>
          <a:custGeom>
            <a:rect b="b" l="l" r="r" t="t"/>
            <a:pathLst>
              <a:path extrusionOk="0" h="5556552" w="685800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 txBox="1"/>
          <p:nvPr>
            <p:ph idx="1" type="subTitle"/>
          </p:nvPr>
        </p:nvSpPr>
        <p:spPr>
          <a:xfrm>
            <a:off x="619879" y="1711180"/>
            <a:ext cx="3749827" cy="172113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Slide prepared by: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Group - 03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Priata Nowshin – 20141035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Shahriar Rumi Dipto – 20141036</a:t>
            </a:r>
            <a:endParaRPr sz="1100"/>
          </a:p>
        </p:txBody>
      </p:sp>
      <p:sp>
        <p:nvSpPr>
          <p:cNvPr id="163" name="Google Shape;163;p28"/>
          <p:cNvSpPr txBox="1"/>
          <p:nvPr>
            <p:ph type="ctrTitle"/>
          </p:nvPr>
        </p:nvSpPr>
        <p:spPr>
          <a:xfrm>
            <a:off x="4571999" y="774688"/>
            <a:ext cx="4089400" cy="3594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alibri"/>
              <a:buNone/>
            </a:pPr>
            <a:r>
              <a:rPr lang="en" sz="3400">
                <a:latin typeface="Calibri"/>
                <a:ea typeface="Calibri"/>
                <a:cs typeface="Calibri"/>
                <a:sym typeface="Calibri"/>
              </a:rPr>
              <a:t>Paper Review on:</a:t>
            </a:r>
            <a:br>
              <a:rPr lang="en" sz="3400">
                <a:latin typeface="Calibri"/>
                <a:ea typeface="Calibri"/>
                <a:cs typeface="Calibri"/>
                <a:sym typeface="Calibri"/>
              </a:rPr>
            </a:br>
            <a:r>
              <a:rPr lang="en" sz="3400">
                <a:latin typeface="Calibri"/>
                <a:ea typeface="Calibri"/>
                <a:cs typeface="Calibri"/>
                <a:sym typeface="Calibri"/>
              </a:rPr>
              <a:t>One-Shot Learning for Surveillance Anomaly Recognition using Siamese 3D CNN</a:t>
            </a:r>
            <a:endParaRPr sz="900"/>
          </a:p>
        </p:txBody>
      </p:sp>
      <p:sp>
        <p:nvSpPr>
          <p:cNvPr id="164" name="Google Shape;164;p28"/>
          <p:cNvSpPr txBox="1"/>
          <p:nvPr/>
        </p:nvSpPr>
        <p:spPr>
          <a:xfrm>
            <a:off x="6180548" y="4904992"/>
            <a:ext cx="31272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https://ieeexplore.ieee.org/document/9207595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607500" y="335391"/>
            <a:ext cx="7928998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alibri"/>
              <a:buNone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300"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173475" y="1793475"/>
            <a:ext cx="7175400" cy="3048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 lnSpcReduction="2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❖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Problem faced in recognizing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anomaly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in real-time video data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Requires massive amount of video-dataset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Computationally complex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Retraining for adding a new class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Font typeface="Calibri"/>
              <a:buChar char="❖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Solution: One-shot learning approach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Calibri"/>
              <a:buChar char="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inds how to accomplish a classification task by examining only a single sample from each potential class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Removes the necessity of retraining models for new classes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Works well with dynamically changing data environments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alibri"/>
              <a:buNone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Architecture of the Model</a:t>
            </a:r>
            <a:endParaRPr sz="3300"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504777" y="2021129"/>
            <a:ext cx="3602100" cy="2727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ct val="55000"/>
              <a:buNone/>
            </a:pP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 Goal of the model: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Meta-Learning:</a:t>
            </a: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Learning to learn more efficiently in future task.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Two  parts :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AutoNum type="arabicPeriod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Train a Siamese 3D CNN model to learn similarity and dissimilarity between two videos.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AutoNum type="arabicPeriod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Test the model with n-way-m-shot learning approach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30"/>
          <p:cNvGrpSpPr/>
          <p:nvPr/>
        </p:nvGrpSpPr>
        <p:grpSpPr>
          <a:xfrm>
            <a:off x="4210083" y="2112069"/>
            <a:ext cx="1970371" cy="1004522"/>
            <a:chOff x="6172375" y="1744700"/>
            <a:chExt cx="1582500" cy="885900"/>
          </a:xfrm>
        </p:grpSpPr>
        <p:sp>
          <p:nvSpPr>
            <p:cNvPr id="178" name="Google Shape;178;p30"/>
            <p:cNvSpPr/>
            <p:nvPr/>
          </p:nvSpPr>
          <p:spPr>
            <a:xfrm rot="5400000">
              <a:off x="6520675" y="1396400"/>
              <a:ext cx="885900" cy="1582500"/>
            </a:xfrm>
            <a:prstGeom prst="trapezoid">
              <a:avLst>
                <a:gd fmla="val 25000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0"/>
            <p:cNvSpPr txBox="1"/>
            <p:nvPr/>
          </p:nvSpPr>
          <p:spPr>
            <a:xfrm>
              <a:off x="6340075" y="1987550"/>
              <a:ext cx="9057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entury Gothic"/>
                  <a:ea typeface="Century Gothic"/>
                  <a:cs typeface="Century Gothic"/>
                  <a:sym typeface="Century Gothic"/>
                </a:rPr>
                <a:t>3D CNN</a:t>
              </a:r>
              <a:endParaRPr b="1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80" name="Google Shape;180;p30"/>
          <p:cNvGrpSpPr/>
          <p:nvPr/>
        </p:nvGrpSpPr>
        <p:grpSpPr>
          <a:xfrm>
            <a:off x="4210401" y="3279444"/>
            <a:ext cx="1970371" cy="1004522"/>
            <a:chOff x="6172375" y="1744700"/>
            <a:chExt cx="1582500" cy="885900"/>
          </a:xfrm>
        </p:grpSpPr>
        <p:sp>
          <p:nvSpPr>
            <p:cNvPr id="181" name="Google Shape;181;p30"/>
            <p:cNvSpPr/>
            <p:nvPr/>
          </p:nvSpPr>
          <p:spPr>
            <a:xfrm rot="5400000">
              <a:off x="6520675" y="1396400"/>
              <a:ext cx="885900" cy="1582500"/>
            </a:xfrm>
            <a:prstGeom prst="trapezoid">
              <a:avLst>
                <a:gd fmla="val 25000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0"/>
            <p:cNvSpPr txBox="1"/>
            <p:nvPr/>
          </p:nvSpPr>
          <p:spPr>
            <a:xfrm>
              <a:off x="6340075" y="1987550"/>
              <a:ext cx="9057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entury Gothic"/>
                  <a:ea typeface="Century Gothic"/>
                  <a:cs typeface="Century Gothic"/>
                  <a:sym typeface="Century Gothic"/>
                </a:rPr>
                <a:t>3D CNN</a:t>
              </a:r>
              <a:endParaRPr b="1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83" name="Google Shape;183;p30"/>
          <p:cNvSpPr txBox="1"/>
          <p:nvPr/>
        </p:nvSpPr>
        <p:spPr>
          <a:xfrm>
            <a:off x="4976775" y="3002375"/>
            <a:ext cx="17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Same parameters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30"/>
          <p:cNvSpPr/>
          <p:nvPr/>
        </p:nvSpPr>
        <p:spPr>
          <a:xfrm rot="5400000">
            <a:off x="6112275" y="3111125"/>
            <a:ext cx="1711500" cy="225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 txBox="1"/>
          <p:nvPr/>
        </p:nvSpPr>
        <p:spPr>
          <a:xfrm>
            <a:off x="6320125" y="1924775"/>
            <a:ext cx="13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Shots similarity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30"/>
          <p:cNvSpPr/>
          <p:nvPr/>
        </p:nvSpPr>
        <p:spPr>
          <a:xfrm>
            <a:off x="7451975" y="3340763"/>
            <a:ext cx="378600" cy="400200"/>
          </a:xfrm>
          <a:prstGeom prst="flowChartConnector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/>
          <p:nvPr/>
        </p:nvSpPr>
        <p:spPr>
          <a:xfrm>
            <a:off x="7451975" y="2602175"/>
            <a:ext cx="378600" cy="400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/>
        </p:nvSpPr>
        <p:spPr>
          <a:xfrm>
            <a:off x="7992475" y="2602175"/>
            <a:ext cx="6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Same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7992475" y="3340775"/>
            <a:ext cx="9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Different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5630900" y="4393350"/>
            <a:ext cx="26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Figure: Siamese Network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607500" y="335391"/>
            <a:ext cx="7928998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300"/>
              <a:buFont typeface="Calibri"/>
              <a:buNone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Training of the Model</a:t>
            </a:r>
            <a:endParaRPr sz="1100"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504775" y="1671650"/>
            <a:ext cx="3602100" cy="3225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 fontScale="70000" lnSpcReduction="2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ct val="70000"/>
              <a:buNone/>
            </a:pP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Training phase - 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AutoNum type="arabicPeriod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Feature extraction from two video recordings of some incidents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AutoNum type="arabicPeriod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Features are passed into the 3D CNN model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AutoNum type="arabicPeriod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 calculates absolute distance between the feature vectors,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𝐷 = |𝑓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𝛼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(𝑥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𝑖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) - 𝑓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𝛼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(𝑥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𝑗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)|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AutoNum type="arabicPeriod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Predicts two incidents are similar or not using a sigmoid function in the output layer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1"/>
          <p:cNvSpPr/>
          <p:nvPr/>
        </p:nvSpPr>
        <p:spPr>
          <a:xfrm>
            <a:off x="5686400" y="2746163"/>
            <a:ext cx="1771800" cy="929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Siamese Network</a:t>
            </a:r>
            <a:endParaRPr b="1"/>
          </a:p>
        </p:txBody>
      </p:sp>
      <p:sp>
        <p:nvSpPr>
          <p:cNvPr id="198" name="Google Shape;198;p31"/>
          <p:cNvSpPr/>
          <p:nvPr/>
        </p:nvSpPr>
        <p:spPr>
          <a:xfrm>
            <a:off x="4267175" y="2233513"/>
            <a:ext cx="1058100" cy="727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Features of video recording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4267175" y="3607288"/>
            <a:ext cx="1058100" cy="727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Features of video recording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7733475" y="2982713"/>
            <a:ext cx="473100" cy="4560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31"/>
          <p:cNvCxnSpPr>
            <a:stCxn id="198" idx="3"/>
            <a:endCxn id="197" idx="1"/>
          </p:cNvCxnSpPr>
          <p:nvPr/>
        </p:nvCxnSpPr>
        <p:spPr>
          <a:xfrm>
            <a:off x="5325275" y="2597413"/>
            <a:ext cx="361200" cy="613200"/>
          </a:xfrm>
          <a:prstGeom prst="straightConnector1">
            <a:avLst/>
          </a:prstGeom>
          <a:noFill/>
          <a:ln cap="flat" cmpd="sng" w="19050">
            <a:solidFill>
              <a:srgbClr val="00908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31"/>
          <p:cNvCxnSpPr>
            <a:stCxn id="199" idx="3"/>
            <a:endCxn id="197" idx="1"/>
          </p:cNvCxnSpPr>
          <p:nvPr/>
        </p:nvCxnSpPr>
        <p:spPr>
          <a:xfrm flipH="1" rot="10800000">
            <a:off x="5325275" y="3210688"/>
            <a:ext cx="361200" cy="760500"/>
          </a:xfrm>
          <a:prstGeom prst="straightConnector1">
            <a:avLst/>
          </a:prstGeom>
          <a:noFill/>
          <a:ln cap="flat" cmpd="sng" w="19050">
            <a:solidFill>
              <a:srgbClr val="00908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31"/>
          <p:cNvCxnSpPr>
            <a:stCxn id="197" idx="3"/>
            <a:endCxn id="200" idx="2"/>
          </p:cNvCxnSpPr>
          <p:nvPr/>
        </p:nvCxnSpPr>
        <p:spPr>
          <a:xfrm>
            <a:off x="7458200" y="3210713"/>
            <a:ext cx="275400" cy="0"/>
          </a:xfrm>
          <a:prstGeom prst="straightConnector1">
            <a:avLst/>
          </a:prstGeom>
          <a:noFill/>
          <a:ln cap="flat" cmpd="sng" w="19050">
            <a:solidFill>
              <a:srgbClr val="00908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31"/>
          <p:cNvSpPr txBox="1"/>
          <p:nvPr/>
        </p:nvSpPr>
        <p:spPr>
          <a:xfrm>
            <a:off x="7504200" y="2367125"/>
            <a:ext cx="103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Sigmoid Function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607500" y="335391"/>
            <a:ext cx="7928998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300"/>
              <a:buFont typeface="Calibri"/>
              <a:buNone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Testing of the Model</a:t>
            </a:r>
            <a:endParaRPr sz="1100"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504775" y="1671650"/>
            <a:ext cx="3401100" cy="3225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 fontScale="70000" lnSpcReduction="2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ct val="70000"/>
              <a:buNone/>
            </a:pP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Testing phase </a:t>
            </a: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AutoNum type="arabicPeriod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query and support set which contains query and support samples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 support set, there are total n number of classes and one sample per class.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[n = 5, 10, 14]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Each query samples will be compared with each support set samples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AutoNum type="arabicPeriod"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model will predict which class the query sample belongs to.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2"/>
          <p:cNvSpPr/>
          <p:nvPr/>
        </p:nvSpPr>
        <p:spPr>
          <a:xfrm>
            <a:off x="6430675" y="2351125"/>
            <a:ext cx="1212900" cy="378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video</a:t>
            </a:r>
            <a:endParaRPr/>
          </a:p>
        </p:txBody>
      </p:sp>
      <p:sp>
        <p:nvSpPr>
          <p:cNvPr id="212" name="Google Shape;212;p32"/>
          <p:cNvSpPr/>
          <p:nvPr/>
        </p:nvSpPr>
        <p:spPr>
          <a:xfrm>
            <a:off x="4523850" y="3484725"/>
            <a:ext cx="934800" cy="46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sample 1</a:t>
            </a:r>
            <a:endParaRPr/>
          </a:p>
        </p:txBody>
      </p:sp>
      <p:sp>
        <p:nvSpPr>
          <p:cNvPr id="213" name="Google Shape;213;p32"/>
          <p:cNvSpPr/>
          <p:nvPr/>
        </p:nvSpPr>
        <p:spPr>
          <a:xfrm>
            <a:off x="5715625" y="3484725"/>
            <a:ext cx="934800" cy="46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sample 2</a:t>
            </a:r>
            <a:endParaRPr/>
          </a:p>
        </p:txBody>
      </p:sp>
      <p:sp>
        <p:nvSpPr>
          <p:cNvPr id="214" name="Google Shape;214;p32"/>
          <p:cNvSpPr/>
          <p:nvPr/>
        </p:nvSpPr>
        <p:spPr>
          <a:xfrm>
            <a:off x="7601700" y="3484725"/>
            <a:ext cx="934800" cy="46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sample n</a:t>
            </a:r>
            <a:endParaRPr/>
          </a:p>
        </p:txBody>
      </p:sp>
      <p:cxnSp>
        <p:nvCxnSpPr>
          <p:cNvPr id="215" name="Google Shape;215;p32"/>
          <p:cNvCxnSpPr>
            <a:stCxn id="211" idx="2"/>
            <a:endCxn id="212" idx="0"/>
          </p:cNvCxnSpPr>
          <p:nvPr/>
        </p:nvCxnSpPr>
        <p:spPr>
          <a:xfrm flipH="1">
            <a:off x="4991125" y="2729725"/>
            <a:ext cx="2046000" cy="755100"/>
          </a:xfrm>
          <a:prstGeom prst="straightConnector1">
            <a:avLst/>
          </a:prstGeom>
          <a:noFill/>
          <a:ln cap="flat" cmpd="sng" w="9525">
            <a:solidFill>
              <a:srgbClr val="00908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32"/>
          <p:cNvCxnSpPr>
            <a:stCxn id="211" idx="2"/>
            <a:endCxn id="213" idx="0"/>
          </p:cNvCxnSpPr>
          <p:nvPr/>
        </p:nvCxnSpPr>
        <p:spPr>
          <a:xfrm flipH="1">
            <a:off x="6183025" y="2729725"/>
            <a:ext cx="854100" cy="755100"/>
          </a:xfrm>
          <a:prstGeom prst="straightConnector1">
            <a:avLst/>
          </a:prstGeom>
          <a:noFill/>
          <a:ln cap="flat" cmpd="sng" w="9525">
            <a:solidFill>
              <a:srgbClr val="00908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32"/>
          <p:cNvSpPr txBox="1"/>
          <p:nvPr/>
        </p:nvSpPr>
        <p:spPr>
          <a:xfrm>
            <a:off x="6697325" y="3546675"/>
            <a:ext cx="69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. . . .</a:t>
            </a:r>
            <a:endParaRPr b="1" sz="1600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18" name="Google Shape;218;p32"/>
          <p:cNvCxnSpPr>
            <a:stCxn id="211" idx="2"/>
            <a:endCxn id="214" idx="0"/>
          </p:cNvCxnSpPr>
          <p:nvPr/>
        </p:nvCxnSpPr>
        <p:spPr>
          <a:xfrm>
            <a:off x="7037125" y="2729725"/>
            <a:ext cx="1032000" cy="75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607500" y="335391"/>
            <a:ext cx="7928998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alibri"/>
              <a:buNone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300"/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614034" y="1666715"/>
            <a:ext cx="7915931" cy="272738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23850" lvl="0" marL="457200" rtl="0" algn="l">
              <a:spcBef>
                <a:spcPts val="7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unique and challenging approach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Less data required for </a:t>
            </a:r>
            <a:r>
              <a:rPr lang="en" sz="1500"/>
              <a:t>training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need to retrain the model for new classes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Effective </a:t>
            </a:r>
            <a:r>
              <a:rPr lang="en" sz="1500"/>
              <a:t>approach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Memory efficient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Less computationally complex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Influenced to work with other techniques with the model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