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56" r:id="rId5"/>
    <p:sldId id="262" r:id="rId6"/>
    <p:sldId id="263"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5/5/2021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5/5/2021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826506" y="2281573"/>
            <a:ext cx="4999770" cy="2294852"/>
          </a:xfrm>
          <a:effectLst/>
        </p:spPr>
        <p:txBody>
          <a:bodyPr anchor="ctr">
            <a:normAutofit/>
          </a:bodyPr>
          <a:lstStyle/>
          <a:p>
            <a:r>
              <a:rPr lang="en-US" sz="2200" b="1" dirty="0">
                <a:latin typeface="Calibri" panose="020F0502020204030204" pitchFamily="34" charset="0"/>
                <a:cs typeface="Calibri" panose="020F0502020204030204" pitchFamily="34" charset="0"/>
              </a:rPr>
              <a:t>Slide prepared by:</a:t>
            </a:r>
            <a:r>
              <a:rPr lang="en-US" sz="2200" dirty="0">
                <a:latin typeface="Calibri" panose="020F0502020204030204" pitchFamily="34" charset="0"/>
                <a:cs typeface="Calibri" panose="020F0502020204030204" pitchFamily="34" charset="0"/>
              </a:rPr>
              <a:t> </a:t>
            </a:r>
          </a:p>
          <a:p>
            <a:r>
              <a:rPr lang="en-US" sz="2200" dirty="0" err="1">
                <a:latin typeface="Calibri" panose="020F0502020204030204" pitchFamily="34" charset="0"/>
                <a:cs typeface="Calibri" panose="020F0502020204030204" pitchFamily="34" charset="0"/>
              </a:rPr>
              <a:t>Priata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Nowshin</a:t>
            </a:r>
            <a:r>
              <a:rPr lang="en-US" sz="2200" dirty="0">
                <a:latin typeface="Calibri" panose="020F0502020204030204" pitchFamily="34" charset="0"/>
                <a:cs typeface="Calibri" panose="020F0502020204030204" pitchFamily="34" charset="0"/>
              </a:rPr>
              <a:t> – 20141035</a:t>
            </a:r>
          </a:p>
          <a:p>
            <a:r>
              <a:rPr lang="en-US" sz="2200" dirty="0">
                <a:latin typeface="Calibri" panose="020F0502020204030204" pitchFamily="34" charset="0"/>
                <a:cs typeface="Calibri" panose="020F0502020204030204" pitchFamily="34" charset="0"/>
              </a:rPr>
              <a:t>Shahriar Rumi </a:t>
            </a:r>
            <a:r>
              <a:rPr lang="en-US" sz="2200" dirty="0" err="1">
                <a:latin typeface="Calibri" panose="020F0502020204030204" pitchFamily="34" charset="0"/>
                <a:cs typeface="Calibri" panose="020F0502020204030204" pitchFamily="34" charset="0"/>
              </a:rPr>
              <a:t>Dipto</a:t>
            </a:r>
            <a:r>
              <a:rPr lang="en-US" sz="2200" dirty="0">
                <a:latin typeface="Calibri" panose="020F0502020204030204" pitchFamily="34" charset="0"/>
                <a:cs typeface="Calibri" panose="020F0502020204030204" pitchFamily="34" charset="0"/>
              </a:rPr>
              <a:t> – 20141036</a:t>
            </a:r>
          </a:p>
          <a:p>
            <a:r>
              <a:rPr lang="en-US" sz="2200" dirty="0" err="1">
                <a:latin typeface="Calibri" panose="020F0502020204030204" pitchFamily="34" charset="0"/>
                <a:cs typeface="Calibri" panose="020F0502020204030204" pitchFamily="34" charset="0"/>
              </a:rPr>
              <a:t>Galib</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Abdun</a:t>
            </a:r>
            <a:r>
              <a:rPr lang="en-US" sz="2200" dirty="0">
                <a:latin typeface="Calibri" panose="020F0502020204030204" pitchFamily="34" charset="0"/>
                <a:cs typeface="Calibri" panose="020F0502020204030204" pitchFamily="34" charset="0"/>
              </a:rPr>
              <a:t> Noor - 20141037</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4800"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Paper Review on:</a:t>
            </a:r>
            <a:br>
              <a:rPr lang="en-US" sz="4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4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Text Classification with Negative Supervision</a:t>
            </a:r>
          </a:p>
        </p:txBody>
      </p:sp>
      <p:sp>
        <p:nvSpPr>
          <p:cNvPr id="4" name="TextBox 3">
            <a:extLst>
              <a:ext uri="{FF2B5EF4-FFF2-40B4-BE49-F238E27FC236}">
                <a16:creationId xmlns:a16="http://schemas.microsoft.com/office/drawing/2014/main" id="{20F9E619-D4DA-489F-A52B-B36130224457}"/>
              </a:ext>
            </a:extLst>
          </p:cNvPr>
          <p:cNvSpPr txBox="1"/>
          <p:nvPr/>
        </p:nvSpPr>
        <p:spPr>
          <a:xfrm>
            <a:off x="8022397" y="6550223"/>
            <a:ext cx="416960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https://www.aclweb.org/anthology/2020.acl-main.33/</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A6CC-E697-43D9-B388-7F1286E1DDC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4C8E58E-D9A7-42C7-B542-9686202E4F02}"/>
              </a:ext>
            </a:extLst>
          </p:cNvPr>
          <p:cNvSpPr>
            <a:spLocks noGrp="1"/>
          </p:cNvSpPr>
          <p:nvPr>
            <p:ph idx="1"/>
          </p:nvPr>
        </p:nvSpPr>
        <p:spPr>
          <a:xfrm>
            <a:off x="231301" y="2772405"/>
            <a:ext cx="7154920" cy="3636511"/>
          </a:xfrm>
        </p:spPr>
        <p:txBody>
          <a:bodyPr>
            <a:normAutofit/>
          </a:bodyPr>
          <a:lstStyle/>
          <a:p>
            <a:pPr>
              <a:buFont typeface="Wingdings" panose="05000000000000000000" pitchFamily="2" charset="2"/>
              <a:buChar char="q"/>
            </a:pPr>
            <a:r>
              <a:rPr lang="en-US" b="1" dirty="0">
                <a:effectLst/>
                <a:latin typeface="Calibri" panose="020F0502020204030204" pitchFamily="34" charset="0"/>
                <a:ea typeface="Calibri" panose="020F0502020204030204" pitchFamily="34" charset="0"/>
                <a:cs typeface="Times New Roman" panose="02020603050405020304" pitchFamily="18" charset="0"/>
              </a:rPr>
              <a:t>Problem we face to perform various text classification tasks:</a:t>
            </a:r>
          </a:p>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Classifier affected by differences between semantic similarity of texts and labelling standards.</a:t>
            </a:r>
          </a:p>
          <a:p>
            <a:pPr>
              <a:buFont typeface="Wingdings" panose="05000000000000000000" pitchFamily="2" charset="2"/>
              <a:buChar char="q"/>
            </a:pPr>
            <a:r>
              <a:rPr lang="en-US" b="1" dirty="0">
                <a:effectLst/>
                <a:latin typeface="Calibri" panose="020F0502020204030204" pitchFamily="34" charset="0"/>
                <a:ea typeface="Calibri" panose="020F0502020204030204" pitchFamily="34" charset="0"/>
                <a:cs typeface="Times New Roman" panose="02020603050405020304" pitchFamily="18" charset="0"/>
              </a:rPr>
              <a:t>To address the problem :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Simple multitask learning model that used negative supervision.</a:t>
            </a:r>
          </a:p>
          <a:p>
            <a:pPr marL="800100" lvl="1" indent="-400050">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single and multi-label classifications, </a:t>
            </a:r>
          </a:p>
          <a:p>
            <a:pPr marL="800100" lvl="1" indent="-400050">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sentence and document classifications </a:t>
            </a:r>
          </a:p>
          <a:p>
            <a:pPr marL="800100" lvl="1" indent="-400050">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and classifications in three different languages.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BE306F3B-558B-4638-AC22-167C09718F29}"/>
              </a:ext>
            </a:extLst>
          </p:cNvPr>
          <p:cNvGraphicFramePr>
            <a:graphicFrameLocks noGrp="1"/>
          </p:cNvGraphicFramePr>
          <p:nvPr/>
        </p:nvGraphicFramePr>
        <p:xfrm>
          <a:off x="6682846" y="3881535"/>
          <a:ext cx="5277853" cy="1116484"/>
        </p:xfrm>
        <a:graphic>
          <a:graphicData uri="http://schemas.openxmlformats.org/drawingml/2006/table">
            <a:tbl>
              <a:tblPr firstRow="1" bandRow="1">
                <a:tableStyleId>{5C22544A-7EE6-4342-B048-85BDC9FD1C3A}</a:tableStyleId>
              </a:tblPr>
              <a:tblGrid>
                <a:gridCol w="5277853">
                  <a:extLst>
                    <a:ext uri="{9D8B030D-6E8A-4147-A177-3AD203B41FA5}">
                      <a16:colId xmlns:a16="http://schemas.microsoft.com/office/drawing/2014/main" val="1394932667"/>
                    </a:ext>
                  </a:extLst>
                </a:gridCol>
              </a:tblGrid>
              <a:tr h="374804">
                <a:tc>
                  <a:txBody>
                    <a:bodyPr/>
                    <a:lstStyle/>
                    <a:p>
                      <a:r>
                        <a:rPr lang="en-US" dirty="0"/>
                        <a:t>Sentences                          labels               BERT</a:t>
                      </a:r>
                    </a:p>
                  </a:txBody>
                  <a:tcPr/>
                </a:tc>
                <a:extLst>
                  <a:ext uri="{0D108BD9-81ED-4DB2-BD59-A6C34878D82A}">
                    <a16:rowId xmlns:a16="http://schemas.microsoft.com/office/drawing/2014/main" val="2071125148"/>
                  </a:ext>
                </a:extLst>
              </a:tr>
              <a:tr h="370840">
                <a:tc>
                  <a:txBody>
                    <a:bodyPr/>
                    <a:lstStyle/>
                    <a:p>
                      <a:r>
                        <a:rPr lang="en-US" dirty="0"/>
                        <a:t>A cold is a disease.               --                 COLD</a:t>
                      </a:r>
                    </a:p>
                  </a:txBody>
                  <a:tcPr/>
                </a:tc>
                <a:extLst>
                  <a:ext uri="{0D108BD9-81ED-4DB2-BD59-A6C34878D82A}">
                    <a16:rowId xmlns:a16="http://schemas.microsoft.com/office/drawing/2014/main" val="3524488012"/>
                  </a:ext>
                </a:extLst>
              </a:tr>
              <a:tr h="370840">
                <a:tc>
                  <a:txBody>
                    <a:bodyPr/>
                    <a:lstStyle/>
                    <a:p>
                      <a:r>
                        <a:rPr lang="en-US" dirty="0"/>
                        <a:t>I caught a cold.                 Cold              </a:t>
                      </a:r>
                      <a:r>
                        <a:rPr lang="en-US" dirty="0" err="1"/>
                        <a:t>COLD</a:t>
                      </a:r>
                      <a:endParaRPr lang="en-US" dirty="0"/>
                    </a:p>
                  </a:txBody>
                  <a:tcPr/>
                </a:tc>
                <a:extLst>
                  <a:ext uri="{0D108BD9-81ED-4DB2-BD59-A6C34878D82A}">
                    <a16:rowId xmlns:a16="http://schemas.microsoft.com/office/drawing/2014/main" val="2024058210"/>
                  </a:ext>
                </a:extLst>
              </a:tr>
            </a:tbl>
          </a:graphicData>
        </a:graphic>
      </p:graphicFrame>
    </p:spTree>
    <p:extLst>
      <p:ext uri="{BB962C8B-B14F-4D97-AF65-F5344CB8AC3E}">
        <p14:creationId xmlns:p14="http://schemas.microsoft.com/office/powerpoint/2010/main" val="406358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A6CC-E697-43D9-B388-7F1286E1DDC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Architecture of the models</a:t>
            </a:r>
          </a:p>
        </p:txBody>
      </p:sp>
      <p:sp>
        <p:nvSpPr>
          <p:cNvPr id="3" name="Content Placeholder 2">
            <a:extLst>
              <a:ext uri="{FF2B5EF4-FFF2-40B4-BE49-F238E27FC236}">
                <a16:creationId xmlns:a16="http://schemas.microsoft.com/office/drawing/2014/main" id="{54C8E58E-D9A7-42C7-B542-9686202E4F02}"/>
              </a:ext>
            </a:extLst>
          </p:cNvPr>
          <p:cNvSpPr>
            <a:spLocks noGrp="1"/>
          </p:cNvSpPr>
          <p:nvPr>
            <p:ph idx="1"/>
          </p:nvPr>
        </p:nvSpPr>
        <p:spPr>
          <a:xfrm>
            <a:off x="673036" y="2694839"/>
            <a:ext cx="4802754" cy="3636511"/>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Two  models :</a:t>
            </a:r>
          </a:p>
          <a:p>
            <a:pPr>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model learns an ordinary classification task.</a:t>
            </a:r>
          </a:p>
          <a:p>
            <a:pPr>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Second model encourages representations with different class labels to be distinct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2CD40ABA-DC82-488F-819F-6AC8261F2D9D}"/>
              </a:ext>
            </a:extLst>
          </p:cNvPr>
          <p:cNvSpPr/>
          <p:nvPr/>
        </p:nvSpPr>
        <p:spPr>
          <a:xfrm>
            <a:off x="5982934" y="5357562"/>
            <a:ext cx="1892967" cy="613611"/>
          </a:xfrm>
          <a:prstGeom prst="roundRect">
            <a:avLst/>
          </a:prstGeom>
          <a:solidFill>
            <a:schemeClr val="bg2">
              <a:lumMod val="25000"/>
              <a:lumOff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Classifier</a:t>
            </a:r>
          </a:p>
        </p:txBody>
      </p:sp>
      <p:sp>
        <p:nvSpPr>
          <p:cNvPr id="8" name="Rectangle: Rounded Corners 7">
            <a:extLst>
              <a:ext uri="{FF2B5EF4-FFF2-40B4-BE49-F238E27FC236}">
                <a16:creationId xmlns:a16="http://schemas.microsoft.com/office/drawing/2014/main" id="{E99FA102-244D-497E-84F6-634CBEF3EF8B}"/>
              </a:ext>
            </a:extLst>
          </p:cNvPr>
          <p:cNvSpPr/>
          <p:nvPr/>
        </p:nvSpPr>
        <p:spPr>
          <a:xfrm>
            <a:off x="8332453" y="5369310"/>
            <a:ext cx="2993846" cy="613611"/>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Discriminator</a:t>
            </a:r>
          </a:p>
        </p:txBody>
      </p:sp>
      <p:sp>
        <p:nvSpPr>
          <p:cNvPr id="9" name="Rectangle: Rounded Corners 8">
            <a:extLst>
              <a:ext uri="{FF2B5EF4-FFF2-40B4-BE49-F238E27FC236}">
                <a16:creationId xmlns:a16="http://schemas.microsoft.com/office/drawing/2014/main" id="{780E23C9-09B0-4D04-99C7-D1CADE923FB8}"/>
              </a:ext>
            </a:extLst>
          </p:cNvPr>
          <p:cNvSpPr/>
          <p:nvPr/>
        </p:nvSpPr>
        <p:spPr>
          <a:xfrm>
            <a:off x="6176800" y="4425642"/>
            <a:ext cx="1443788" cy="61361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2376F6-A562-48FD-B08B-9C970F02642A}"/>
              </a:ext>
            </a:extLst>
          </p:cNvPr>
          <p:cNvSpPr/>
          <p:nvPr/>
        </p:nvSpPr>
        <p:spPr>
          <a:xfrm>
            <a:off x="6356271" y="4612131"/>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23DB1B-2335-4FC3-9038-1D6EC4E77D55}"/>
              </a:ext>
            </a:extLst>
          </p:cNvPr>
          <p:cNvSpPr/>
          <p:nvPr/>
        </p:nvSpPr>
        <p:spPr>
          <a:xfrm>
            <a:off x="6778378" y="4612131"/>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CEBB6E-9041-454B-96BF-994D8356F868}"/>
              </a:ext>
            </a:extLst>
          </p:cNvPr>
          <p:cNvSpPr/>
          <p:nvPr/>
        </p:nvSpPr>
        <p:spPr>
          <a:xfrm>
            <a:off x="7219534" y="4619692"/>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33CF58B-E17B-474B-9B7B-913EA52AB0DB}"/>
              </a:ext>
            </a:extLst>
          </p:cNvPr>
          <p:cNvSpPr/>
          <p:nvPr/>
        </p:nvSpPr>
        <p:spPr>
          <a:xfrm>
            <a:off x="8278312" y="4411336"/>
            <a:ext cx="1443788" cy="61361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FBE0B6-413F-46C7-A58E-FBD6B38F9892}"/>
              </a:ext>
            </a:extLst>
          </p:cNvPr>
          <p:cNvSpPr/>
          <p:nvPr/>
        </p:nvSpPr>
        <p:spPr>
          <a:xfrm>
            <a:off x="9882519" y="4413439"/>
            <a:ext cx="1443788" cy="61361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3CBF40-3F4C-4826-BC7F-5E2FE49B82B5}"/>
              </a:ext>
            </a:extLst>
          </p:cNvPr>
          <p:cNvSpPr/>
          <p:nvPr/>
        </p:nvSpPr>
        <p:spPr>
          <a:xfrm>
            <a:off x="8445871" y="4604904"/>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1F6F5E7-7B64-4ADD-84ED-743EEAD13F46}"/>
              </a:ext>
            </a:extLst>
          </p:cNvPr>
          <p:cNvSpPr/>
          <p:nvPr/>
        </p:nvSpPr>
        <p:spPr>
          <a:xfrm>
            <a:off x="8867959" y="4597825"/>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D0947EE-F3DB-42CF-A55B-A4333ACFEC44}"/>
              </a:ext>
            </a:extLst>
          </p:cNvPr>
          <p:cNvSpPr/>
          <p:nvPr/>
        </p:nvSpPr>
        <p:spPr>
          <a:xfrm>
            <a:off x="9300995" y="4597825"/>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BD22BE3-EBDD-4F22-99D6-B113A94C6C1E}"/>
              </a:ext>
            </a:extLst>
          </p:cNvPr>
          <p:cNvSpPr/>
          <p:nvPr/>
        </p:nvSpPr>
        <p:spPr>
          <a:xfrm>
            <a:off x="10099088" y="4594004"/>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09D5D85-3D00-447F-A81F-6ACB65876CB7}"/>
              </a:ext>
            </a:extLst>
          </p:cNvPr>
          <p:cNvSpPr/>
          <p:nvPr/>
        </p:nvSpPr>
        <p:spPr>
          <a:xfrm>
            <a:off x="10488104" y="4594004"/>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C84ED27-1FBD-471A-9D51-17A1936D1C9E}"/>
              </a:ext>
            </a:extLst>
          </p:cNvPr>
          <p:cNvSpPr/>
          <p:nvPr/>
        </p:nvSpPr>
        <p:spPr>
          <a:xfrm>
            <a:off x="10873104" y="4594004"/>
            <a:ext cx="240632" cy="2406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0572077-DE55-412E-9C6E-68378FA96B95}"/>
              </a:ext>
            </a:extLst>
          </p:cNvPr>
          <p:cNvCxnSpPr>
            <a:cxnSpLocks/>
          </p:cNvCxnSpPr>
          <p:nvPr/>
        </p:nvCxnSpPr>
        <p:spPr>
          <a:xfrm>
            <a:off x="6898693" y="3047128"/>
            <a:ext cx="1" cy="307355"/>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7E48C81E-28EF-47BD-9AA4-6A4DE549FB02}"/>
              </a:ext>
            </a:extLst>
          </p:cNvPr>
          <p:cNvCxnSpPr>
            <a:cxnSpLocks/>
          </p:cNvCxnSpPr>
          <p:nvPr/>
        </p:nvCxnSpPr>
        <p:spPr>
          <a:xfrm>
            <a:off x="6898694" y="4005031"/>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FEEBEA8-5B3F-4227-8560-46F1C32A2D10}"/>
              </a:ext>
            </a:extLst>
          </p:cNvPr>
          <p:cNvCxnSpPr>
            <a:cxnSpLocks/>
          </p:cNvCxnSpPr>
          <p:nvPr/>
        </p:nvCxnSpPr>
        <p:spPr>
          <a:xfrm>
            <a:off x="9144575" y="3047128"/>
            <a:ext cx="0" cy="307355"/>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15CD261F-5A73-4DB2-87E8-556CE26741AE}"/>
              </a:ext>
            </a:extLst>
          </p:cNvPr>
          <p:cNvCxnSpPr>
            <a:cxnSpLocks/>
          </p:cNvCxnSpPr>
          <p:nvPr/>
        </p:nvCxnSpPr>
        <p:spPr>
          <a:xfrm>
            <a:off x="10572326" y="3047128"/>
            <a:ext cx="0" cy="307355"/>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05205719-1F8B-4FF7-A9E6-740D4B33F9FB}"/>
              </a:ext>
            </a:extLst>
          </p:cNvPr>
          <p:cNvCxnSpPr>
            <a:cxnSpLocks/>
          </p:cNvCxnSpPr>
          <p:nvPr/>
        </p:nvCxnSpPr>
        <p:spPr>
          <a:xfrm>
            <a:off x="9120522" y="4058410"/>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F887289A-2E4B-46D6-ADEA-2EFF2C9BACFF}"/>
              </a:ext>
            </a:extLst>
          </p:cNvPr>
          <p:cNvCxnSpPr>
            <a:cxnSpLocks/>
          </p:cNvCxnSpPr>
          <p:nvPr/>
        </p:nvCxnSpPr>
        <p:spPr>
          <a:xfrm>
            <a:off x="10604413" y="4058410"/>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95EBB85C-FD56-4226-AD59-4152E7961AE3}"/>
              </a:ext>
            </a:extLst>
          </p:cNvPr>
          <p:cNvCxnSpPr>
            <a:cxnSpLocks/>
          </p:cNvCxnSpPr>
          <p:nvPr/>
        </p:nvCxnSpPr>
        <p:spPr>
          <a:xfrm>
            <a:off x="6899181" y="4996279"/>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71701BB3-F3A1-46F5-A782-AD6E07D734C3}"/>
              </a:ext>
            </a:extLst>
          </p:cNvPr>
          <p:cNvCxnSpPr>
            <a:cxnSpLocks/>
          </p:cNvCxnSpPr>
          <p:nvPr/>
        </p:nvCxnSpPr>
        <p:spPr>
          <a:xfrm>
            <a:off x="9111524" y="5004636"/>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9CBF178-5E2B-46B7-B0D0-59E4639C86B7}"/>
              </a:ext>
            </a:extLst>
          </p:cNvPr>
          <p:cNvCxnSpPr>
            <a:cxnSpLocks/>
          </p:cNvCxnSpPr>
          <p:nvPr/>
        </p:nvCxnSpPr>
        <p:spPr>
          <a:xfrm>
            <a:off x="10604413" y="5016384"/>
            <a:ext cx="0" cy="352926"/>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Connector: Elbow 38">
            <a:extLst>
              <a:ext uri="{FF2B5EF4-FFF2-40B4-BE49-F238E27FC236}">
                <a16:creationId xmlns:a16="http://schemas.microsoft.com/office/drawing/2014/main" id="{B92B87AA-D74F-4F7E-9678-8458533430FE}"/>
              </a:ext>
            </a:extLst>
          </p:cNvPr>
          <p:cNvCxnSpPr>
            <a:cxnSpLocks/>
          </p:cNvCxnSpPr>
          <p:nvPr/>
        </p:nvCxnSpPr>
        <p:spPr>
          <a:xfrm>
            <a:off x="7627603" y="4823240"/>
            <a:ext cx="697835" cy="646837"/>
          </a:xfrm>
          <a:prstGeom prst="bentConnector3">
            <a:avLst>
              <a:gd name="adj1" fmla="val 50000"/>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54FA951-234E-438A-9128-19147051D652}"/>
              </a:ext>
            </a:extLst>
          </p:cNvPr>
          <p:cNvSpPr/>
          <p:nvPr/>
        </p:nvSpPr>
        <p:spPr>
          <a:xfrm>
            <a:off x="5657245" y="2483566"/>
            <a:ext cx="2417523" cy="4090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4323A095-BE32-4D9E-B5BB-159B04EB23A7}"/>
              </a:ext>
            </a:extLst>
          </p:cNvPr>
          <p:cNvSpPr/>
          <p:nvPr/>
        </p:nvSpPr>
        <p:spPr>
          <a:xfrm>
            <a:off x="8094821" y="2483754"/>
            <a:ext cx="3543803" cy="4089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5047A1C5-2B73-4CD5-BC20-3E570AD0238B}"/>
              </a:ext>
            </a:extLst>
          </p:cNvPr>
          <p:cNvCxnSpPr>
            <a:cxnSpLocks/>
          </p:cNvCxnSpPr>
          <p:nvPr/>
        </p:nvCxnSpPr>
        <p:spPr>
          <a:xfrm>
            <a:off x="6918746" y="5954201"/>
            <a:ext cx="1" cy="307355"/>
          </a:xfrm>
          <a:prstGeom prst="straightConnector1">
            <a:avLst/>
          </a:prstGeom>
          <a:ln w="9525" cap="flat" cmpd="sng" algn="ctr">
            <a:solidFill>
              <a:schemeClr val="tx1">
                <a:lumMod val="9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0" name="TextBox 69">
            <a:extLst>
              <a:ext uri="{FF2B5EF4-FFF2-40B4-BE49-F238E27FC236}">
                <a16:creationId xmlns:a16="http://schemas.microsoft.com/office/drawing/2014/main" id="{6AD05025-0C8D-41AB-991C-7D3B516D767B}"/>
              </a:ext>
            </a:extLst>
          </p:cNvPr>
          <p:cNvSpPr txBox="1"/>
          <p:nvPr/>
        </p:nvSpPr>
        <p:spPr>
          <a:xfrm>
            <a:off x="5961594" y="2659328"/>
            <a:ext cx="1914307" cy="369332"/>
          </a:xfrm>
          <a:prstGeom prst="rect">
            <a:avLst/>
          </a:prstGeom>
          <a:noFill/>
        </p:spPr>
        <p:txBody>
          <a:bodyPr wrap="none" rtlCol="0">
            <a:spAutoFit/>
          </a:bodyPr>
          <a:lstStyle/>
          <a:p>
            <a:r>
              <a:rPr lang="en-US" dirty="0"/>
              <a:t>I caught a cold</a:t>
            </a:r>
          </a:p>
        </p:txBody>
      </p:sp>
      <p:sp>
        <p:nvSpPr>
          <p:cNvPr id="71" name="TextBox 70">
            <a:extLst>
              <a:ext uri="{FF2B5EF4-FFF2-40B4-BE49-F238E27FC236}">
                <a16:creationId xmlns:a16="http://schemas.microsoft.com/office/drawing/2014/main" id="{599275B5-C397-415E-BB94-92833D3B992C}"/>
              </a:ext>
            </a:extLst>
          </p:cNvPr>
          <p:cNvSpPr txBox="1"/>
          <p:nvPr/>
        </p:nvSpPr>
        <p:spPr>
          <a:xfrm>
            <a:off x="8074769" y="2464625"/>
            <a:ext cx="1346844" cy="646331"/>
          </a:xfrm>
          <a:prstGeom prst="rect">
            <a:avLst/>
          </a:prstGeom>
          <a:noFill/>
        </p:spPr>
        <p:txBody>
          <a:bodyPr wrap="none" rtlCol="0">
            <a:spAutoFit/>
          </a:bodyPr>
          <a:lstStyle/>
          <a:p>
            <a:r>
              <a:rPr lang="en-US" dirty="0"/>
              <a:t>A cold is a</a:t>
            </a:r>
          </a:p>
          <a:p>
            <a:r>
              <a:rPr lang="en-US" dirty="0"/>
              <a:t> disease</a:t>
            </a:r>
          </a:p>
        </p:txBody>
      </p:sp>
      <p:sp>
        <p:nvSpPr>
          <p:cNvPr id="72" name="TextBox 71">
            <a:extLst>
              <a:ext uri="{FF2B5EF4-FFF2-40B4-BE49-F238E27FC236}">
                <a16:creationId xmlns:a16="http://schemas.microsoft.com/office/drawing/2014/main" id="{3549A806-FEE7-4AF3-913E-00138BE865C2}"/>
              </a:ext>
            </a:extLst>
          </p:cNvPr>
          <p:cNvSpPr txBox="1"/>
          <p:nvPr/>
        </p:nvSpPr>
        <p:spPr>
          <a:xfrm>
            <a:off x="9686506" y="2571618"/>
            <a:ext cx="1680268" cy="369332"/>
          </a:xfrm>
          <a:prstGeom prst="rect">
            <a:avLst/>
          </a:prstGeom>
          <a:noFill/>
        </p:spPr>
        <p:txBody>
          <a:bodyPr wrap="none" rtlCol="0">
            <a:spAutoFit/>
          </a:bodyPr>
          <a:lstStyle/>
          <a:p>
            <a:r>
              <a:rPr lang="en-US" dirty="0"/>
              <a:t>I’m coughing</a:t>
            </a:r>
          </a:p>
        </p:txBody>
      </p:sp>
      <p:sp>
        <p:nvSpPr>
          <p:cNvPr id="73" name="TextBox 72">
            <a:extLst>
              <a:ext uri="{FF2B5EF4-FFF2-40B4-BE49-F238E27FC236}">
                <a16:creationId xmlns:a16="http://schemas.microsoft.com/office/drawing/2014/main" id="{5903AAAF-D3B8-49CB-A940-B0CC75C9D159}"/>
              </a:ext>
            </a:extLst>
          </p:cNvPr>
          <p:cNvSpPr txBox="1"/>
          <p:nvPr/>
        </p:nvSpPr>
        <p:spPr>
          <a:xfrm>
            <a:off x="6534651" y="6204371"/>
            <a:ext cx="728084" cy="369332"/>
          </a:xfrm>
          <a:prstGeom prst="rect">
            <a:avLst/>
          </a:prstGeom>
          <a:noFill/>
        </p:spPr>
        <p:txBody>
          <a:bodyPr wrap="none" rtlCol="0">
            <a:spAutoFit/>
          </a:bodyPr>
          <a:lstStyle/>
          <a:p>
            <a:r>
              <a:rPr lang="en-US" dirty="0"/>
              <a:t>Cold</a:t>
            </a:r>
          </a:p>
        </p:txBody>
      </p:sp>
      <p:sp>
        <p:nvSpPr>
          <p:cNvPr id="74" name="TextBox 73">
            <a:extLst>
              <a:ext uri="{FF2B5EF4-FFF2-40B4-BE49-F238E27FC236}">
                <a16:creationId xmlns:a16="http://schemas.microsoft.com/office/drawing/2014/main" id="{CEEE092D-115C-4EFD-93CC-BD65979D6695}"/>
              </a:ext>
            </a:extLst>
          </p:cNvPr>
          <p:cNvSpPr txBox="1"/>
          <p:nvPr/>
        </p:nvSpPr>
        <p:spPr>
          <a:xfrm>
            <a:off x="6212596" y="2093457"/>
            <a:ext cx="1265090" cy="369332"/>
          </a:xfrm>
          <a:prstGeom prst="rect">
            <a:avLst/>
          </a:prstGeom>
          <a:noFill/>
        </p:spPr>
        <p:txBody>
          <a:bodyPr wrap="none" rtlCol="0">
            <a:spAutoFit/>
          </a:bodyPr>
          <a:lstStyle/>
          <a:p>
            <a:r>
              <a:rPr lang="en-US" dirty="0"/>
              <a:t>Main Task</a:t>
            </a:r>
          </a:p>
        </p:txBody>
      </p:sp>
      <p:sp>
        <p:nvSpPr>
          <p:cNvPr id="76" name="TextBox 75">
            <a:extLst>
              <a:ext uri="{FF2B5EF4-FFF2-40B4-BE49-F238E27FC236}">
                <a16:creationId xmlns:a16="http://schemas.microsoft.com/office/drawing/2014/main" id="{4FB9B92E-01B0-4F51-A711-2DC6D56956F8}"/>
              </a:ext>
            </a:extLst>
          </p:cNvPr>
          <p:cNvSpPr txBox="1"/>
          <p:nvPr/>
        </p:nvSpPr>
        <p:spPr>
          <a:xfrm>
            <a:off x="9013371" y="2057671"/>
            <a:ext cx="1620957" cy="369332"/>
          </a:xfrm>
          <a:prstGeom prst="rect">
            <a:avLst/>
          </a:prstGeom>
          <a:noFill/>
        </p:spPr>
        <p:txBody>
          <a:bodyPr wrap="none" rtlCol="0">
            <a:spAutoFit/>
          </a:bodyPr>
          <a:lstStyle/>
          <a:p>
            <a:r>
              <a:rPr lang="en-US" dirty="0"/>
              <a:t>Auxiliary Task</a:t>
            </a:r>
          </a:p>
        </p:txBody>
      </p:sp>
      <p:sp>
        <p:nvSpPr>
          <p:cNvPr id="77" name="Rectangle: Rounded Corners 76">
            <a:extLst>
              <a:ext uri="{FF2B5EF4-FFF2-40B4-BE49-F238E27FC236}">
                <a16:creationId xmlns:a16="http://schemas.microsoft.com/office/drawing/2014/main" id="{7D7A1023-C1E4-4ED2-BB5A-E5AFB4F54E80}"/>
              </a:ext>
            </a:extLst>
          </p:cNvPr>
          <p:cNvSpPr/>
          <p:nvPr/>
        </p:nvSpPr>
        <p:spPr>
          <a:xfrm>
            <a:off x="5952208" y="3408954"/>
            <a:ext cx="5374099" cy="613611"/>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Encoder</a:t>
            </a:r>
          </a:p>
        </p:txBody>
      </p:sp>
    </p:spTree>
    <p:extLst>
      <p:ext uri="{BB962C8B-B14F-4D97-AF65-F5344CB8AC3E}">
        <p14:creationId xmlns:p14="http://schemas.microsoft.com/office/powerpoint/2010/main" val="407188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A8F1-5AFD-49E6-8EEE-EFBCFB4533B5}"/>
              </a:ext>
            </a:extLst>
          </p:cNvPr>
          <p:cNvSpPr>
            <a:spLocks noGrp="1"/>
          </p:cNvSpPr>
          <p:nvPr>
            <p:ph type="title"/>
          </p:nvPr>
        </p:nvSpPr>
        <p:spPr/>
        <p:txBody>
          <a:bodyPr/>
          <a:lstStyle/>
          <a:p>
            <a: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Classifier model for the main task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2EA9E7-511F-4769-8DA1-EEF46F31A638}"/>
                  </a:ext>
                </a:extLst>
              </p:cNvPr>
              <p:cNvSpPr>
                <a:spLocks noGrp="1"/>
              </p:cNvSpPr>
              <p:nvPr>
                <p:ph idx="1"/>
              </p:nvPr>
            </p:nvSpPr>
            <p:spPr>
              <a:xfrm>
                <a:off x="818712" y="2222287"/>
                <a:ext cx="10554574" cy="3636511"/>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Main task is the primary classification task to optimize</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Used a simple classifier as employed in BERT for the classification task</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Classifier takes an input vector </a:t>
                </a:r>
                <a14:m>
                  <m:oMath xmlns:m="http://schemas.openxmlformats.org/officeDocument/2006/math">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𝑣</m:t>
                        </m:r>
                      </m:e>
                      <m:sup>
                        <m:r>
                          <a:rPr lang="en-US" b="0" i="1" smtClean="0">
                            <a:latin typeface="Cambria Math" panose="02040503050406030204" pitchFamily="18" charset="0"/>
                            <a:cs typeface="Calibri" panose="020F0502020204030204" pitchFamily="34" charset="0"/>
                          </a:rPr>
                          <m:t>𝑚</m:t>
                        </m:r>
                      </m:sup>
                    </m:sSup>
                  </m:oMath>
                </a14:m>
                <a:r>
                  <a:rPr lang="en-US" dirty="0">
                    <a:latin typeface="Calibri" panose="020F0502020204030204" pitchFamily="34" charset="0"/>
                    <a:cs typeface="Calibri" panose="020F0502020204030204" pitchFamily="34" charset="0"/>
                  </a:rPr>
                  <a:t> and calculates probabilities to assign a set of class label C</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loss function of the classifier, </a:t>
                </a:r>
              </a:p>
              <a:p>
                <a:pPr lvl="1">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𝐿</m:t>
                        </m:r>
                      </m:e>
                      <m:sub>
                        <m:r>
                          <a:rPr lang="en-US" b="0" i="1" smtClean="0">
                            <a:latin typeface="Cambria Math" panose="02040503050406030204" pitchFamily="18" charset="0"/>
                            <a:cs typeface="Calibri" panose="020F0502020204030204" pitchFamily="34" charset="0"/>
                          </a:rPr>
                          <m:t>𝑚</m:t>
                        </m:r>
                      </m:sub>
                    </m:sSub>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𝑙𝑜𝑔</m:t>
                    </m:r>
                  </m:oMath>
                </a14:m>
                <a:r>
                  <a:rPr lang="en-US" dirty="0">
                    <a:latin typeface="Calibri" panose="020F0502020204030204" pitchFamily="34" charset="0"/>
                    <a:cs typeface="Calibri" panose="020F0502020204030204" pitchFamily="34" charset="0"/>
                  </a:rPr>
                  <a:t>(likelihood of prediction)</a:t>
                </a:r>
              </a:p>
              <a:p>
                <a:pPr>
                  <a:buFont typeface="Wingdings" panose="05000000000000000000" pitchFamily="2" charset="2"/>
                  <a:buChar char="q"/>
                </a:pPr>
                <a:r>
                  <a:rPr lang="en-US" dirty="0" err="1">
                    <a:latin typeface="Calibri" panose="020F0502020204030204" pitchFamily="34" charset="0"/>
                    <a:cs typeface="Calibri" panose="020F0502020204030204" pitchFamily="34" charset="0"/>
                  </a:rPr>
                  <a:t>Softmax</a:t>
                </a:r>
                <a:r>
                  <a:rPr lang="en-US" dirty="0">
                    <a:latin typeface="Calibri" panose="020F0502020204030204" pitchFamily="34" charset="0"/>
                    <a:cs typeface="Calibri" panose="020F0502020204030204" pitchFamily="34" charset="0"/>
                  </a:rPr>
                  <a:t> function for single-label classification</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Sigmoid function for multi-label classification</a:t>
                </a:r>
              </a:p>
            </p:txBody>
          </p:sp>
        </mc:Choice>
        <mc:Fallback>
          <p:sp>
            <p:nvSpPr>
              <p:cNvPr id="3" name="Content Placeholder 2">
                <a:extLst>
                  <a:ext uri="{FF2B5EF4-FFF2-40B4-BE49-F238E27FC236}">
                    <a16:creationId xmlns:a16="http://schemas.microsoft.com/office/drawing/2014/main" id="{CB2EA9E7-511F-4769-8DA1-EEF46F31A638}"/>
                  </a:ext>
                </a:extLst>
              </p:cNvPr>
              <p:cNvSpPr>
                <a:spLocks noGrp="1" noRot="1" noChangeAspect="1" noMove="1" noResize="1" noEditPoints="1" noAdjustHandles="1" noChangeArrowheads="1" noChangeShapeType="1" noTextEdit="1"/>
              </p:cNvSpPr>
              <p:nvPr>
                <p:ph idx="1"/>
              </p:nvPr>
            </p:nvSpPr>
            <p:spPr>
              <a:xfrm>
                <a:off x="818712" y="2222287"/>
                <a:ext cx="10554574" cy="3636511"/>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97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A8F1-5AFD-49E6-8EEE-EFBCFB4533B5}"/>
              </a:ext>
            </a:extLst>
          </p:cNvPr>
          <p:cNvSpPr>
            <a:spLocks noGrp="1"/>
          </p:cNvSpPr>
          <p:nvPr>
            <p:ph type="title"/>
          </p:nvPr>
        </p:nvSpPr>
        <p:spPr/>
        <p:txBody>
          <a:bodyPr/>
          <a:lstStyle/>
          <a:p>
            <a: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Discriminator model for the auxiliary task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2EA9E7-511F-4769-8DA1-EEF46F31A638}"/>
                  </a:ext>
                </a:extLst>
              </p:cNvPr>
              <p:cNvSpPr>
                <a:spLocks noGrp="1"/>
              </p:cNvSpPr>
              <p:nvPr>
                <p:ph idx="1"/>
              </p:nvPr>
            </p:nvSpPr>
            <p:spPr>
              <a:xfrm>
                <a:off x="818712" y="2222287"/>
                <a:ext cx="10554574" cy="3796773"/>
              </a:xfrm>
            </p:spPr>
            <p:txBody>
              <a:bodyPr>
                <a:normAutofit lnSpcReduction="10000"/>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auxiliary task is to give negative supervision to encourage distinct representations of texts with different labels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Discriminator samples a set of n texts from the same batch as </a:t>
                </a:r>
                <a14:m>
                  <m:oMath xmlns:m="http://schemas.openxmlformats.org/officeDocument/2006/math">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𝑣</m:t>
                        </m:r>
                      </m:e>
                      <m:sup>
                        <m:r>
                          <a:rPr lang="en-US" b="0" i="1" smtClean="0">
                            <a:latin typeface="Cambria Math" panose="02040503050406030204" pitchFamily="18" charset="0"/>
                            <a:cs typeface="Calibri" panose="020F0502020204030204" pitchFamily="34" charset="0"/>
                          </a:rPr>
                          <m:t>𝑚</m:t>
                        </m:r>
                      </m:sup>
                    </m:sSup>
                  </m:oMath>
                </a14:m>
                <a:r>
                  <a:rPr lang="en-US" dirty="0">
                    <a:latin typeface="Calibri" panose="020F0502020204030204" pitchFamily="34" charset="0"/>
                    <a:cs typeface="Calibri" panose="020F0502020204030204" pitchFamily="34" charset="0"/>
                  </a:rPr>
                  <a:t> </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Different labels from </a:t>
                </a:r>
                <a14:m>
                  <m:oMath xmlns:m="http://schemas.openxmlformats.org/officeDocument/2006/math">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𝑣</m:t>
                        </m:r>
                      </m:e>
                      <m:sup>
                        <m:r>
                          <a:rPr lang="en-US" b="0" i="1" smtClean="0">
                            <a:latin typeface="Cambria Math" panose="02040503050406030204" pitchFamily="18" charset="0"/>
                            <a:cs typeface="Calibri" panose="020F0502020204030204" pitchFamily="34" charset="0"/>
                          </a:rPr>
                          <m:t>𝑚</m:t>
                        </m:r>
                      </m:sup>
                    </m:sSup>
                  </m:oMath>
                </a14:m>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Loss function of the Discriminator, </a:t>
                </a:r>
              </a:p>
              <a:p>
                <a:pPr lvl="1">
                  <a:buFont typeface="Wingdings" panose="05000000000000000000" pitchFamily="2" charset="2"/>
                  <a:buChar char="§"/>
                </a:pPr>
                <a14:m>
                  <m:oMath xmlns:m="http://schemas.openxmlformats.org/officeDocument/2006/math">
                    <m:r>
                      <a:rPr lang="en-US" i="1" dirty="0" smtClean="0">
                        <a:latin typeface="Cambria Math" panose="02040503050406030204" pitchFamily="18" charset="0"/>
                        <a:cs typeface="Calibri" panose="020F0502020204030204" pitchFamily="34" charset="0"/>
                      </a:rPr>
                      <m:t>𝐿</m:t>
                    </m:r>
                    <m:r>
                      <a:rPr lang="en-US" i="1" baseline="-25000" dirty="0" smtClean="0">
                        <a:latin typeface="Cambria Math" panose="02040503050406030204" pitchFamily="18" charset="0"/>
                        <a:cs typeface="Calibri" panose="020F0502020204030204" pitchFamily="34" charset="0"/>
                      </a:rPr>
                      <m:t>𝑎</m:t>
                    </m:r>
                    <m:r>
                      <a:rPr lang="en-US" i="1" dirty="0" smtClean="0">
                        <a:latin typeface="Cambria Math" panose="02040503050406030204" pitchFamily="18" charset="0"/>
                        <a:cs typeface="Calibri" panose="020F0502020204030204" pitchFamily="34" charset="0"/>
                      </a:rPr>
                      <m:t> =</m:t>
                    </m:r>
                  </m:oMath>
                </a14:m>
                <a:r>
                  <a:rPr lang="en-US" dirty="0">
                    <a:latin typeface="Calibri" panose="020F0502020204030204" pitchFamily="34" charset="0"/>
                    <a:cs typeface="Calibri" panose="020F0502020204030204" pitchFamily="34" charset="0"/>
                  </a:rPr>
                  <a:t> </a:t>
                </a:r>
                <a14:m>
                  <m:oMath xmlns:m="http://schemas.openxmlformats.org/officeDocument/2006/math">
                    <m:f>
                      <m:fPr>
                        <m:ctrlPr>
                          <a:rPr lang="en-US"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1</m:t>
                        </m:r>
                      </m:num>
                      <m:den>
                        <m:r>
                          <a:rPr lang="en-US" b="0" i="1" smtClean="0">
                            <a:latin typeface="Cambria Math" panose="02040503050406030204" pitchFamily="18" charset="0"/>
                            <a:cs typeface="Calibri" panose="020F0502020204030204" pitchFamily="34" charset="0"/>
                          </a:rPr>
                          <m:t>𝑛</m:t>
                        </m:r>
                      </m:den>
                    </m:f>
                    <m:r>
                      <a:rPr lang="en-US" b="0" i="1" smtClean="0">
                        <a:latin typeface="Cambria Math" panose="02040503050406030204" pitchFamily="18" charset="0"/>
                        <a:cs typeface="Calibri" panose="020F0502020204030204" pitchFamily="34" charset="0"/>
                      </a:rPr>
                      <m:t> </m:t>
                    </m:r>
                    <m:nary>
                      <m:naryPr>
                        <m:chr m:val="∑"/>
                        <m:supHide m:val="on"/>
                        <m:ctrlPr>
                          <a:rPr lang="en-US" b="0" i="1" smtClean="0">
                            <a:latin typeface="Cambria Math" panose="02040503050406030204" pitchFamily="18" charset="0"/>
                            <a:cs typeface="Calibri" panose="020F0502020204030204" pitchFamily="34" charset="0"/>
                          </a:rPr>
                        </m:ctrlPr>
                      </m:naryPr>
                      <m:sub>
                        <m:r>
                          <m:rPr>
                            <m:brk m:alnAt="7"/>
                          </m:rPr>
                          <a:rPr lang="en-US" b="0" i="1" smtClean="0">
                            <a:latin typeface="Cambria Math" panose="02040503050406030204" pitchFamily="18" charset="0"/>
                            <a:cs typeface="Calibri" panose="020F0502020204030204" pitchFamily="34" charset="0"/>
                          </a:rPr>
                          <m:t>𝑖</m:t>
                        </m:r>
                      </m:sub>
                      <m:sup/>
                      <m:e>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𝑠</m:t>
                            </m:r>
                          </m:e>
                          <m:sub>
                            <m:r>
                              <a:rPr lang="en-US" b="0" i="1" smtClean="0">
                                <a:latin typeface="Cambria Math" panose="02040503050406030204" pitchFamily="18" charset="0"/>
                                <a:cs typeface="Calibri" panose="020F0502020204030204" pitchFamily="34" charset="0"/>
                              </a:rPr>
                              <m:t>𝑖</m:t>
                            </m:r>
                          </m:sub>
                          <m:sup>
                            <m:r>
                              <a:rPr lang="en-US" b="0" i="1" smtClean="0">
                                <a:latin typeface="Cambria Math" panose="02040503050406030204" pitchFamily="18" charset="0"/>
                                <a:cs typeface="Calibri" panose="020F0502020204030204" pitchFamily="34" charset="0"/>
                              </a:rPr>
                              <m:t>𝑚</m:t>
                            </m:r>
                          </m:sup>
                        </m:sSubSup>
                      </m:e>
                    </m:nary>
                  </m:oMath>
                </a14:m>
                <a:r>
                  <a:rPr lang="en-US" dirty="0">
                    <a:latin typeface="Calibri" panose="020F0502020204030204" pitchFamily="34" charset="0"/>
                    <a:cs typeface="Calibri" panose="020F0502020204030204" pitchFamily="34" charset="0"/>
                  </a:rPr>
                  <a:t>  ,  </a:t>
                </a:r>
                <a14:m>
                  <m:oMath xmlns:m="http://schemas.openxmlformats.org/officeDocument/2006/math">
                    <m:sSubSup>
                      <m:sSubSupPr>
                        <m:ctrlPr>
                          <a:rPr lang="en-US"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𝑠</m:t>
                        </m:r>
                      </m:e>
                      <m:sub>
                        <m:r>
                          <a:rPr lang="en-US" b="0" i="1" smtClean="0">
                            <a:latin typeface="Cambria Math" panose="02040503050406030204" pitchFamily="18" charset="0"/>
                            <a:cs typeface="Calibri" panose="020F0502020204030204" pitchFamily="34" charset="0"/>
                          </a:rPr>
                          <m:t>𝑗</m:t>
                        </m:r>
                      </m:sub>
                      <m:sup>
                        <m:r>
                          <a:rPr lang="en-US" b="0" i="1" smtClean="0">
                            <a:latin typeface="Cambria Math" panose="02040503050406030204" pitchFamily="18" charset="0"/>
                            <a:cs typeface="Calibri" panose="020F0502020204030204" pitchFamily="34" charset="0"/>
                          </a:rPr>
                          <m:t>𝑚</m:t>
                        </m:r>
                      </m:sup>
                    </m:sSubSup>
                    <m:r>
                      <a:rPr lang="en-US" b="0" i="1" smtClean="0">
                        <a:latin typeface="Cambria Math" panose="02040503050406030204" pitchFamily="18" charset="0"/>
                        <a:cs typeface="Calibri" panose="020F0502020204030204" pitchFamily="34" charset="0"/>
                      </a:rPr>
                      <m:t>=1+</m:t>
                    </m:r>
                    <m:r>
                      <a:rPr lang="en-US" b="0" i="1" smtClean="0">
                        <a:latin typeface="Cambria Math" panose="02040503050406030204" pitchFamily="18" charset="0"/>
                        <a:cs typeface="Calibri" panose="020F0502020204030204" pitchFamily="34" charset="0"/>
                      </a:rPr>
                      <m:t>𝑐𝑜𝑠𝑠𝑖𝑚</m:t>
                    </m:r>
                    <m:r>
                      <a:rPr lang="en-US" b="0" i="1" smtClean="0">
                        <a:latin typeface="Cambria Math" panose="02040503050406030204" pitchFamily="18" charset="0"/>
                        <a:cs typeface="Calibri" panose="020F0502020204030204" pitchFamily="34" charset="0"/>
                      </a:rPr>
                      <m:t> (</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𝑣</m:t>
                        </m:r>
                      </m:e>
                      <m:sub>
                        <m:r>
                          <a:rPr lang="en-US" b="0" i="1" smtClean="0">
                            <a:latin typeface="Cambria Math" panose="02040503050406030204" pitchFamily="18" charset="0"/>
                            <a:cs typeface="Calibri" panose="020F0502020204030204" pitchFamily="34" charset="0"/>
                          </a:rPr>
                          <m:t>𝑚</m:t>
                        </m:r>
                      </m:sub>
                    </m:sSub>
                    <m:r>
                      <a:rPr lang="en-US" b="0" i="1" smtClean="0">
                        <a:latin typeface="Cambria Math" panose="02040503050406030204" pitchFamily="18" charset="0"/>
                        <a:cs typeface="Calibri" panose="020F0502020204030204" pitchFamily="34" charset="0"/>
                      </a:rPr>
                      <m:t> , </m:t>
                    </m:r>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𝑣</m:t>
                        </m:r>
                      </m:e>
                      <m:sub>
                        <m:r>
                          <a:rPr lang="en-US" b="0" i="1" smtClean="0">
                            <a:latin typeface="Cambria Math" panose="02040503050406030204" pitchFamily="18" charset="0"/>
                            <a:cs typeface="Calibri" panose="020F0502020204030204" pitchFamily="34" charset="0"/>
                          </a:rPr>
                          <m:t>𝑗</m:t>
                        </m:r>
                      </m:sub>
                      <m:sup>
                        <m:r>
                          <a:rPr lang="en-US" b="0" i="1" smtClean="0">
                            <a:latin typeface="Cambria Math" panose="02040503050406030204" pitchFamily="18" charset="0"/>
                            <a:cs typeface="Calibri" panose="020F0502020204030204" pitchFamily="34" charset="0"/>
                          </a:rPr>
                          <m:t>𝑎</m:t>
                        </m:r>
                      </m:sup>
                    </m:sSubSup>
                    <m:r>
                      <a:rPr lang="en-US" b="0" i="1" smtClean="0">
                        <a:latin typeface="Cambria Math" panose="02040503050406030204" pitchFamily="18" charset="0"/>
                        <a:cs typeface="Calibri" panose="020F0502020204030204" pitchFamily="34" charset="0"/>
                      </a:rPr>
                      <m:t>)</m:t>
                    </m:r>
                  </m:oMath>
                </a14:m>
                <a:endParaRPr lang="en-US"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cossim</a:t>
                </a:r>
                <a:r>
                  <a:rPr lang="en-US" dirty="0">
                    <a:latin typeface="Calibri" panose="020F0502020204030204" pitchFamily="34" charset="0"/>
                    <a:cs typeface="Calibri" panose="020F0502020204030204" pitchFamily="34" charset="0"/>
                  </a:rPr>
                  <a:t> function calculates the cosine similarities between the representations</a:t>
                </a:r>
              </a:p>
              <a:p>
                <a:pPr lvl="1">
                  <a:buFont typeface="Wingdings" panose="05000000000000000000" pitchFamily="2" charset="2"/>
                  <a:buChar char="§"/>
                </a:pPr>
                <a:r>
                  <a:rPr lang="en-US" dirty="0">
                    <a:latin typeface="Calibri" panose="020F0502020204030204" pitchFamily="34" charset="0"/>
                    <a:cs typeface="Calibri" panose="020F0502020204030204" pitchFamily="34" charset="0"/>
                  </a:rPr>
                  <a:t>intuitively encourages the negative examples to have smaller cosine similarities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overall loss function, </a:t>
                </a:r>
              </a:p>
              <a:p>
                <a:pPr lvl="1">
                  <a:buFont typeface="Wingdings" panose="05000000000000000000" pitchFamily="2" charset="2"/>
                  <a:buChar char="§"/>
                </a:pPr>
                <a14:m>
                  <m:oMath xmlns:m="http://schemas.openxmlformats.org/officeDocument/2006/math">
                    <m:r>
                      <a:rPr lang="en-US" b="0" i="1" smtClean="0">
                        <a:latin typeface="Cambria Math" panose="02040503050406030204" pitchFamily="18" charset="0"/>
                        <a:cs typeface="Calibri" panose="020F0502020204030204" pitchFamily="34" charset="0"/>
                      </a:rPr>
                      <m:t>𝐿</m:t>
                    </m:r>
                    <m:r>
                      <a:rPr lang="en-US" b="0" i="1" smtClean="0">
                        <a:latin typeface="Cambria Math" panose="02040503050406030204" pitchFamily="18" charset="0"/>
                        <a:cs typeface="Calibri" panose="020F0502020204030204" pitchFamily="34" charset="0"/>
                      </a:rPr>
                      <m:t>= </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𝐿</m:t>
                        </m:r>
                      </m:e>
                      <m:sub>
                        <m:r>
                          <a:rPr lang="en-US" b="0" i="1" smtClean="0">
                            <a:latin typeface="Cambria Math" panose="02040503050406030204" pitchFamily="18" charset="0"/>
                            <a:cs typeface="Calibri" panose="020F0502020204030204" pitchFamily="34" charset="0"/>
                          </a:rPr>
                          <m:t>𝑚</m:t>
                        </m:r>
                      </m:sub>
                    </m:sSub>
                    <m:r>
                      <a:rPr lang="en-US" b="0" i="1" smtClean="0">
                        <a:latin typeface="Cambria Math" panose="02040503050406030204" pitchFamily="18" charset="0"/>
                        <a:cs typeface="Calibri" panose="020F0502020204030204" pitchFamily="34" charset="0"/>
                      </a:rPr>
                      <m:t>+ </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𝐿</m:t>
                        </m:r>
                      </m:e>
                      <m:sub>
                        <m:r>
                          <a:rPr lang="en-US" b="0" i="1" smtClean="0">
                            <a:latin typeface="Cambria Math" panose="02040503050406030204" pitchFamily="18" charset="0"/>
                            <a:cs typeface="Calibri" panose="020F0502020204030204" pitchFamily="34" charset="0"/>
                          </a:rPr>
                          <m:t>𝑎</m:t>
                        </m:r>
                      </m:sub>
                    </m:sSub>
                  </m:oMath>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CB2EA9E7-511F-4769-8DA1-EEF46F31A638}"/>
                  </a:ext>
                </a:extLst>
              </p:cNvPr>
              <p:cNvSpPr>
                <a:spLocks noGrp="1" noRot="1" noChangeAspect="1" noMove="1" noResize="1" noEditPoints="1" noAdjustHandles="1" noChangeArrowheads="1" noChangeShapeType="1" noTextEdit="1"/>
              </p:cNvSpPr>
              <p:nvPr>
                <p:ph idx="1"/>
              </p:nvPr>
            </p:nvSpPr>
            <p:spPr>
              <a:xfrm>
                <a:off x="818712" y="2222287"/>
                <a:ext cx="10554574" cy="379677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73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A6CC-E697-43D9-B388-7F1286E1DDC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EXPERIMENT</a:t>
            </a:r>
            <a:endParaRPr lang="en-US" b="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4C8E58E-D9A7-42C7-B542-9686202E4F02}"/>
              </a:ext>
            </a:extLst>
          </p:cNvPr>
          <p:cNvSpPr>
            <a:spLocks noGrp="1"/>
          </p:cNvSpPr>
          <p:nvPr>
            <p:ph idx="1"/>
          </p:nvPr>
        </p:nvSpPr>
        <p:spPr>
          <a:xfrm>
            <a:off x="810000" y="2300664"/>
            <a:ext cx="10554574" cy="3878067"/>
          </a:xfrm>
        </p:spPr>
        <p:txBody>
          <a:bodyPr>
            <a:noAutofit/>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Single-Label Classification:</a:t>
            </a:r>
          </a:p>
          <a:p>
            <a:pPr lvl="1">
              <a:buFont typeface="Wingdings" panose="05000000000000000000" pitchFamily="2" charset="2"/>
              <a:buChar char="§"/>
            </a:pPr>
            <a:r>
              <a:rPr lang="en-US" dirty="0">
                <a:latin typeface="Calibri" panose="020F0502020204030204" pitchFamily="34" charset="0"/>
                <a:cs typeface="Calibri" panose="020F0502020204030204" pitchFamily="34" charset="0"/>
              </a:rPr>
              <a:t>For this classification MR, CR, SST-5, TREC and SUBJ datasets are used. The evaluation metric for these single-label classification tasks is accuracy.</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Multi-Label Classification:</a:t>
            </a:r>
          </a:p>
          <a:p>
            <a:pPr lvl="1">
              <a:buFont typeface="Wingdings" panose="05000000000000000000" pitchFamily="2" charset="2"/>
              <a:buChar char="§"/>
            </a:pPr>
            <a:r>
              <a:rPr lang="en-US" dirty="0">
                <a:latin typeface="Calibri" panose="020F0502020204030204" pitchFamily="34" charset="0"/>
                <a:cs typeface="Calibri" panose="020F0502020204030204" pitchFamily="34" charset="0"/>
              </a:rPr>
              <a:t>For this classification </a:t>
            </a:r>
            <a:r>
              <a:rPr lang="en-US" dirty="0" err="1">
                <a:latin typeface="Calibri" panose="020F0502020204030204" pitchFamily="34" charset="0"/>
                <a:cs typeface="Calibri" panose="020F0502020204030204" pitchFamily="34" charset="0"/>
              </a:rPr>
              <a:t>MedWeb</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arXiv</a:t>
            </a:r>
            <a:r>
              <a:rPr lang="en-US" dirty="0">
                <a:latin typeface="Calibri" panose="020F0502020204030204" pitchFamily="34" charset="0"/>
                <a:cs typeface="Calibri" panose="020F0502020204030204" pitchFamily="34" charset="0"/>
              </a:rPr>
              <a:t> datasets are used. The evaluation metric for multi-label classification is Exact-Match.</a:t>
            </a:r>
          </a:p>
          <a:p>
            <a:pPr marL="0" indent="0">
              <a:buNone/>
            </a:pPr>
            <a:r>
              <a:rPr lang="en-US" dirty="0">
                <a:latin typeface="Calibri" panose="020F0502020204030204" pitchFamily="34" charset="0"/>
                <a:cs typeface="Calibri" panose="020F0502020204030204" pitchFamily="34" charset="0"/>
              </a:rPr>
              <a:t>Here BERT and a Hierarchical Attention Network (HAN) are employed as a text encoder for generating sentence and document representation, respectively. Fine-tuned BERT-base models were used for conducting sentence classification and the original HAN for document classification. </a:t>
            </a:r>
          </a:p>
          <a:p>
            <a:pPr marL="0" indent="0">
              <a:buNone/>
            </a:pPr>
            <a:r>
              <a:rPr lang="en-US" dirty="0">
                <a:latin typeface="Calibri" panose="020F0502020204030204" pitchFamily="34" charset="0"/>
                <a:cs typeface="Calibri" panose="020F0502020204030204" pitchFamily="34" charset="0"/>
              </a:rPr>
              <a:t>Authors evaluated two variations of their model. The first purely gives negative supervision and the second uses margin-based loss as a function La with a positive example as well as negative examples.</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0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A6CC-E697-43D9-B388-7F1286E1DDC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CONTRIBUTION AND FURTHER WORK</a:t>
            </a:r>
          </a:p>
        </p:txBody>
      </p:sp>
      <p:sp>
        <p:nvSpPr>
          <p:cNvPr id="3" name="Content Placeholder 2">
            <a:extLst>
              <a:ext uri="{FF2B5EF4-FFF2-40B4-BE49-F238E27FC236}">
                <a16:creationId xmlns:a16="http://schemas.microsoft.com/office/drawing/2014/main" id="{54C8E58E-D9A7-42C7-B542-9686202E4F02}"/>
              </a:ext>
            </a:extLst>
          </p:cNvPr>
          <p:cNvSpPr>
            <a:spLocks noGrp="1"/>
          </p:cNvSpPr>
          <p:nvPr>
            <p:ph idx="1"/>
          </p:nvPr>
        </p:nvSpPr>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Contribution: </a:t>
            </a:r>
          </a:p>
          <a:p>
            <a:pPr marL="400050" lvl="1" indent="0">
              <a:buNone/>
            </a:pPr>
            <a:r>
              <a:rPr lang="en-US" dirty="0">
                <a:latin typeface="Calibri" panose="020F0502020204030204" pitchFamily="34" charset="0"/>
                <a:cs typeface="Calibri" panose="020F0502020204030204" pitchFamily="34" charset="0"/>
              </a:rPr>
              <a:t>The results indicate that their models of AM and AAN consistently outperform the strong Baselines on both single-label and multi-label classifications, sentence and document classifications, and classifications in different languages compared to the previous state-of-the-art methods. Most notably, their models are effective even for multi-label classification, which is more challenging than its single-label counterpart. Unlike AM and AAN, ACE degraded the performance of the Baseline except for the </a:t>
            </a:r>
            <a:r>
              <a:rPr lang="en-US" dirty="0" err="1">
                <a:latin typeface="Calibri" panose="020F0502020204030204" pitchFamily="34" charset="0"/>
                <a:cs typeface="Calibri" panose="020F0502020204030204" pitchFamily="34" charset="0"/>
              </a:rPr>
              <a:t>MedWeb</a:t>
            </a:r>
            <a:r>
              <a:rPr lang="en-US" dirty="0">
                <a:latin typeface="Calibri" panose="020F0502020204030204" pitchFamily="34" charset="0"/>
                <a:cs typeface="Calibri" panose="020F0502020204030204" pitchFamily="34" charset="0"/>
              </a:rPr>
              <a:t> Japanese task. This result shows that simple multitask learning is ineffective and that their design using negative supervision is crucial.</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Further work: </a:t>
            </a:r>
          </a:p>
          <a:p>
            <a:pPr marL="457200" lvl="1" indent="0">
              <a:buNone/>
            </a:pPr>
            <a:r>
              <a:rPr lang="en-US" dirty="0">
                <a:latin typeface="Calibri" panose="020F0502020204030204" pitchFamily="34" charset="0"/>
                <a:cs typeface="Calibri" panose="020F0502020204030204" pitchFamily="34" charset="0"/>
              </a:rPr>
              <a:t>Future work should focus on the semantic relations among class labels in the auxiliary task. Moreover, they will adapt their model to text generation tasks. They expect that their model will encourage a generation model to generate texts with different labels, such as styles, have distinct representations, which will result in class specific expressions.</a:t>
            </a:r>
          </a:p>
        </p:txBody>
      </p:sp>
    </p:spTree>
    <p:extLst>
      <p:ext uri="{BB962C8B-B14F-4D97-AF65-F5344CB8AC3E}">
        <p14:creationId xmlns:p14="http://schemas.microsoft.com/office/powerpoint/2010/main" val="3147990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Quotable design</Template>
  <TotalTime>0</TotalTime>
  <Words>615</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Cambria Math</vt:lpstr>
      <vt:lpstr>Century Gothic</vt:lpstr>
      <vt:lpstr>Wingdings</vt:lpstr>
      <vt:lpstr>Wingdings 2</vt:lpstr>
      <vt:lpstr>Quotable</vt:lpstr>
      <vt:lpstr>Paper Review on: Text Classification with Negative Supervision</vt:lpstr>
      <vt:lpstr>Introduction</vt:lpstr>
      <vt:lpstr>Architecture of the models</vt:lpstr>
      <vt:lpstr>Classifier model for the main task</vt:lpstr>
      <vt:lpstr>Discriminator model for the auxiliary task</vt:lpstr>
      <vt:lpstr>EXPERIMENT</vt:lpstr>
      <vt:lpstr>CONTRIBUTION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2021-05-04T17:19:40Z</dcterms:created>
  <dcterms:modified xsi:type="dcterms:W3CDTF">2021-05-04T19:40:14Z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