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61" r:id="rId5"/>
    <p:sldId id="258"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02060A"/>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D07D0C1-F131-4605-8AF0-C1B6E4EB4BEA}"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CE58F-DD56-488C-B125-006F5DD8C200}" type="slidenum">
              <a:rPr lang="en-IN" smtClean="0"/>
              <a:t>‹#›</a:t>
            </a:fld>
            <a:endParaRPr lang="en-IN"/>
          </a:p>
        </p:txBody>
      </p:sp>
    </p:spTree>
    <p:extLst>
      <p:ext uri="{BB962C8B-B14F-4D97-AF65-F5344CB8AC3E}">
        <p14:creationId xmlns:p14="http://schemas.microsoft.com/office/powerpoint/2010/main" val="253258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07D0C1-F131-4605-8AF0-C1B6E4EB4BEA}"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CE58F-DD56-488C-B125-006F5DD8C200}" type="slidenum">
              <a:rPr lang="en-IN" smtClean="0"/>
              <a:t>‹#›</a:t>
            </a:fld>
            <a:endParaRPr lang="en-IN"/>
          </a:p>
        </p:txBody>
      </p:sp>
    </p:spTree>
    <p:extLst>
      <p:ext uri="{BB962C8B-B14F-4D97-AF65-F5344CB8AC3E}">
        <p14:creationId xmlns:p14="http://schemas.microsoft.com/office/powerpoint/2010/main" val="1949781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07D0C1-F131-4605-8AF0-C1B6E4EB4BEA}"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CE58F-DD56-488C-B125-006F5DD8C200}" type="slidenum">
              <a:rPr lang="en-IN" smtClean="0"/>
              <a:t>‹#›</a:t>
            </a:fld>
            <a:endParaRPr lang="en-IN"/>
          </a:p>
        </p:txBody>
      </p:sp>
    </p:spTree>
    <p:extLst>
      <p:ext uri="{BB962C8B-B14F-4D97-AF65-F5344CB8AC3E}">
        <p14:creationId xmlns:p14="http://schemas.microsoft.com/office/powerpoint/2010/main" val="233575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07D0C1-F131-4605-8AF0-C1B6E4EB4BEA}"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CE58F-DD56-488C-B125-006F5DD8C200}" type="slidenum">
              <a:rPr lang="en-IN" smtClean="0"/>
              <a:t>‹#›</a:t>
            </a:fld>
            <a:endParaRPr lang="en-IN"/>
          </a:p>
        </p:txBody>
      </p:sp>
    </p:spTree>
    <p:extLst>
      <p:ext uri="{BB962C8B-B14F-4D97-AF65-F5344CB8AC3E}">
        <p14:creationId xmlns:p14="http://schemas.microsoft.com/office/powerpoint/2010/main" val="3473654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07D0C1-F131-4605-8AF0-C1B6E4EB4BEA}"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5CE58F-DD56-488C-B125-006F5DD8C200}" type="slidenum">
              <a:rPr lang="en-IN" smtClean="0"/>
              <a:t>‹#›</a:t>
            </a:fld>
            <a:endParaRPr lang="en-IN"/>
          </a:p>
        </p:txBody>
      </p:sp>
    </p:spTree>
    <p:extLst>
      <p:ext uri="{BB962C8B-B14F-4D97-AF65-F5344CB8AC3E}">
        <p14:creationId xmlns:p14="http://schemas.microsoft.com/office/powerpoint/2010/main" val="185294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D07D0C1-F131-4605-8AF0-C1B6E4EB4BEA}"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CE58F-DD56-488C-B125-006F5DD8C200}" type="slidenum">
              <a:rPr lang="en-IN" smtClean="0"/>
              <a:t>‹#›</a:t>
            </a:fld>
            <a:endParaRPr lang="en-IN"/>
          </a:p>
        </p:txBody>
      </p:sp>
    </p:spTree>
    <p:extLst>
      <p:ext uri="{BB962C8B-B14F-4D97-AF65-F5344CB8AC3E}">
        <p14:creationId xmlns:p14="http://schemas.microsoft.com/office/powerpoint/2010/main" val="297056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D07D0C1-F131-4605-8AF0-C1B6E4EB4BEA}"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5CE58F-DD56-488C-B125-006F5DD8C200}" type="slidenum">
              <a:rPr lang="en-IN" smtClean="0"/>
              <a:t>‹#›</a:t>
            </a:fld>
            <a:endParaRPr lang="en-IN"/>
          </a:p>
        </p:txBody>
      </p:sp>
    </p:spTree>
    <p:extLst>
      <p:ext uri="{BB962C8B-B14F-4D97-AF65-F5344CB8AC3E}">
        <p14:creationId xmlns:p14="http://schemas.microsoft.com/office/powerpoint/2010/main" val="95146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D07D0C1-F131-4605-8AF0-C1B6E4EB4BEA}"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5CE58F-DD56-488C-B125-006F5DD8C200}" type="slidenum">
              <a:rPr lang="en-IN" smtClean="0"/>
              <a:t>‹#›</a:t>
            </a:fld>
            <a:endParaRPr lang="en-IN"/>
          </a:p>
        </p:txBody>
      </p:sp>
    </p:spTree>
    <p:extLst>
      <p:ext uri="{BB962C8B-B14F-4D97-AF65-F5344CB8AC3E}">
        <p14:creationId xmlns:p14="http://schemas.microsoft.com/office/powerpoint/2010/main" val="1366732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7D0C1-F131-4605-8AF0-C1B6E4EB4BEA}"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5CE58F-DD56-488C-B125-006F5DD8C200}" type="slidenum">
              <a:rPr lang="en-IN" smtClean="0"/>
              <a:t>‹#›</a:t>
            </a:fld>
            <a:endParaRPr lang="en-IN"/>
          </a:p>
        </p:txBody>
      </p:sp>
    </p:spTree>
    <p:extLst>
      <p:ext uri="{BB962C8B-B14F-4D97-AF65-F5344CB8AC3E}">
        <p14:creationId xmlns:p14="http://schemas.microsoft.com/office/powerpoint/2010/main" val="157726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7D0C1-F131-4605-8AF0-C1B6E4EB4BEA}"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CE58F-DD56-488C-B125-006F5DD8C200}" type="slidenum">
              <a:rPr lang="en-IN" smtClean="0"/>
              <a:t>‹#›</a:t>
            </a:fld>
            <a:endParaRPr lang="en-IN"/>
          </a:p>
        </p:txBody>
      </p:sp>
    </p:spTree>
    <p:extLst>
      <p:ext uri="{BB962C8B-B14F-4D97-AF65-F5344CB8AC3E}">
        <p14:creationId xmlns:p14="http://schemas.microsoft.com/office/powerpoint/2010/main" val="396617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7D0C1-F131-4605-8AF0-C1B6E4EB4BEA}"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5CE58F-DD56-488C-B125-006F5DD8C200}" type="slidenum">
              <a:rPr lang="en-IN" smtClean="0"/>
              <a:t>‹#›</a:t>
            </a:fld>
            <a:endParaRPr lang="en-IN"/>
          </a:p>
        </p:txBody>
      </p:sp>
    </p:spTree>
    <p:extLst>
      <p:ext uri="{BB962C8B-B14F-4D97-AF65-F5344CB8AC3E}">
        <p14:creationId xmlns:p14="http://schemas.microsoft.com/office/powerpoint/2010/main" val="3393241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7D0C1-F131-4605-8AF0-C1B6E4EB4BEA}" type="datetimeFigureOut">
              <a:rPr lang="en-IN" smtClean="0"/>
              <a:t>10-04-2024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5CE58F-DD56-488C-B125-006F5DD8C200}" type="slidenum">
              <a:rPr lang="en-IN" smtClean="0"/>
              <a:t>‹#›</a:t>
            </a:fld>
            <a:endParaRPr lang="en-IN"/>
          </a:p>
        </p:txBody>
      </p:sp>
    </p:spTree>
    <p:extLst>
      <p:ext uri="{BB962C8B-B14F-4D97-AF65-F5344CB8AC3E}">
        <p14:creationId xmlns:p14="http://schemas.microsoft.com/office/powerpoint/2010/main" val="3434083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6700" b="1" dirty="0" smtClean="0"/>
              <a:t>Mashauri</a:t>
            </a:r>
            <a:r>
              <a:rPr lang="en-US" sz="6700" dirty="0" smtClean="0"/>
              <a:t> </a:t>
            </a:r>
            <a:r>
              <a:rPr lang="en-US" sz="6700" b="1" dirty="0" smtClean="0"/>
              <a:t>Project</a:t>
            </a:r>
            <a:r>
              <a:rPr lang="en-US" dirty="0" smtClean="0"/>
              <a:t>:</a:t>
            </a:r>
            <a:endParaRPr lang="en-US" dirty="0"/>
          </a:p>
        </p:txBody>
      </p:sp>
      <p:sp>
        <p:nvSpPr>
          <p:cNvPr id="3" name="Content Placeholder 2"/>
          <p:cNvSpPr>
            <a:spLocks noGrp="1"/>
          </p:cNvSpPr>
          <p:nvPr>
            <p:ph idx="1"/>
          </p:nvPr>
        </p:nvSpPr>
        <p:spPr>
          <a:gradFill>
            <a:gsLst>
              <a:gs pos="20000">
                <a:schemeClr val="accent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buNone/>
            </a:pPr>
            <a:r>
              <a:rPr lang="en-US" dirty="0" smtClean="0"/>
              <a:t>Synopsis:</a:t>
            </a:r>
            <a:endParaRPr lang="en-US" sz="1600" dirty="0" smtClean="0"/>
          </a:p>
          <a:p>
            <a:pPr marL="0" indent="0">
              <a:buNone/>
            </a:pPr>
            <a:r>
              <a:rPr lang="en-US" sz="2200" dirty="0"/>
              <a:t>Analyzing student performance is essential for enhancing teaching methodologies and fostering academic success. By examining factors like sleep duration, social media usage, parental education, dietary habits, and study habits, educators can gain valuable insights into the determinants of academic achievement. Through systematic analysis, patterns and correlations emerge, enabling educators to optimize teaching approaches and provide targeted support to students. This comprehensive understanding allows for tailored interventions, ultimately improving learning outcomes and facilitating student success. Such analysis empowers educators to refine their strategies, thereby creating an environment conducive to continuous improvement and enhanced student achievement.</a:t>
            </a:r>
            <a:endParaRPr lang="en-US" sz="2200" dirty="0" smtClean="0"/>
          </a:p>
        </p:txBody>
      </p:sp>
    </p:spTree>
    <p:extLst>
      <p:ext uri="{BB962C8B-B14F-4D97-AF65-F5344CB8AC3E}">
        <p14:creationId xmlns:p14="http://schemas.microsoft.com/office/powerpoint/2010/main" val="4236825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244443" y="181070"/>
            <a:ext cx="3594226" cy="645782"/>
          </a:xfrm>
          <a:prstGeom prst="homePlate">
            <a:avLst>
              <a:gd name="adj" fmla="val 16102"/>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Connecting </a:t>
            </a:r>
            <a:r>
              <a:rPr lang="en-US" dirty="0"/>
              <a:t>data source and cleaning data</a:t>
            </a:r>
            <a:endParaRPr lang="en-IN" dirty="0"/>
          </a:p>
        </p:txBody>
      </p:sp>
      <p:sp>
        <p:nvSpPr>
          <p:cNvPr id="15" name="TextBox 14"/>
          <p:cNvSpPr txBox="1"/>
          <p:nvPr/>
        </p:nvSpPr>
        <p:spPr>
          <a:xfrm>
            <a:off x="244443" y="1001949"/>
            <a:ext cx="3757515" cy="1969770"/>
          </a:xfrm>
          <a:prstGeom prst="rect">
            <a:avLst/>
          </a:prstGeom>
          <a:noFill/>
        </p:spPr>
        <p:txBody>
          <a:bodyPr wrap="square" rtlCol="0">
            <a:spAutoFit/>
          </a:bodyPr>
          <a:lstStyle/>
          <a:p>
            <a:r>
              <a:rPr lang="en-US" sz="1200" i="1" dirty="0"/>
              <a:t>Importing Dataset and Establishing </a:t>
            </a:r>
            <a:r>
              <a:rPr lang="en-US" sz="1200" i="1" dirty="0" smtClean="0"/>
              <a:t>Connections </a:t>
            </a:r>
            <a:r>
              <a:rPr lang="en-US" sz="1200" i="1" dirty="0"/>
              <a:t>in Power </a:t>
            </a:r>
            <a:r>
              <a:rPr lang="en-US" sz="1200" i="1" dirty="0" smtClean="0"/>
              <a:t>BI</a:t>
            </a:r>
          </a:p>
          <a:p>
            <a:endParaRPr lang="en-US" sz="1200" i="1" dirty="0" smtClean="0"/>
          </a:p>
          <a:p>
            <a:r>
              <a:rPr lang="en-US" sz="1400" b="1" i="1" dirty="0"/>
              <a:t>Establishing </a:t>
            </a:r>
            <a:r>
              <a:rPr lang="en-US" sz="1400" b="1" i="1" dirty="0" smtClean="0"/>
              <a:t>Relationships</a:t>
            </a:r>
          </a:p>
          <a:p>
            <a:pPr marL="171450" indent="-171450">
              <a:buFont typeface="Arial" panose="020B0604020202020204" pitchFamily="34" charset="0"/>
              <a:buChar char="•"/>
            </a:pPr>
            <a:r>
              <a:rPr lang="en-US" sz="1200" b="1" dirty="0" smtClean="0"/>
              <a:t>Table </a:t>
            </a:r>
            <a:r>
              <a:rPr lang="en-US" sz="1200" b="1" dirty="0"/>
              <a:t>Relationship Formation:</a:t>
            </a:r>
            <a:r>
              <a:rPr lang="en-US" sz="1200" dirty="0"/>
              <a:t> </a:t>
            </a:r>
            <a:r>
              <a:rPr lang="en-US" sz="1200" dirty="0" smtClean="0"/>
              <a:t>Create connection </a:t>
            </a:r>
            <a:r>
              <a:rPr lang="en-US" sz="1200" dirty="0"/>
              <a:t>between tables using </a:t>
            </a:r>
            <a:r>
              <a:rPr lang="en-US" sz="1200" dirty="0" smtClean="0"/>
              <a:t>Names </a:t>
            </a:r>
            <a:r>
              <a:rPr lang="en-US" sz="1200" dirty="0"/>
              <a:t>for enhanced data analysis</a:t>
            </a:r>
            <a:r>
              <a:rPr lang="en-US" sz="1200" dirty="0" smtClean="0"/>
              <a:t>.</a:t>
            </a:r>
            <a:endParaRPr lang="en-US" sz="1200" i="1" dirty="0" smtClean="0"/>
          </a:p>
          <a:p>
            <a:pPr marL="171450" indent="-171450">
              <a:buFont typeface="Arial" panose="020B0604020202020204" pitchFamily="34" charset="0"/>
              <a:buChar char="•"/>
            </a:pPr>
            <a:r>
              <a:rPr lang="en-US" sz="1200" b="1" dirty="0" smtClean="0"/>
              <a:t>Column </a:t>
            </a:r>
            <a:r>
              <a:rPr lang="en-US" sz="1200" b="1" dirty="0"/>
              <a:t>Establishment:</a:t>
            </a:r>
            <a:r>
              <a:rPr lang="en-US" sz="1200" dirty="0"/>
              <a:t> Total Marks, </a:t>
            </a:r>
            <a:r>
              <a:rPr lang="en-US" sz="1200" dirty="0" smtClean="0"/>
              <a:t>Grade(based on given grading system), </a:t>
            </a:r>
            <a:r>
              <a:rPr lang="en-US" sz="1200" dirty="0"/>
              <a:t>Rank, and Percentage columns formulated for comprehensive assessment</a:t>
            </a:r>
            <a:r>
              <a:rPr lang="en-US" sz="1200" dirty="0" smtClean="0"/>
              <a:t>.</a:t>
            </a:r>
            <a:endParaRPr lang="en-US" sz="1200" i="1" dirty="0" smtClean="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9636" y="1"/>
            <a:ext cx="7629237" cy="4128654"/>
          </a:xfrm>
          <a:prstGeom prst="rect">
            <a:avLst/>
          </a:prstGeom>
        </p:spPr>
      </p:pic>
      <p:sp>
        <p:nvSpPr>
          <p:cNvPr id="6" name="Rounded Rectangle 5"/>
          <p:cNvSpPr/>
          <p:nvPr/>
        </p:nvSpPr>
        <p:spPr>
          <a:xfrm>
            <a:off x="244443" y="2971719"/>
            <a:ext cx="1168721" cy="369848"/>
          </a:xfrm>
          <a:prstGeom prst="round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Insights:</a:t>
            </a:r>
            <a:endParaRPr lang="en-US" dirty="0"/>
          </a:p>
        </p:txBody>
      </p:sp>
      <p:sp>
        <p:nvSpPr>
          <p:cNvPr id="7" name="TextBox 6"/>
          <p:cNvSpPr txBox="1"/>
          <p:nvPr/>
        </p:nvSpPr>
        <p:spPr>
          <a:xfrm>
            <a:off x="162798" y="3349347"/>
            <a:ext cx="3757515" cy="3508653"/>
          </a:xfrm>
          <a:prstGeom prst="rect">
            <a:avLst/>
          </a:prstGeom>
          <a:noFill/>
        </p:spPr>
        <p:txBody>
          <a:bodyPr wrap="square" rtlCol="0">
            <a:spAutoFit/>
          </a:bodyPr>
          <a:lstStyle/>
          <a:p>
            <a:r>
              <a:rPr lang="en-US" sz="1200" b="1" dirty="0"/>
              <a:t>Here are some insights derived from the analysis of various factors influencing student performance:</a:t>
            </a:r>
          </a:p>
          <a:p>
            <a:r>
              <a:rPr lang="en-US" sz="1100" b="1" dirty="0"/>
              <a:t>Sleep Time</a:t>
            </a:r>
            <a:r>
              <a:rPr lang="en-US" sz="1100" dirty="0"/>
              <a:t>:</a:t>
            </a:r>
          </a:p>
          <a:p>
            <a:pPr marL="628650" lvl="1" indent="-171450">
              <a:buFont typeface="Arial" panose="020B0604020202020204" pitchFamily="34" charset="0"/>
              <a:buChar char="•"/>
            </a:pPr>
            <a:r>
              <a:rPr lang="en-US" sz="1100" dirty="0"/>
              <a:t>Adequate sleep duration positively correlates with academic success.</a:t>
            </a:r>
          </a:p>
          <a:p>
            <a:pPr marL="628650" lvl="1" indent="-171450">
              <a:buFont typeface="Arial" panose="020B0604020202020204" pitchFamily="34" charset="0"/>
              <a:buChar char="•"/>
            </a:pPr>
            <a:r>
              <a:rPr lang="en-US" sz="1100" dirty="0"/>
              <a:t>Students who consistently get enough sleep tend to demonstrate better cognitive abilities and higher grades.</a:t>
            </a:r>
          </a:p>
          <a:p>
            <a:pPr marL="628650" lvl="1" indent="-171450">
              <a:buFont typeface="Arial" panose="020B0604020202020204" pitchFamily="34" charset="0"/>
              <a:buChar char="•"/>
            </a:pPr>
            <a:r>
              <a:rPr lang="en-US" sz="1100" dirty="0"/>
              <a:t>Educators should emphasize the importance of maintaining healthy sleep habits for improved academic performance.</a:t>
            </a:r>
          </a:p>
          <a:p>
            <a:r>
              <a:rPr lang="en-US" sz="1100" b="1" dirty="0"/>
              <a:t>Social Media Engagement</a:t>
            </a:r>
            <a:r>
              <a:rPr lang="en-US" sz="1100" dirty="0"/>
              <a:t>:</a:t>
            </a:r>
          </a:p>
          <a:p>
            <a:pPr marL="628650" lvl="1" indent="-171450">
              <a:buFont typeface="Arial" panose="020B0604020202020204" pitchFamily="34" charset="0"/>
              <a:buChar char="•"/>
            </a:pPr>
            <a:r>
              <a:rPr lang="en-US" sz="1100" dirty="0"/>
              <a:t>Excessive social media usage can negatively impact student performance.</a:t>
            </a:r>
          </a:p>
          <a:p>
            <a:pPr marL="628650" lvl="1" indent="-171450">
              <a:buFont typeface="Arial" panose="020B0604020202020204" pitchFamily="34" charset="0"/>
              <a:buChar char="•"/>
            </a:pPr>
            <a:r>
              <a:rPr lang="en-US" sz="1100" dirty="0"/>
              <a:t>Students who spend significant time on social media platforms may experience distractions, reduced study time, and poorer grades.</a:t>
            </a:r>
          </a:p>
          <a:p>
            <a:pPr marL="628650" lvl="1" indent="-171450">
              <a:buFont typeface="Arial" panose="020B0604020202020204" pitchFamily="34" charset="0"/>
              <a:buChar char="•"/>
            </a:pPr>
            <a:r>
              <a:rPr lang="en-US" sz="1100" dirty="0"/>
              <a:t>Encouraging balanced usage and time management strategies could help mitigate the adverse effects of social media on academic achievement</a:t>
            </a:r>
            <a:r>
              <a:rPr lang="en-US" sz="1100" dirty="0" smtClean="0"/>
              <a:t>.</a:t>
            </a:r>
            <a:endParaRPr lang="en-US" sz="1100" dirty="0"/>
          </a:p>
        </p:txBody>
      </p:sp>
      <p:sp>
        <p:nvSpPr>
          <p:cNvPr id="8" name="TextBox 7"/>
          <p:cNvSpPr txBox="1"/>
          <p:nvPr/>
        </p:nvSpPr>
        <p:spPr>
          <a:xfrm flipH="1">
            <a:off x="4146773" y="4057233"/>
            <a:ext cx="7962100" cy="1954381"/>
          </a:xfrm>
          <a:prstGeom prst="rect">
            <a:avLst/>
          </a:prstGeom>
          <a:noFill/>
        </p:spPr>
        <p:txBody>
          <a:bodyPr wrap="square" rtlCol="0">
            <a:spAutoFit/>
          </a:bodyPr>
          <a:lstStyle/>
          <a:p>
            <a:r>
              <a:rPr lang="en-US" sz="1100" b="1" dirty="0" smtClean="0"/>
              <a:t>Food </a:t>
            </a:r>
            <a:r>
              <a:rPr lang="en-US" sz="1100" b="1" dirty="0"/>
              <a:t>Intake</a:t>
            </a:r>
            <a:r>
              <a:rPr lang="en-US" sz="1100" dirty="0"/>
              <a:t>:</a:t>
            </a:r>
          </a:p>
          <a:p>
            <a:pPr marL="628650" lvl="1" indent="-171450">
              <a:buFont typeface="Arial" panose="020B0604020202020204" pitchFamily="34" charset="0"/>
              <a:buChar char="•"/>
            </a:pPr>
            <a:r>
              <a:rPr lang="en-US" sz="1100" dirty="0"/>
              <a:t>Nutritious dietary habits positively influence academic outcomes.</a:t>
            </a:r>
          </a:p>
          <a:p>
            <a:pPr marL="628650" lvl="1" indent="-171450">
              <a:buFont typeface="Arial" panose="020B0604020202020204" pitchFamily="34" charset="0"/>
              <a:buChar char="•"/>
            </a:pPr>
            <a:r>
              <a:rPr lang="en-US" sz="1100" dirty="0"/>
              <a:t>A balanced diet rich in essential nutrients supports brain function, concentration, and energy levels, leading to improved academic performance.</a:t>
            </a:r>
          </a:p>
          <a:p>
            <a:pPr marL="628650" lvl="1" indent="-171450">
              <a:buFont typeface="Arial" panose="020B0604020202020204" pitchFamily="34" charset="0"/>
              <a:buChar char="•"/>
            </a:pPr>
            <a:r>
              <a:rPr lang="en-US" sz="1100" dirty="0"/>
              <a:t>Educators can promote healthy eating habits and provide resources on nutrition to support students' overall well-being and learning.</a:t>
            </a:r>
          </a:p>
          <a:p>
            <a:r>
              <a:rPr lang="en-US" sz="1100" b="1" dirty="0"/>
              <a:t>Test Preparation</a:t>
            </a:r>
            <a:r>
              <a:rPr lang="en-US" sz="1100" dirty="0"/>
              <a:t>:</a:t>
            </a:r>
          </a:p>
          <a:p>
            <a:pPr marL="628650" lvl="1" indent="-171450">
              <a:buFont typeface="Arial" panose="020B0604020202020204" pitchFamily="34" charset="0"/>
              <a:buChar char="•"/>
            </a:pPr>
            <a:r>
              <a:rPr lang="en-US" sz="1100" dirty="0"/>
              <a:t>Effective test preparation strategies are crucial for academic success.</a:t>
            </a:r>
          </a:p>
          <a:p>
            <a:pPr marL="628650" lvl="1" indent="-171450">
              <a:buFont typeface="Arial" panose="020B0604020202020204" pitchFamily="34" charset="0"/>
              <a:buChar char="•"/>
            </a:pPr>
            <a:r>
              <a:rPr lang="en-US" sz="1100" dirty="0"/>
              <a:t>Students who engage in thorough and organized test preparation tend to perform better on assessments.</a:t>
            </a:r>
          </a:p>
          <a:p>
            <a:pPr marL="628650" lvl="1" indent="-171450">
              <a:buFont typeface="Arial" panose="020B0604020202020204" pitchFamily="34" charset="0"/>
              <a:buChar char="•"/>
            </a:pPr>
            <a:r>
              <a:rPr lang="en-US" sz="1100" dirty="0"/>
              <a:t>Educators can teach students various study techniques, time management skills, and stress-reduction methods to enhance their test preparation and performance.</a:t>
            </a:r>
          </a:p>
        </p:txBody>
      </p:sp>
    </p:spTree>
    <p:extLst>
      <p:ext uri="{BB962C8B-B14F-4D97-AF65-F5344CB8AC3E}">
        <p14:creationId xmlns:p14="http://schemas.microsoft.com/office/powerpoint/2010/main" val="3024830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253496" y="80750"/>
            <a:ext cx="3376943" cy="815178"/>
          </a:xfrm>
          <a:prstGeom prst="homePlate">
            <a:avLst>
              <a:gd name="adj" fmla="val 16102"/>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Established the Correlation ship</a:t>
            </a:r>
          </a:p>
          <a:p>
            <a:pPr algn="ctr"/>
            <a:r>
              <a:rPr lang="en-US" dirty="0" smtClean="0"/>
              <a:t>Between various factors</a:t>
            </a:r>
            <a:endParaRPr lang="en-IN" dirty="0"/>
          </a:p>
        </p:txBody>
      </p:sp>
      <p:sp>
        <p:nvSpPr>
          <p:cNvPr id="8" name="Rectangle 7"/>
          <p:cNvSpPr/>
          <p:nvPr/>
        </p:nvSpPr>
        <p:spPr>
          <a:xfrm>
            <a:off x="120072" y="1000251"/>
            <a:ext cx="5532581" cy="3970318"/>
          </a:xfrm>
          <a:prstGeom prst="rect">
            <a:avLst/>
          </a:prstGeom>
        </p:spPr>
        <p:txBody>
          <a:bodyPr wrap="square">
            <a:spAutoFit/>
          </a:bodyPr>
          <a:lstStyle/>
          <a:p>
            <a:r>
              <a:rPr lang="en-US" sz="1400" b="1" dirty="0"/>
              <a:t>Here are some insights derived from the analysis of various factors influencing student performance:</a:t>
            </a:r>
          </a:p>
          <a:p>
            <a:r>
              <a:rPr lang="en-US" sz="1400" b="1" dirty="0"/>
              <a:t>Sleep Time</a:t>
            </a:r>
            <a:r>
              <a:rPr lang="en-US" sz="1400" dirty="0"/>
              <a:t>:</a:t>
            </a:r>
          </a:p>
          <a:p>
            <a:pPr marL="628650" lvl="1" indent="-171450">
              <a:buFont typeface="Arial" panose="020B0604020202020204" pitchFamily="34" charset="0"/>
              <a:buChar char="•"/>
            </a:pPr>
            <a:r>
              <a:rPr lang="en-US" sz="1400" dirty="0"/>
              <a:t>Adequate sleep duration positively correlates with academic success.</a:t>
            </a:r>
          </a:p>
          <a:p>
            <a:pPr marL="628650" lvl="1" indent="-171450">
              <a:buFont typeface="Arial" panose="020B0604020202020204" pitchFamily="34" charset="0"/>
              <a:buChar char="•"/>
            </a:pPr>
            <a:r>
              <a:rPr lang="en-US" sz="1400" dirty="0"/>
              <a:t>Students who consistently get enough sleep tend to demonstrate better cognitive abilities and higher grades.</a:t>
            </a:r>
          </a:p>
          <a:p>
            <a:pPr marL="628650" lvl="1" indent="-171450">
              <a:buFont typeface="Arial" panose="020B0604020202020204" pitchFamily="34" charset="0"/>
              <a:buChar char="•"/>
            </a:pPr>
            <a:r>
              <a:rPr lang="en-US" sz="1400" dirty="0"/>
              <a:t>Educators should emphasize the importance of maintaining healthy sleep habits for improved academic performance.</a:t>
            </a:r>
          </a:p>
          <a:p>
            <a:r>
              <a:rPr lang="en-US" sz="1400" b="1" dirty="0"/>
              <a:t>Social Media Engagement</a:t>
            </a:r>
            <a:r>
              <a:rPr lang="en-US" sz="1400" dirty="0"/>
              <a:t>:</a:t>
            </a:r>
          </a:p>
          <a:p>
            <a:pPr marL="628650" lvl="1" indent="-171450">
              <a:buFont typeface="Arial" panose="020B0604020202020204" pitchFamily="34" charset="0"/>
              <a:buChar char="•"/>
            </a:pPr>
            <a:r>
              <a:rPr lang="en-US" sz="1400" dirty="0"/>
              <a:t>Excessive social media usage can negatively impact student performance.</a:t>
            </a:r>
          </a:p>
          <a:p>
            <a:pPr marL="628650" lvl="1" indent="-171450">
              <a:buFont typeface="Arial" panose="020B0604020202020204" pitchFamily="34" charset="0"/>
              <a:buChar char="•"/>
            </a:pPr>
            <a:r>
              <a:rPr lang="en-US" sz="1400" dirty="0"/>
              <a:t>Students who spend significant time on social media platforms may experience distractions, reduced study time, and poorer grades.</a:t>
            </a:r>
          </a:p>
          <a:p>
            <a:pPr marL="628650" lvl="1" indent="-171450">
              <a:buFont typeface="Arial" panose="020B0604020202020204" pitchFamily="34" charset="0"/>
              <a:buChar char="•"/>
            </a:pPr>
            <a:r>
              <a:rPr lang="en-US" sz="1400" dirty="0"/>
              <a:t>Encouraging balanced usage and time management strategies could help mitigate the adverse effects of social media on academic achievement.</a:t>
            </a:r>
          </a:p>
        </p:txBody>
      </p:sp>
      <p:sp>
        <p:nvSpPr>
          <p:cNvPr id="9" name="Rectangle 8"/>
          <p:cNvSpPr/>
          <p:nvPr/>
        </p:nvSpPr>
        <p:spPr>
          <a:xfrm>
            <a:off x="120072" y="4872183"/>
            <a:ext cx="5532583" cy="1815882"/>
          </a:xfrm>
          <a:prstGeom prst="rect">
            <a:avLst/>
          </a:prstGeom>
        </p:spPr>
        <p:txBody>
          <a:bodyPr wrap="square">
            <a:spAutoFit/>
          </a:bodyPr>
          <a:lstStyle/>
          <a:p>
            <a:r>
              <a:rPr lang="en-US" sz="1400" b="1" dirty="0"/>
              <a:t>Parental Education</a:t>
            </a:r>
            <a:r>
              <a:rPr lang="en-US" sz="1400" dirty="0"/>
              <a:t>:</a:t>
            </a:r>
          </a:p>
          <a:p>
            <a:pPr marL="628650" lvl="1" indent="-171450">
              <a:buFont typeface="Arial" panose="020B0604020202020204" pitchFamily="34" charset="0"/>
              <a:buChar char="•"/>
            </a:pPr>
            <a:r>
              <a:rPr lang="en-US" sz="1400" dirty="0"/>
              <a:t>Higher parental education levels are often associated with better student performance.</a:t>
            </a:r>
          </a:p>
          <a:p>
            <a:pPr marL="628650" lvl="1" indent="-171450">
              <a:buFont typeface="Arial" panose="020B0604020202020204" pitchFamily="34" charset="0"/>
              <a:buChar char="•"/>
            </a:pPr>
            <a:r>
              <a:rPr lang="en-US" sz="1400" dirty="0"/>
              <a:t>Parents with higher education may provide a conducive environment for learning, including access to resources, academic support, and higher expectations for their children.</a:t>
            </a:r>
          </a:p>
          <a:p>
            <a:pPr marL="628650" lvl="1" indent="-171450">
              <a:buFont typeface="Arial" panose="020B0604020202020204" pitchFamily="34" charset="0"/>
              <a:buChar char="•"/>
            </a:pPr>
            <a:r>
              <a:rPr lang="en-US" sz="1400" dirty="0"/>
              <a:t>Collaborating with parents and fostering parental involvement can contribute to enhanced student success</a:t>
            </a:r>
            <a:r>
              <a:rPr lang="en-US" sz="1400" dirty="0" smtClean="0"/>
              <a:t>.</a:t>
            </a:r>
            <a:endParaRPr lang="en-US" sz="1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654" y="0"/>
            <a:ext cx="6539346" cy="6859896"/>
          </a:xfrm>
          <a:prstGeom prst="rect">
            <a:avLst/>
          </a:prstGeom>
        </p:spPr>
      </p:pic>
    </p:spTree>
    <p:extLst>
      <p:ext uri="{BB962C8B-B14F-4D97-AF65-F5344CB8AC3E}">
        <p14:creationId xmlns:p14="http://schemas.microsoft.com/office/powerpoint/2010/main" val="2174526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253496" y="80750"/>
            <a:ext cx="3376943" cy="805942"/>
          </a:xfrm>
          <a:prstGeom prst="homePlate">
            <a:avLst>
              <a:gd name="adj" fmla="val 16102"/>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a:t>
            </a:r>
            <a:r>
              <a:rPr lang="en-US" dirty="0" smtClean="0"/>
              <a:t>2-Advanced </a:t>
            </a:r>
            <a:r>
              <a:rPr lang="en-US" dirty="0"/>
              <a:t>Exploratory Data Analysis in Power BI</a:t>
            </a:r>
            <a:endParaRPr lang="en-IN" dirty="0"/>
          </a:p>
        </p:txBody>
      </p:sp>
      <p:sp>
        <p:nvSpPr>
          <p:cNvPr id="2" name="TextBox 1"/>
          <p:cNvSpPr txBox="1"/>
          <p:nvPr/>
        </p:nvSpPr>
        <p:spPr>
          <a:xfrm>
            <a:off x="170369" y="1148369"/>
            <a:ext cx="4698748" cy="4524315"/>
          </a:xfrm>
          <a:prstGeom prst="rect">
            <a:avLst/>
          </a:prstGeom>
          <a:noFill/>
        </p:spPr>
        <p:txBody>
          <a:bodyPr wrap="square" rtlCol="0">
            <a:spAutoFit/>
          </a:bodyPr>
          <a:lstStyle/>
          <a:p>
            <a:r>
              <a:rPr lang="en-US" sz="1200" i="1" dirty="0"/>
              <a:t>Hypothesis Testing Using Two-sample </a:t>
            </a:r>
            <a:r>
              <a:rPr lang="en-US" sz="1200" i="1" dirty="0" smtClean="0"/>
              <a:t>T-tests</a:t>
            </a:r>
          </a:p>
          <a:p>
            <a:endParaRPr lang="en-US" sz="1200" i="1" dirty="0"/>
          </a:p>
          <a:p>
            <a:pPr marL="285750" indent="-285750">
              <a:buFont typeface="Arial" panose="020B0604020202020204" pitchFamily="34" charset="0"/>
              <a:buChar char="•"/>
            </a:pPr>
            <a:r>
              <a:rPr lang="en-US" sz="1200" b="1" dirty="0"/>
              <a:t>Procedure:</a:t>
            </a:r>
            <a:r>
              <a:rPr lang="en-US" sz="1200" dirty="0"/>
              <a:t> Created a dataset sample for conducting two-sample T-tests on sleep time and test preparation</a:t>
            </a:r>
            <a:r>
              <a:rPr lang="en-US" sz="1200" dirty="0" smtClean="0"/>
              <a:t>.</a:t>
            </a:r>
          </a:p>
          <a:p>
            <a:pPr marL="285750" indent="-285750">
              <a:buFont typeface="Arial" panose="020B0604020202020204" pitchFamily="34" charset="0"/>
              <a:buChar char="•"/>
            </a:pPr>
            <a:r>
              <a:rPr lang="en-US" sz="1200" b="1" dirty="0"/>
              <a:t>Complex Analysis:</a:t>
            </a:r>
            <a:r>
              <a:rPr lang="en-US" sz="1200" dirty="0"/>
              <a:t> Integrated T-distribution table into the dataset for comprehensive statistical evaluations</a:t>
            </a:r>
            <a:r>
              <a:rPr lang="en-US" sz="1200" dirty="0" smtClean="0"/>
              <a:t>.</a:t>
            </a:r>
          </a:p>
          <a:p>
            <a:pPr marL="285750" indent="-285750">
              <a:buFont typeface="Arial" panose="020B0604020202020204" pitchFamily="34" charset="0"/>
              <a:buChar char="•"/>
            </a:pPr>
            <a:r>
              <a:rPr lang="en-US" sz="1200" b="1" dirty="0"/>
              <a:t>Null Hypothesis:</a:t>
            </a:r>
            <a:r>
              <a:rPr lang="en-US" sz="1200" dirty="0"/>
              <a:t> Assumed no significant difference in mean sleep time between students who completed test preparation and those who didn’t</a:t>
            </a:r>
            <a:r>
              <a:rPr lang="en-US" sz="1200" dirty="0" smtClean="0"/>
              <a:t>.</a:t>
            </a:r>
          </a:p>
          <a:p>
            <a:pPr marL="285750" indent="-285750">
              <a:buFont typeface="Arial" panose="020B0604020202020204" pitchFamily="34" charset="0"/>
              <a:buChar char="•"/>
            </a:pPr>
            <a:r>
              <a:rPr lang="en-US" sz="1200" b="1" dirty="0" smtClean="0"/>
              <a:t>Findings: </a:t>
            </a:r>
            <a:r>
              <a:rPr lang="en-US" sz="1200" dirty="0" smtClean="0"/>
              <a:t>Accepted the null hypothesis</a:t>
            </a:r>
          </a:p>
          <a:p>
            <a:pPr marL="285750" indent="-285750">
              <a:buFont typeface="Arial" panose="020B0604020202020204" pitchFamily="34" charset="0"/>
              <a:buChar char="•"/>
            </a:pPr>
            <a:endParaRPr lang="en-US" sz="1200" dirty="0"/>
          </a:p>
          <a:p>
            <a:r>
              <a:rPr lang="en-IN" sz="1200" i="1" dirty="0"/>
              <a:t>Correlation Analysis for </a:t>
            </a:r>
            <a:r>
              <a:rPr lang="en-IN" sz="1200" i="1" dirty="0" smtClean="0"/>
              <a:t>Interdependencies</a:t>
            </a:r>
          </a:p>
          <a:p>
            <a:pPr marL="171450" indent="-171450">
              <a:buFont typeface="Arial" panose="020B0604020202020204" pitchFamily="34" charset="0"/>
              <a:buChar char="•"/>
            </a:pPr>
            <a:endParaRPr lang="en-US" sz="1200" b="1" dirty="0" smtClean="0"/>
          </a:p>
          <a:p>
            <a:r>
              <a:rPr lang="en-US" sz="1200" dirty="0" smtClean="0"/>
              <a:t> Identified </a:t>
            </a:r>
            <a:r>
              <a:rPr lang="en-US" sz="1200" dirty="0"/>
              <a:t>that Academic Performance </a:t>
            </a:r>
            <a:r>
              <a:rPr lang="en-US" sz="1200" dirty="0" smtClean="0"/>
              <a:t>is </a:t>
            </a:r>
            <a:r>
              <a:rPr lang="en-US" sz="1200" dirty="0"/>
              <a:t>linked with parental education, food intake, and test preparation</a:t>
            </a:r>
            <a:r>
              <a:rPr lang="en-US" sz="1200" dirty="0" smtClean="0"/>
              <a:t>. And very weak correlation with categorical variables.</a:t>
            </a:r>
          </a:p>
          <a:p>
            <a:endParaRPr lang="en-US" sz="1200" dirty="0"/>
          </a:p>
          <a:p>
            <a:r>
              <a:rPr lang="en-US" sz="1200" i="1" dirty="0"/>
              <a:t>Z-Score Calculation for Total </a:t>
            </a:r>
            <a:r>
              <a:rPr lang="en-US" sz="1200" i="1" dirty="0" smtClean="0"/>
              <a:t>Marks</a:t>
            </a:r>
          </a:p>
          <a:p>
            <a:endParaRPr lang="en-US" sz="1200" i="1" dirty="0"/>
          </a:p>
          <a:p>
            <a:pPr marL="171450" indent="-171450">
              <a:buFont typeface="Arial" panose="020B0604020202020204" pitchFamily="34" charset="0"/>
              <a:buChar char="•"/>
            </a:pPr>
            <a:r>
              <a:rPr lang="en-US" sz="1200" b="1" dirty="0"/>
              <a:t>Objective:</a:t>
            </a:r>
            <a:r>
              <a:rPr lang="en-US" sz="1200" dirty="0"/>
              <a:t> Deriving Z-scores for individual total marks to establish lower and upper bounds for inclusion/exclusion criteria</a:t>
            </a:r>
            <a:r>
              <a:rPr lang="en-US" sz="1200" dirty="0" smtClean="0"/>
              <a:t>.</a:t>
            </a:r>
          </a:p>
          <a:p>
            <a:pPr marL="171450" indent="-171450">
              <a:buFont typeface="Arial" panose="020B0604020202020204" pitchFamily="34" charset="0"/>
              <a:buChar char="•"/>
            </a:pPr>
            <a:r>
              <a:rPr lang="en-US" sz="1200" b="1" dirty="0" smtClean="0"/>
              <a:t>Purpose:</a:t>
            </a:r>
            <a:r>
              <a:rPr lang="en-US" sz="1200" dirty="0" smtClean="0"/>
              <a:t> </a:t>
            </a:r>
            <a:r>
              <a:rPr lang="en-US" sz="1200" dirty="0"/>
              <a:t>Assessing whether the sample dataset conforms to a bell curve </a:t>
            </a:r>
            <a:r>
              <a:rPr lang="en-US" sz="1200" dirty="0" smtClean="0"/>
              <a:t>distribution. Also want to find the higher and lower bound of total marks.</a:t>
            </a: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243" y="-36946"/>
            <a:ext cx="7239757" cy="6894946"/>
          </a:xfrm>
          <a:prstGeom prst="rect">
            <a:avLst/>
          </a:prstGeom>
        </p:spPr>
      </p:pic>
    </p:spTree>
    <p:extLst>
      <p:ext uri="{BB962C8B-B14F-4D97-AF65-F5344CB8AC3E}">
        <p14:creationId xmlns:p14="http://schemas.microsoft.com/office/powerpoint/2010/main" val="983658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p:cNvSpPr/>
          <p:nvPr/>
        </p:nvSpPr>
        <p:spPr>
          <a:xfrm>
            <a:off x="-1" y="0"/>
            <a:ext cx="3648270" cy="877455"/>
          </a:xfrm>
          <a:prstGeom prst="homePlate">
            <a:avLst>
              <a:gd name="adj" fmla="val 16102"/>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Task 3 </a:t>
            </a:r>
            <a:r>
              <a:rPr lang="en-IN" dirty="0"/>
              <a:t>-Comprehensive Data Analysis Report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877454"/>
            <a:ext cx="12192001" cy="5980545"/>
          </a:xfrm>
          <a:prstGeom prst="rect">
            <a:avLst/>
          </a:prstGeom>
        </p:spPr>
      </p:pic>
    </p:spTree>
    <p:extLst>
      <p:ext uri="{BB962C8B-B14F-4D97-AF65-F5344CB8AC3E}">
        <p14:creationId xmlns:p14="http://schemas.microsoft.com/office/powerpoint/2010/main" val="3485830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a:gsLst>
              <a:gs pos="0">
                <a:srgbClr val="C00000"/>
              </a:gs>
              <a:gs pos="66238">
                <a:schemeClr val="bg2">
                  <a:lumMod val="25000"/>
                </a:schemeClr>
              </a:gs>
              <a:gs pos="49000">
                <a:schemeClr val="bg2">
                  <a:lumMod val="25000"/>
                </a:schemeClr>
              </a:gs>
              <a:gs pos="83000">
                <a:schemeClr val="bg2">
                  <a:lumMod val="25000"/>
                </a:schemeClr>
              </a:gs>
              <a:gs pos="100000">
                <a:schemeClr val="bg2">
                  <a:lumMod val="25000"/>
                </a:schemeClr>
              </a:gs>
            </a:gsLst>
            <a:lin ang="5400000" scaled="1"/>
          </a:gradFill>
        </p:spPr>
        <p:txBody>
          <a:bodyPr/>
          <a:lstStyle/>
          <a:p>
            <a:r>
              <a:rPr lang="en-US" dirty="0" smtClean="0">
                <a:solidFill>
                  <a:schemeClr val="bg1"/>
                </a:solidFill>
              </a:rPr>
              <a:t>Conclusion for This Project :</a:t>
            </a:r>
            <a:endParaRPr lang="en-US" dirty="0">
              <a:solidFill>
                <a:schemeClr val="bg1"/>
              </a:solidFill>
            </a:endParaRPr>
          </a:p>
        </p:txBody>
      </p:sp>
      <p:sp>
        <p:nvSpPr>
          <p:cNvPr id="3" name="Content Placeholder 2"/>
          <p:cNvSpPr>
            <a:spLocks noGrp="1"/>
          </p:cNvSpPr>
          <p:nvPr>
            <p:ph idx="1"/>
          </p:nvPr>
        </p:nvSpPr>
        <p:spPr>
          <a:xfrm>
            <a:off x="838200" y="1825625"/>
            <a:ext cx="10515600" cy="4876732"/>
          </a:xfrm>
          <a:gradFill>
            <a:gsLst>
              <a:gs pos="0">
                <a:srgbClr val="C00000"/>
              </a:gs>
              <a:gs pos="66238">
                <a:schemeClr val="bg2">
                  <a:lumMod val="25000"/>
                </a:schemeClr>
              </a:gs>
              <a:gs pos="49000">
                <a:schemeClr val="bg2">
                  <a:lumMod val="25000"/>
                </a:schemeClr>
              </a:gs>
              <a:gs pos="83000">
                <a:schemeClr val="bg2">
                  <a:lumMod val="25000"/>
                </a:schemeClr>
              </a:gs>
              <a:gs pos="100000">
                <a:schemeClr val="bg2">
                  <a:lumMod val="25000"/>
                </a:schemeClr>
              </a:gs>
            </a:gsLst>
            <a:lin ang="5400000" scaled="1"/>
          </a:gradFill>
        </p:spPr>
        <p:txBody>
          <a:bodyPr>
            <a:normAutofit/>
          </a:bodyPr>
          <a:lstStyle/>
          <a:p>
            <a:pPr marL="0" indent="0">
              <a:buNone/>
            </a:pPr>
            <a:r>
              <a:rPr lang="en-US" sz="1600" dirty="0">
                <a:solidFill>
                  <a:schemeClr val="bg1"/>
                </a:solidFill>
              </a:rPr>
              <a:t>In conclusion, analyzing these factors provides valuable insights for educators to optimize teaching strategies, tailor interventions, and provide targeted support to students. By addressing the key determinants of academic success, educators can foster a conducive learning environment, ultimately leading to improved overall learning outcomes and student achievement</a:t>
            </a:r>
            <a:r>
              <a:rPr lang="en-US" sz="1600" dirty="0" smtClean="0">
                <a:solidFill>
                  <a:schemeClr val="bg1"/>
                </a:solidFill>
              </a:rPr>
              <a:t>.</a:t>
            </a:r>
            <a:endParaRPr lang="en-US" sz="1600" dirty="0">
              <a:solidFill>
                <a:schemeClr val="bg1"/>
              </a:solidFill>
            </a:endParaRPr>
          </a:p>
          <a:p>
            <a:r>
              <a:rPr lang="en-US" sz="1600" dirty="0" smtClean="0">
                <a:solidFill>
                  <a:schemeClr val="bg1"/>
                </a:solidFill>
              </a:rPr>
              <a:t>Adequate </a:t>
            </a:r>
            <a:r>
              <a:rPr lang="en-US" sz="1600" dirty="0">
                <a:solidFill>
                  <a:schemeClr val="bg1"/>
                </a:solidFill>
              </a:rPr>
              <a:t>sleep duration positively correlates with academic success, highlighting the importance of maintaining healthy sleep habits.</a:t>
            </a:r>
          </a:p>
          <a:p>
            <a:r>
              <a:rPr lang="en-US" sz="1600" dirty="0" smtClean="0">
                <a:solidFill>
                  <a:schemeClr val="bg1"/>
                </a:solidFill>
              </a:rPr>
              <a:t>Excessive </a:t>
            </a:r>
            <a:r>
              <a:rPr lang="en-US" sz="1600" dirty="0">
                <a:solidFill>
                  <a:schemeClr val="bg1"/>
                </a:solidFill>
              </a:rPr>
              <a:t>social media engagement may lead to distractions and reduced study time, negatively impacting student performance.</a:t>
            </a:r>
          </a:p>
          <a:p>
            <a:r>
              <a:rPr lang="en-US" sz="1600" dirty="0" smtClean="0">
                <a:solidFill>
                  <a:schemeClr val="bg1"/>
                </a:solidFill>
              </a:rPr>
              <a:t>Higher </a:t>
            </a:r>
            <a:r>
              <a:rPr lang="en-US" sz="1600" dirty="0">
                <a:solidFill>
                  <a:schemeClr val="bg1"/>
                </a:solidFill>
              </a:rPr>
              <a:t>parental education levels are associated with better student outcomes, emphasizing the significance of parental involvement and support in education.</a:t>
            </a:r>
          </a:p>
          <a:p>
            <a:r>
              <a:rPr lang="en-US" sz="1600" dirty="0" smtClean="0">
                <a:solidFill>
                  <a:schemeClr val="bg1"/>
                </a:solidFill>
              </a:rPr>
              <a:t>Nutritious </a:t>
            </a:r>
            <a:r>
              <a:rPr lang="en-US" sz="1600" dirty="0">
                <a:solidFill>
                  <a:schemeClr val="bg1"/>
                </a:solidFill>
              </a:rPr>
              <a:t>dietary habits positively influence academic performance by supporting brain function and energy levels.</a:t>
            </a:r>
          </a:p>
          <a:p>
            <a:r>
              <a:rPr lang="en-US" sz="1600" dirty="0" smtClean="0">
                <a:solidFill>
                  <a:schemeClr val="bg1"/>
                </a:solidFill>
              </a:rPr>
              <a:t>Effective </a:t>
            </a:r>
            <a:r>
              <a:rPr lang="en-US" sz="1600" dirty="0">
                <a:solidFill>
                  <a:schemeClr val="bg1"/>
                </a:solidFill>
              </a:rPr>
              <a:t>test preparation strategies are essential for achieving better academic results, emphasizing the need for students to develop organized study techniques and time management skills.</a:t>
            </a:r>
          </a:p>
          <a:p>
            <a:pPr marL="0" indent="0">
              <a:buNone/>
            </a:pPr>
            <a:r>
              <a:rPr lang="en-US" sz="1600" dirty="0">
                <a:solidFill>
                  <a:schemeClr val="bg1"/>
                </a:solidFill>
              </a:rPr>
              <a:t>Overall, addressing these correlations can help educators create a conducive learning environment, leading to improved academic outcomes and student achievement.</a:t>
            </a:r>
          </a:p>
        </p:txBody>
      </p:sp>
    </p:spTree>
    <p:extLst>
      <p:ext uri="{BB962C8B-B14F-4D97-AF65-F5344CB8AC3E}">
        <p14:creationId xmlns:p14="http://schemas.microsoft.com/office/powerpoint/2010/main" val="50424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904</Words>
  <Application>Microsoft Office PowerPoint</Application>
  <PresentationFormat>Widescreen</PresentationFormat>
  <Paragraphs>67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Mashauri Project:</vt:lpstr>
      <vt:lpstr>PowerPoint Presentation</vt:lpstr>
      <vt:lpstr>PowerPoint Presentation</vt:lpstr>
      <vt:lpstr>PowerPoint Presentation</vt:lpstr>
      <vt:lpstr>PowerPoint Presentation</vt:lpstr>
      <vt:lpstr>Conclusion for This Project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Lenovo</cp:lastModifiedBy>
  <cp:revision>26</cp:revision>
  <dcterms:created xsi:type="dcterms:W3CDTF">2023-11-22T06:39:40Z</dcterms:created>
  <dcterms:modified xsi:type="dcterms:W3CDTF">2024-04-10T14:23:17Z</dcterms:modified>
</cp:coreProperties>
</file>