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6" r:id="rId2"/>
    <p:sldId id="324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5" r:id="rId19"/>
    <p:sldId id="416" r:id="rId20"/>
    <p:sldId id="417" r:id="rId21"/>
    <p:sldId id="418" r:id="rId22"/>
    <p:sldId id="396" r:id="rId23"/>
    <p:sldId id="351" r:id="rId24"/>
    <p:sldId id="354" r:id="rId25"/>
    <p:sldId id="377" r:id="rId26"/>
    <p:sldId id="378" r:id="rId27"/>
    <p:sldId id="382" r:id="rId28"/>
    <p:sldId id="379" r:id="rId29"/>
    <p:sldId id="383" r:id="rId30"/>
    <p:sldId id="380" r:id="rId31"/>
    <p:sldId id="384" r:id="rId32"/>
    <p:sldId id="381" r:id="rId33"/>
    <p:sldId id="385" r:id="rId34"/>
    <p:sldId id="388" r:id="rId35"/>
    <p:sldId id="386" r:id="rId36"/>
    <p:sldId id="389" r:id="rId37"/>
    <p:sldId id="391" r:id="rId38"/>
    <p:sldId id="390" r:id="rId39"/>
    <p:sldId id="392" r:id="rId40"/>
    <p:sldId id="393" r:id="rId41"/>
    <p:sldId id="374" r:id="rId42"/>
    <p:sldId id="337" r:id="rId43"/>
    <p:sldId id="394" r:id="rId44"/>
    <p:sldId id="395" r:id="rId45"/>
    <p:sldId id="328" r:id="rId46"/>
    <p:sldId id="329" r:id="rId47"/>
    <p:sldId id="376" r:id="rId48"/>
    <p:sldId id="27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5"/>
            <p14:sldId id="416"/>
            <p14:sldId id="417"/>
            <p14:sldId id="418"/>
            <p14:sldId id="396"/>
            <p14:sldId id="351"/>
            <p14:sldId id="354"/>
            <p14:sldId id="377"/>
            <p14:sldId id="378"/>
            <p14:sldId id="382"/>
            <p14:sldId id="379"/>
            <p14:sldId id="383"/>
            <p14:sldId id="380"/>
            <p14:sldId id="384"/>
            <p14:sldId id="381"/>
            <p14:sldId id="385"/>
            <p14:sldId id="388"/>
            <p14:sldId id="386"/>
            <p14:sldId id="389"/>
            <p14:sldId id="391"/>
            <p14:sldId id="390"/>
            <p14:sldId id="392"/>
            <p14:sldId id="393"/>
            <p14:sldId id="374"/>
            <p14:sldId id="337"/>
            <p14:sldId id="394"/>
            <p14:sldId id="395"/>
            <p14:sldId id="328"/>
            <p14:sldId id="329"/>
            <p14:sldId id="37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4290" autoAdjust="0"/>
  </p:normalViewPr>
  <p:slideViewPr>
    <p:cSldViewPr snapToGrid="0">
      <p:cViewPr varScale="1">
        <p:scale>
          <a:sx n="66" d="100"/>
          <a:sy n="66" d="100"/>
        </p:scale>
        <p:origin x="12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4/17/2018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项目二  </a:t>
            </a:r>
            <a:r>
              <a:rPr lang="en-US" altLang="zh-CN" sz="3200" b="1" dirty="0">
                <a:latin typeface="Arial" charset="0"/>
                <a:ea typeface="宋体" charset="0"/>
              </a:rPr>
              <a:t>Linux</a:t>
            </a:r>
            <a:r>
              <a:rPr lang="zh-CN" altLang="en-US" sz="3200" b="1" dirty="0">
                <a:latin typeface="Arial" charset="0"/>
                <a:ea typeface="宋体" charset="0"/>
              </a:rPr>
              <a:t>下编程</a:t>
            </a:r>
            <a:r>
              <a:rPr lang="en-US" altLang="zh-CN" sz="3200" b="1" dirty="0" smtClean="0">
                <a:latin typeface="Arial" charset="0"/>
                <a:ea typeface="宋体" charset="0"/>
              </a:rPr>
              <a:t>——</a:t>
            </a:r>
            <a:r>
              <a:rPr lang="zh-CN" altLang="en-US" sz="3200" b="1" dirty="0" smtClean="0">
                <a:latin typeface="Arial" charset="0"/>
                <a:ea typeface="宋体" charset="0"/>
              </a:rPr>
              <a:t>命令行交互</a:t>
            </a:r>
            <a:r>
              <a:rPr lang="en-US" altLang="zh-CN" sz="3200" b="1" dirty="0" err="1" smtClean="0">
                <a:latin typeface="Arial" charset="0"/>
                <a:ea typeface="宋体" charset="0"/>
              </a:rPr>
              <a:t>mySQL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./”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命令执行可执行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输入一个整数，回车，即可执行代码内刚刚编写的程序。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" y="2029927"/>
            <a:ext cx="5697153" cy="17486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" y="4406063"/>
            <a:ext cx="6332421" cy="14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可执行文件名”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命令回车进入调试模式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6" y="2051583"/>
            <a:ext cx="7624227" cy="39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list 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行列举源代码，一次显示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行，可以继续回车显示余下的源代码。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6" y="2320741"/>
            <a:ext cx="6692116" cy="40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break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行插入调试断点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run”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命令执行代码，如果有提前插入断点，则从开头一直运行到断点的地方停止，如下所示，程序停止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行。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" y="1963905"/>
            <a:ext cx="6694084" cy="740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" y="3800975"/>
            <a:ext cx="6694084" cy="17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程序在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14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行断点处暂停，可以使用命令“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进入单步调试，每次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回车后仅执行一步，达到调试的目的。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单步调试结束后，可以直接使用“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命令直接跑完接下来的所有代码。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" y="2213008"/>
            <a:ext cx="6071335" cy="18681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" y="5004032"/>
            <a:ext cx="6071335" cy="10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输入“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quit”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命令退出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调试模式，回到终端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示例程序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编写、编译、调试和演示结束，更多的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操作和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命令可以自行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网上查阅。</a:t>
            </a: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8" y="2064216"/>
            <a:ext cx="5233871" cy="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134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前面的示例代码里，只有一个源代码文件</a:t>
            </a:r>
            <a:r>
              <a:rPr kumimoji="1" lang="en-US" altLang="zh-CN" sz="2000" dirty="0" smtClean="0"/>
              <a:t>ex02_test.cpp </a:t>
            </a:r>
            <a:r>
              <a:rPr kumimoji="1" lang="zh-CN" altLang="en-US" sz="2000" dirty="0" smtClean="0"/>
              <a:t>所以也只会生成一个可执行文件</a:t>
            </a:r>
            <a:r>
              <a:rPr kumimoji="1" lang="en-US" altLang="zh-CN" sz="2000" dirty="0" smtClean="0"/>
              <a:t>ex02_test.o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但是当项目由多个源代码文件构成，再按前面的步骤一个个编译，将会很繁琐而且也会生成过多的可执行</a:t>
            </a:r>
            <a:r>
              <a:rPr kumimoji="1" lang="en-US" altLang="zh-CN" sz="2000" dirty="0" err="1" smtClean="0"/>
              <a:t>xxx.o</a:t>
            </a:r>
            <a:r>
              <a:rPr kumimoji="1" lang="zh-CN" altLang="en-US" sz="2000" dirty="0" smtClean="0"/>
              <a:t>文件。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这个时候要么把所有代码全部写进一个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文件里，按照前面的介绍，正常使用</a:t>
            </a:r>
            <a:r>
              <a:rPr kumimoji="1" lang="en-US" altLang="zh-CN" sz="2000" dirty="0" smtClean="0"/>
              <a:t>g++</a:t>
            </a:r>
            <a:r>
              <a:rPr kumimoji="1" lang="zh-CN" altLang="en-US" sz="2000" dirty="0" smtClean="0"/>
              <a:t>编译；或者</a:t>
            </a:r>
            <a:r>
              <a:rPr kumimoji="1" lang="zh-CN" altLang="en-US" sz="2000" dirty="0"/>
              <a:t>多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文件使用</a:t>
            </a: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 smtClean="0"/>
              <a:t>进行统一编译，编译多个</a:t>
            </a:r>
            <a:r>
              <a:rPr kumimoji="1" lang="en-US" altLang="zh-CN" sz="2000" dirty="0" smtClean="0"/>
              <a:t>.c</a:t>
            </a:r>
            <a:r>
              <a:rPr kumimoji="1" lang="zh-CN" altLang="en-US" sz="2000" dirty="0" smtClean="0"/>
              <a:t>文件，但是只生成一个可执行文件。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88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3035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假设有四个源代码文件：</a:t>
            </a:r>
            <a:r>
              <a:rPr kumimoji="1" lang="en-US" altLang="zh-CN" sz="2000" dirty="0"/>
              <a:t>main.cpp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hello.cpp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add.cpp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sub.cpp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mian.cpp</a:t>
            </a:r>
            <a:r>
              <a:rPr kumimoji="1" lang="zh-CN" altLang="en-US" sz="2000" dirty="0"/>
              <a:t>是</a:t>
            </a:r>
            <a:r>
              <a:rPr kumimoji="1" lang="zh-CN" altLang="en-US" sz="2000" dirty="0" smtClean="0"/>
              <a:t>主程序，如图</a:t>
            </a:r>
            <a:r>
              <a:rPr kumimoji="1" lang="zh-CN" altLang="en-US" sz="2000" dirty="0"/>
              <a:t>所</a:t>
            </a:r>
            <a:r>
              <a:rPr kumimoji="1" lang="zh-CN" altLang="en-US" sz="2000" dirty="0" smtClean="0"/>
              <a:t>示；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hello.cpp</a:t>
            </a:r>
            <a:r>
              <a:rPr kumimoji="1" lang="zh-CN" altLang="en-US" sz="2000" dirty="0" smtClean="0"/>
              <a:t>内定义了输出</a:t>
            </a:r>
            <a:r>
              <a:rPr kumimoji="1" lang="en-US" altLang="zh-CN" sz="2000" dirty="0" smtClean="0"/>
              <a:t>“</a:t>
            </a:r>
            <a:r>
              <a:rPr kumimoji="1" lang="en-US" altLang="zh-CN" sz="2000" dirty="0"/>
              <a:t>Hello NJU”</a:t>
            </a:r>
            <a:r>
              <a:rPr kumimoji="1" lang="zh-CN" altLang="en-US" sz="2000" dirty="0"/>
              <a:t>的函数 </a:t>
            </a:r>
            <a:r>
              <a:rPr kumimoji="1" lang="en-US" altLang="zh-CN" sz="2000" dirty="0" err="1" smtClean="0"/>
              <a:t>PrintHello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add.cpp</a:t>
            </a:r>
            <a:r>
              <a:rPr kumimoji="1" lang="zh-CN" altLang="en-US" sz="2000" dirty="0" smtClean="0"/>
              <a:t>内定义了计算</a:t>
            </a:r>
            <a:r>
              <a:rPr kumimoji="1" lang="zh-CN" altLang="en-US" sz="2000" dirty="0"/>
              <a:t>两</a:t>
            </a:r>
            <a:r>
              <a:rPr kumimoji="1" lang="zh-CN" altLang="en-US" sz="2000" dirty="0" smtClean="0"/>
              <a:t>个数和的函数</a:t>
            </a:r>
            <a:r>
              <a:rPr kumimoji="1" lang="en-US" altLang="zh-CN" sz="2000" dirty="0" smtClean="0"/>
              <a:t>ADD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sub.cpp</a:t>
            </a:r>
            <a:r>
              <a:rPr kumimoji="1" lang="zh-CN" altLang="en-US" sz="2000" dirty="0" smtClean="0"/>
              <a:t>内定义了计算</a:t>
            </a:r>
            <a:r>
              <a:rPr kumimoji="1" lang="zh-CN" altLang="en-US" sz="2000" dirty="0"/>
              <a:t>两</a:t>
            </a:r>
            <a:r>
              <a:rPr kumimoji="1" lang="zh-CN" altLang="en-US" sz="2000" dirty="0" smtClean="0"/>
              <a:t>个数差的函数</a:t>
            </a:r>
            <a:r>
              <a:rPr kumimoji="1" lang="en-US" altLang="zh-CN" sz="2000" dirty="0" smtClean="0"/>
              <a:t>SUB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8" y="1529136"/>
            <a:ext cx="5362575" cy="43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我们可以执行命令 </a:t>
            </a:r>
            <a:r>
              <a:rPr kumimoji="1" lang="en-US" altLang="zh-CN" sz="2000" dirty="0"/>
              <a:t>vim </a:t>
            </a:r>
            <a:r>
              <a:rPr kumimoji="1" lang="en-US" altLang="zh-CN" sz="2000" dirty="0" err="1"/>
              <a:t>makefile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回车编辑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文件：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	</a:t>
            </a:r>
            <a:r>
              <a:rPr kumimoji="1" lang="en-US" altLang="zh-CN" sz="2000" dirty="0"/>
              <a:t>main: </a:t>
            </a:r>
            <a:r>
              <a:rPr kumimoji="1" lang="en-US" altLang="zh-CN" sz="2000" dirty="0" smtClean="0"/>
              <a:t>main.cpp  hello.cpp  add.cpp  sub.cpp </a:t>
            </a:r>
          </a:p>
          <a:p>
            <a:pPr lvl="4" algn="just"/>
            <a:r>
              <a:rPr kumimoji="1" lang="en-US" altLang="zh-CN" sz="2000" dirty="0"/>
              <a:t>g</a:t>
            </a:r>
            <a:r>
              <a:rPr kumimoji="1" lang="en-US" altLang="zh-CN" sz="2000" dirty="0" smtClean="0"/>
              <a:t>++ -c –o </a:t>
            </a:r>
            <a:r>
              <a:rPr kumimoji="1" lang="en-US" altLang="zh-CN" sz="2000" dirty="0" err="1" smtClean="0"/>
              <a:t>main.o</a:t>
            </a:r>
            <a:r>
              <a:rPr kumimoji="1" lang="en-US" altLang="zh-CN" sz="2000" dirty="0" smtClean="0"/>
              <a:t> main.cpp</a:t>
            </a:r>
          </a:p>
          <a:p>
            <a:pPr lvl="4" algn="just"/>
            <a:r>
              <a:rPr kumimoji="1" lang="en-US" altLang="zh-CN" sz="2000" dirty="0"/>
              <a:t>g++ -c –o </a:t>
            </a:r>
            <a:r>
              <a:rPr kumimoji="1" lang="en-US" altLang="zh-CN" sz="2000" dirty="0" err="1" smtClean="0"/>
              <a:t>hello.o</a:t>
            </a:r>
            <a:r>
              <a:rPr kumimoji="1" lang="en-US" altLang="zh-CN" sz="2000" dirty="0" smtClean="0"/>
              <a:t> hello.cpp</a:t>
            </a:r>
            <a:endParaRPr kumimoji="1" lang="en-US" altLang="zh-CN" sz="2000" dirty="0"/>
          </a:p>
          <a:p>
            <a:pPr lvl="4" algn="just"/>
            <a:r>
              <a:rPr kumimoji="1" lang="en-US" altLang="zh-CN" sz="2000" dirty="0"/>
              <a:t>g++ -c –o </a:t>
            </a:r>
            <a:r>
              <a:rPr kumimoji="1" lang="en-US" altLang="zh-CN" sz="2000" dirty="0" err="1" smtClean="0"/>
              <a:t>add.o</a:t>
            </a:r>
            <a:r>
              <a:rPr kumimoji="1" lang="en-US" altLang="zh-CN" sz="2000" dirty="0" smtClean="0"/>
              <a:t> add.cpp</a:t>
            </a:r>
            <a:endParaRPr kumimoji="1" lang="en-US" altLang="zh-CN" sz="2000" dirty="0"/>
          </a:p>
          <a:p>
            <a:pPr lvl="4" algn="just"/>
            <a:r>
              <a:rPr kumimoji="1" lang="en-US" altLang="zh-CN" sz="2000" dirty="0"/>
              <a:t>g++ -c –o </a:t>
            </a:r>
            <a:r>
              <a:rPr kumimoji="1" lang="en-US" altLang="zh-CN" sz="2000" dirty="0" err="1" smtClean="0"/>
              <a:t>sub.o</a:t>
            </a:r>
            <a:r>
              <a:rPr kumimoji="1" lang="en-US" altLang="zh-CN" sz="2000" dirty="0" smtClean="0"/>
              <a:t> sub.cpp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		g++ –o main  </a:t>
            </a:r>
            <a:r>
              <a:rPr kumimoji="1" lang="en-US" altLang="zh-CN" sz="2000" dirty="0" err="1"/>
              <a:t>main.o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hello.o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add.o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 smtClean="0"/>
              <a:t>sub.o</a:t>
            </a:r>
            <a:endParaRPr kumimoji="1" lang="en-US" altLang="zh-CN" sz="2000" dirty="0" smtClean="0"/>
          </a:p>
          <a:p>
            <a:pPr lvl="1" algn="just"/>
            <a:r>
              <a:rPr kumimoji="1" lang="en-US" altLang="zh-CN" sz="2000" dirty="0" smtClean="0"/>
              <a:t>	clean</a:t>
            </a:r>
            <a:r>
              <a:rPr kumimoji="1" lang="en-US" altLang="zh-CN" sz="2000" dirty="0"/>
              <a:t>: </a:t>
            </a:r>
            <a:r>
              <a:rPr kumimoji="1" lang="en-US" altLang="zh-CN" sz="2000" dirty="0" err="1" smtClean="0"/>
              <a:t>main.o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hello.o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add.o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sub.o</a:t>
            </a:r>
            <a:endParaRPr kumimoji="1" lang="en-US" altLang="zh-CN" sz="2000" dirty="0" smtClean="0"/>
          </a:p>
          <a:p>
            <a:pPr lvl="1" algn="just"/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rm</a:t>
            </a:r>
            <a:r>
              <a:rPr kumimoji="1" lang="en-US" altLang="zh-CN" sz="2000" dirty="0" smtClean="0"/>
              <a:t> *.o</a:t>
            </a:r>
          </a:p>
          <a:p>
            <a:pPr lvl="1" algn="just"/>
            <a:r>
              <a:rPr kumimoji="1" lang="en-US" altLang="zh-CN" sz="2000" dirty="0" smtClean="0"/>
              <a:t> 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第二</a:t>
            </a:r>
            <a:r>
              <a:rPr kumimoji="1" lang="zh-CN" altLang="en-US" sz="2000" dirty="0"/>
              <a:t>行</a:t>
            </a:r>
            <a:r>
              <a:rPr kumimoji="1" lang="en-US" altLang="zh-CN" sz="2000" dirty="0"/>
              <a:t>g++</a:t>
            </a:r>
            <a:r>
              <a:rPr kumimoji="1" lang="zh-CN" altLang="en-US" sz="2000" dirty="0"/>
              <a:t>前面的</a:t>
            </a:r>
            <a:r>
              <a:rPr kumimoji="1" lang="zh-CN" altLang="en-US" sz="2000" dirty="0" smtClean="0"/>
              <a:t>空格</a:t>
            </a:r>
            <a:r>
              <a:rPr kumimoji="1" lang="zh-CN" altLang="en-US" sz="2000" dirty="0"/>
              <a:t>部分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/>
              <a:t>&lt;tab&gt;</a:t>
            </a:r>
            <a:r>
              <a:rPr kumimoji="1" lang="zh-CN" altLang="en-US" sz="2000" dirty="0"/>
              <a:t>键，不是“空格键”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/>
              <a:t>wq</a:t>
            </a:r>
            <a:r>
              <a:rPr kumimoji="1" lang="zh-CN" altLang="en-US" sz="2000" dirty="0" smtClean="0"/>
              <a:t>保存</a:t>
            </a:r>
            <a:r>
              <a:rPr kumimoji="1" lang="zh-CN" altLang="en-US" sz="2000" dirty="0"/>
              <a:t>并退出后，回到终端。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33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 err="1" smtClean="0"/>
              <a:t>wq</a:t>
            </a:r>
            <a:r>
              <a:rPr kumimoji="1" lang="zh-CN" altLang="en-US" sz="2000" dirty="0" smtClean="0"/>
              <a:t>保存</a:t>
            </a:r>
            <a:r>
              <a:rPr kumimoji="1" lang="zh-CN" altLang="en-US" sz="2000" dirty="0"/>
              <a:t>并退出后，回到终端。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6" y="2039930"/>
            <a:ext cx="7467951" cy="3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27" y="144112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操作系统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3327" y="2017390"/>
            <a:ext cx="8136135" cy="46085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命令行界面（终端界面）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通过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命令行敲入命令交互，而不是图形界面实现交互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zh-CN" altLang="en-US" sz="1600" dirty="0">
                <a:solidFill>
                  <a:schemeClr val="tx1"/>
                </a:solidFill>
              </a:rPr>
              <a:t>终端命令，深入理解操作系统底层原理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需要使用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，必须要</a:t>
            </a:r>
            <a:r>
              <a:rPr lang="zh-CN" altLang="en-US" sz="1600" dirty="0" smtClean="0">
                <a:solidFill>
                  <a:schemeClr val="tx1"/>
                </a:solidFill>
              </a:rPr>
              <a:t>学会使用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</a:rPr>
              <a:t>允许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zh-CN" altLang="en-US" sz="2000" dirty="0">
                <a:solidFill>
                  <a:schemeClr val="tx1"/>
                </a:solidFill>
              </a:rPr>
              <a:t>图形化的开发集成工具（如</a:t>
            </a:r>
            <a:r>
              <a:rPr lang="en-US" altLang="zh-CN" sz="2000" dirty="0">
                <a:solidFill>
                  <a:schemeClr val="tx1"/>
                </a:solidFill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DEV C++, </a:t>
            </a:r>
            <a:r>
              <a:rPr lang="en-US" altLang="zh-CN" sz="2000" dirty="0">
                <a:solidFill>
                  <a:schemeClr val="tx1"/>
                </a:solidFill>
              </a:rPr>
              <a:t>Visual Studio</a:t>
            </a:r>
            <a:r>
              <a:rPr lang="zh-CN" altLang="en-US" sz="2000" dirty="0" smtClean="0">
                <a:solidFill>
                  <a:schemeClr val="tx1"/>
                </a:solidFill>
              </a:rPr>
              <a:t>等），本次实验推荐使用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Ubuntu16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操作系统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</a:rPr>
              <a:t>编辑器和</a:t>
            </a:r>
            <a:r>
              <a:rPr lang="en-US" altLang="zh-CN" sz="2000" dirty="0" smtClean="0">
                <a:solidFill>
                  <a:schemeClr val="tx1"/>
                </a:solidFill>
              </a:rPr>
              <a:t>GDB</a:t>
            </a:r>
            <a:r>
              <a:rPr lang="zh-CN" altLang="en-US" sz="2000" dirty="0" smtClean="0">
                <a:solidFill>
                  <a:schemeClr val="tx1"/>
                </a:solidFill>
              </a:rPr>
              <a:t>调试。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可以直接装</a:t>
            </a:r>
            <a:r>
              <a:rPr lang="en-US" altLang="zh-CN" sz="1600" dirty="0" smtClean="0">
                <a:solidFill>
                  <a:schemeClr val="tx1"/>
                </a:solidFill>
              </a:rPr>
              <a:t>Ubuntu</a:t>
            </a:r>
            <a:r>
              <a:rPr lang="zh-CN" altLang="en-US" sz="1600" dirty="0" smtClean="0">
                <a:solidFill>
                  <a:schemeClr val="tx1"/>
                </a:solidFill>
              </a:rPr>
              <a:t>系统或者在</a:t>
            </a:r>
            <a:r>
              <a:rPr lang="en-US" altLang="zh-CN" sz="16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600" dirty="0" smtClean="0">
                <a:solidFill>
                  <a:schemeClr val="tx1"/>
                </a:solidFill>
              </a:rPr>
              <a:t>下使用虚拟机安装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熟悉</a:t>
            </a:r>
            <a:r>
              <a:rPr lang="en-US" altLang="zh-CN" sz="1600" dirty="0" err="1">
                <a:solidFill>
                  <a:schemeClr val="tx1"/>
                </a:solidFill>
              </a:rPr>
              <a:t>gcc</a:t>
            </a:r>
            <a:r>
              <a:rPr lang="en-US" altLang="zh-CN" sz="1600" dirty="0">
                <a:solidFill>
                  <a:schemeClr val="tx1"/>
                </a:solidFill>
              </a:rPr>
              <a:t>/g++</a:t>
            </a:r>
            <a:r>
              <a:rPr lang="zh-CN" altLang="en-US" sz="1600" dirty="0">
                <a:solidFill>
                  <a:schemeClr val="tx1"/>
                </a:solidFill>
              </a:rPr>
              <a:t>编译和</a:t>
            </a:r>
            <a:r>
              <a:rPr lang="en-US" altLang="zh-CN" sz="1600" dirty="0" err="1">
                <a:solidFill>
                  <a:schemeClr val="tx1"/>
                </a:solidFill>
              </a:rPr>
              <a:t>Makefile</a:t>
            </a:r>
            <a:r>
              <a:rPr lang="zh-CN" altLang="en-US" sz="1600" dirty="0">
                <a:solidFill>
                  <a:schemeClr val="tx1"/>
                </a:solidFill>
              </a:rPr>
              <a:t>等</a:t>
            </a:r>
            <a:r>
              <a:rPr lang="zh-CN" altLang="en-US" sz="1600" dirty="0" smtClean="0">
                <a:solidFill>
                  <a:schemeClr val="tx1"/>
                </a:solidFill>
              </a:rPr>
              <a:t>概念以及使用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marL="449262" lvl="1" indent="0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smtClean="0"/>
              <a:t>make main</a:t>
            </a:r>
            <a:r>
              <a:rPr kumimoji="1" lang="zh-CN" altLang="en-US" sz="2000" dirty="0" smtClean="0"/>
              <a:t>命令</a:t>
            </a:r>
            <a:r>
              <a:rPr kumimoji="1" lang="zh-CN" altLang="en-US" sz="2000" dirty="0"/>
              <a:t>，自动编译四个源代码文件，仅生成一个可执行文件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，可以发现</a:t>
            </a:r>
            <a:r>
              <a:rPr kumimoji="1" lang="en-US" altLang="zh-CN" sz="2000" dirty="0"/>
              <a:t>ls</a:t>
            </a:r>
            <a:r>
              <a:rPr kumimoji="1" lang="zh-CN" altLang="en-US" sz="2000" dirty="0"/>
              <a:t>查阅之后，只有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文件为绿色，表示为可执行文件</a:t>
            </a:r>
            <a:r>
              <a:rPr kumimoji="1" lang="zh-CN" altLang="en-US" sz="2000" dirty="0" smtClean="0"/>
              <a:t>。再执行</a:t>
            </a:r>
            <a:r>
              <a:rPr kumimoji="1" lang="en-US" altLang="zh-CN" sz="2000" dirty="0" smtClean="0"/>
              <a:t>make clean </a:t>
            </a:r>
            <a:r>
              <a:rPr kumimoji="1" lang="zh-CN" altLang="en-US" sz="2000" dirty="0" smtClean="0"/>
              <a:t>命令删除所有无用的 </a:t>
            </a:r>
            <a:r>
              <a:rPr kumimoji="1" lang="en-US" altLang="zh-CN" sz="2000" dirty="0" smtClean="0"/>
              <a:t>.o </a:t>
            </a:r>
            <a:r>
              <a:rPr kumimoji="1" lang="zh-CN" altLang="en-US" sz="2000" dirty="0" smtClean="0"/>
              <a:t>文件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5" y="2547869"/>
            <a:ext cx="6784858" cy="42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，命令 </a:t>
            </a:r>
            <a:r>
              <a:rPr kumimoji="1" lang="en-US" altLang="zh-CN" sz="2000" dirty="0"/>
              <a:t>./main </a:t>
            </a:r>
            <a:r>
              <a:rPr kumimoji="1" lang="zh-CN" altLang="en-US" sz="2000" dirty="0" smtClean="0"/>
              <a:t>回车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简单用法演示</a:t>
            </a:r>
            <a:r>
              <a:rPr kumimoji="1" lang="zh-CN" altLang="en-US" sz="2000" dirty="0"/>
              <a:t>完毕</a:t>
            </a:r>
            <a:r>
              <a:rPr kumimoji="1" lang="zh-CN" altLang="en-US" sz="2000" dirty="0" smtClean="0"/>
              <a:t>，其中自动生成的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hello.o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sub.o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add.o</a:t>
            </a:r>
            <a:r>
              <a:rPr kumimoji="1" lang="zh-CN" altLang="en-US" sz="2000" dirty="0" smtClean="0"/>
              <a:t>可以 </a:t>
            </a:r>
            <a:r>
              <a:rPr kumimoji="1" lang="en-US" altLang="zh-CN" sz="2000" dirty="0" err="1" smtClean="0"/>
              <a:t>rm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命令删除，不影响</a:t>
            </a:r>
            <a:r>
              <a:rPr kumimoji="1" lang="en-US" altLang="zh-CN" sz="2000" dirty="0" smtClean="0"/>
              <a:t>main (</a:t>
            </a:r>
            <a:r>
              <a:rPr kumimoji="1" lang="zh-CN" altLang="en-US" sz="2000" dirty="0" smtClean="0"/>
              <a:t>那个绿色文件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的执行结果。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/>
              <a:t>的其他用法请同学们自行网上查阅相关材料。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1" y="2032835"/>
            <a:ext cx="7904598" cy="28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是什么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，指结构化查询语言，全称是 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Structured Query Language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 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可以让你访问和处理数据库。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能做什么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可以面向数据库查询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可以向数据库插入新的记录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可以从数据库中删除记录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可以修改数据库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······</a:t>
            </a:r>
          </a:p>
        </p:txBody>
      </p:sp>
    </p:spTree>
    <p:extLst>
      <p:ext uri="{BB962C8B-B14F-4D97-AF65-F5344CB8AC3E}">
        <p14:creationId xmlns:p14="http://schemas.microsoft.com/office/powerpoint/2010/main" val="20257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项目简介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59" y="1503814"/>
            <a:ext cx="8957596" cy="5075083"/>
          </a:xfrm>
        </p:spPr>
        <p:txBody>
          <a:bodyPr>
            <a:no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Linux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下实现命令行交互的简易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SQL——</a:t>
            </a:r>
            <a:r>
              <a:rPr lang="en-US" altLang="zh-CN" sz="20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mySQL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具体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的，项目二要求实现：从命令行输入一条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语句（指令），解析该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语句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，执行相应的数据库操作，返回对应的结果。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要求实现的指令有：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CREATE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DROP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INSERT INTO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DELETE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UPDATE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SELECT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9241" y="294946"/>
            <a:ext cx="4687614" cy="531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</a:pP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61641" y="447346"/>
            <a:ext cx="4687614" cy="531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</a:pP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需要在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下完成本次实验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数据库中所有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均以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文件的形式保存在本地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所有对数据库的修改需要更新到数据库文件中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项目要求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column1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column2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···,</a:t>
            </a:r>
            <a:r>
              <a:rPr lang="en-US" altLang="zh-CN" sz="165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创建一个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的名字是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，共有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列，其中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为第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列的属性名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所有属性用括号包含，不同的属性名以逗号隔开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在本地存储的文件名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student.txt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FROM filename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从一个已经存在的数据库文件中读取数据创建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FROM student.txt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4432300"/>
            <a:ext cx="8886616" cy="21252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如上所示，创建一个名为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的表格，生成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student.txt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列不是表格内容，展示表格时自动添加。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需要注意的是，一个数据库文件不能被多个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共享，即以第二种方式创建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的时候不能从已经在数据库中的文件创建。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01800"/>
            <a:ext cx="5892800" cy="11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3417388"/>
            <a:ext cx="589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TABLE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TABLE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从数据库中删除名为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lvl="1" indent="0">
              <a:buNone/>
            </a:pP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 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</a:p>
          <a:p>
            <a:pPr marL="1143000" lvl="2" indent="-28575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为了方便查看，使用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打印当前数据库中所有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endParaRPr lang="en-US" altLang="zh-CN" sz="1425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529570"/>
            <a:ext cx="7061200" cy="27686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4997450"/>
            <a:ext cx="52959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327" y="4298170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LIST</a:t>
            </a:r>
            <a:r>
              <a:rPr lang="zh-CN" altLang="en-US" dirty="0" smtClean="0"/>
              <a:t>展示当前所有表格的名称，长度（列，行）以及属性列表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7300" y="4997450"/>
            <a:ext cx="139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Lecture</a:t>
            </a:r>
            <a:r>
              <a:rPr lang="zh-CN" altLang="en-US" dirty="0" smtClean="0"/>
              <a:t>表，所以只剩下</a:t>
            </a:r>
            <a:r>
              <a:rPr lang="en-US" altLang="zh-CN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34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INTO name VALUES (value1,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2,···,</a:t>
            </a:r>
            <a:r>
              <a:rPr lang="en-US" altLang="zh-CN" sz="16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en-US" altLang="zh-CN" sz="165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里插入一行，共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个属性的值，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应该与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的列数一致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所有属性值用括号包含，不同的属性值以英文逗号隔开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INTO Student VALUES 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name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(column1,column2,···) VALUES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(value1,value2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,···)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里插入一行，但是仅指定的列有值，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缺省的列应设置为默认值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VALUES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小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867188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Ctrl + Alt + T 		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打开终端（即命令框界面）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                     进入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已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存在的文件夹。</a:t>
            </a:r>
            <a:endParaRPr lang="en-US" altLang="zh-CN" sz="28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新建一个名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为“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”的空文件夹。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名为“文件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–r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删除整个文件夹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以及文件夹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内所有文件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           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列举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出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0"/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文件夹下所有的可见文件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cat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仅查看阅读“文件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”里的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内容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为“文件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”的文件，如果该文件未被创建，则创建并编辑，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敲入命令回车后离开当前界面，进入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编辑界面。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1629569"/>
            <a:ext cx="6946900" cy="16383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00" y="3429000"/>
            <a:ext cx="69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插入一条记录，对应文件修改为：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959463"/>
            <a:ext cx="435610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156200"/>
            <a:ext cx="6578600" cy="170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1700" y="5156200"/>
            <a:ext cx="126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缺省的属性默认为空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里删除若干行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删除的行满足条件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</a:t>
            </a:r>
            <a:endParaRPr lang="en-US" altLang="zh-CN" sz="16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里删除所有行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注意这里与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的区别是保留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的结构，没有删除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661319"/>
            <a:ext cx="6515100" cy="30226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130800"/>
            <a:ext cx="63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删除一条记录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name SET column1 = value1, column2 = value2, ···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若干列的值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列的值设置为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，修改多列时以逗号和一个空格‘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Student SET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170000000,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name SET column1 = value1, column2 = value2,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 WHERE</a:t>
            </a:r>
          </a:p>
          <a:p>
            <a:pPr lvl="1" indent="0">
              <a:buNone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column = value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若干列的值，方法同上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在更新的列中，只更新满足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条件的行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Student SET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170000000,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技术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</a:p>
          <a:p>
            <a:pPr lvl="2" indent="0">
              <a:buNone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69269"/>
            <a:ext cx="6362700" cy="32639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52450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更新表，不指定特定行则修改全部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8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里选择若干列展示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不同列以逗号‘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列展示，即展示整个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686719"/>
            <a:ext cx="5270500" cy="32258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422900"/>
            <a:ext cx="588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查询表中记录的若干属性，*代表查看全部属性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2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中，一列可能会有重复的值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2" indent="0">
              <a:buNone/>
            </a:pP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DISTINCT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关键字表示只展示不同的值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ORDER BY column1,column2,··· ASC|DESC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对返回的查询结果按某些列进行排序展示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如果排序的条件有多列，以逗号‘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’隔开，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表示升序，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表示降序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 ORDER BY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534319"/>
            <a:ext cx="5321300" cy="30734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4933170"/>
            <a:ext cx="5283200" cy="189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92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查看不同的专业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2400" y="53213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按学号降序排列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中，选择若干列进行展示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在这些列中，只展示满足条件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TO file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将查询的结果写入文件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写入文件需要保持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的结构，即能以写入后的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生成新的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table_name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FROM 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TO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计算机系学生名单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.txt 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a.cpp  b.cpp  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将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所有内容复制到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中，如果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非空会被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覆盖，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不存在会自动新建一个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pwd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回车后返回当前绝对路径，即目前在哪个文件夹下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-g  -o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编译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-g –o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为参数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不可省略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，上面的命令为编译 名为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的源码，编译完成后生成名为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的可执行文件。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执行刚刚编译完成的“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31169"/>
            <a:ext cx="5016500" cy="16129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3581400"/>
            <a:ext cx="6400800" cy="16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5418931"/>
            <a:ext cx="5270500" cy="106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0" y="2095500"/>
            <a:ext cx="28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按姓名查询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53300" y="3581400"/>
            <a:ext cx="116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将查询结果保存到指定文件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5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按照描述的指令格式，实现基本的指令功能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命令行界面应简洁、美观，便于操作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充分考虑数据库操作中的非法操作，给出合理清晰的错误反馈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设计的程序应当分模块，各模块功能明确，有良好的代码风格。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在完成基本功能的前提下，任意发挥，目标：更易用，更合理，更强大。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在前面你应该可以注意到，我们在多条语句中使用了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关键字，它后面的内容表示一个条件判断，除了已经实现的‘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’判断外，还有‘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&gt;’,’&lt;’,’!=’,’&gt;=’,’&lt;=’,’BETWEEN’,’LIKE’,’IN’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等等，挑选你感兴趣的实现。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更复杂的功能，函数。在某些数据库文件中，一些属性和数值有关，你可以对这些数值类的属性进行一些操作，例如求平均数、计数、求最大最小值等。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MAX(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表示查询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Student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中学号最大的那一个。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更多的函数和功能自由发挥，函数返回格式和结果展示自行合理设计。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3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语句的复合。实现了函数之后，我们就可以将一些函数作为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关键字的判断条件，例如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SELECT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(SELECT MAX(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4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将多条语句按顺序写进文件，称为一个事务文件，直接运行文件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执行文件中所有操作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4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任何你想到的，好玩的功能，炫酷的界面，增强系统鲁棒性的方法，提高运行效率的算法等等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时间点，时间点后系统关闭。无法提交，无法修改。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计分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询问助教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键盘按下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Ctrl + Alt +T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快捷键打开终端，如下：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新建文件夹，存放项目代码文件，使用命令：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使用命令：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 ，进入刚刚新建的文件夹内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0" y="1949768"/>
            <a:ext cx="5828599" cy="194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0" y="4816693"/>
            <a:ext cx="5828599" cy="15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在新建的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ex02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文件夹下，使用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命令创建并编辑代码文件，敲入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ex02_test.cpp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回车后会离开当前界面，进入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编辑界面。如果提示“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未安装”则使用命令“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sudo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apt-get install 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”回车后输入电脑密码进行安装即可。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" y="2845469"/>
            <a:ext cx="6473439" cy="9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9762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进入编辑后，键盘按下“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键进入插入模式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，插入模式编辑框左下角会出现“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插入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，这时候可以写代码了，我们输入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如下图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测试代码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编辑完成后，按“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" y="2488933"/>
            <a:ext cx="6255603" cy="3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键退出插入模式后，键盘输入冒号“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:”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，然后输入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回车保存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并退出，如图左下角，返回原来的界面。</a:t>
            </a: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保存并退出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q!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保存仅退出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3" y="2243438"/>
            <a:ext cx="6252086" cy="33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查看当前目录，发现刚刚编辑并保存的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ex02_test.cpp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已经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存在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我们使用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命令编译源代码，得到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ex02_test.o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2" y="2891165"/>
            <a:ext cx="7731358" cy="21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Office PowerPoint</Application>
  <PresentationFormat>全屏显示(4:3)</PresentationFormat>
  <Paragraphs>310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Adobe 楷体 Std R</vt:lpstr>
      <vt:lpstr>Microsoft YaHei UI</vt:lpstr>
      <vt:lpstr>宋体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项目二  Linux下编程——命令行交互mySQL </vt:lpstr>
      <vt:lpstr>题目背景</vt:lpstr>
      <vt:lpstr>题目背景</vt:lpstr>
      <vt:lpstr>题目背景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GDB调试 </vt:lpstr>
      <vt:lpstr>GDB调试 </vt:lpstr>
      <vt:lpstr>GDB调试 </vt:lpstr>
      <vt:lpstr>GDB调试 </vt:lpstr>
      <vt:lpstr>GDB调试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题目背景</vt:lpstr>
      <vt:lpstr>项目简介</vt:lpstr>
      <vt:lpstr>项目要求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题目要求</vt:lpstr>
      <vt:lpstr>额外创意，扩展功能</vt:lpstr>
      <vt:lpstr>额外创意，扩展功能</vt:lpstr>
      <vt:lpstr>额外创意，扩展功能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2018-04-17T11:22:29Z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