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324" r:id="rId3"/>
    <p:sldId id="351" r:id="rId4"/>
    <p:sldId id="354" r:id="rId5"/>
    <p:sldId id="367" r:id="rId6"/>
    <p:sldId id="330" r:id="rId7"/>
    <p:sldId id="325" r:id="rId8"/>
    <p:sldId id="366" r:id="rId9"/>
    <p:sldId id="352" r:id="rId10"/>
    <p:sldId id="371" r:id="rId11"/>
    <p:sldId id="353" r:id="rId12"/>
    <p:sldId id="355" r:id="rId13"/>
    <p:sldId id="369" r:id="rId14"/>
    <p:sldId id="331" r:id="rId15"/>
    <p:sldId id="368" r:id="rId16"/>
    <p:sldId id="370" r:id="rId17"/>
    <p:sldId id="357" r:id="rId18"/>
    <p:sldId id="358" r:id="rId19"/>
    <p:sldId id="375" r:id="rId20"/>
    <p:sldId id="372" r:id="rId21"/>
    <p:sldId id="373" r:id="rId22"/>
    <p:sldId id="374" r:id="rId23"/>
    <p:sldId id="337" r:id="rId24"/>
    <p:sldId id="328" r:id="rId25"/>
    <p:sldId id="329" r:id="rId26"/>
    <p:sldId id="376"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24"/>
            <p14:sldId id="351"/>
            <p14:sldId id="354"/>
            <p14:sldId id="367"/>
            <p14:sldId id="330"/>
            <p14:sldId id="325"/>
            <p14:sldId id="366"/>
            <p14:sldId id="352"/>
            <p14:sldId id="371"/>
            <p14:sldId id="353"/>
            <p14:sldId id="355"/>
            <p14:sldId id="369"/>
            <p14:sldId id="331"/>
            <p14:sldId id="368"/>
            <p14:sldId id="370"/>
            <p14:sldId id="357"/>
            <p14:sldId id="358"/>
            <p14:sldId id="375"/>
            <p14:sldId id="372"/>
            <p14:sldId id="373"/>
            <p14:sldId id="374"/>
            <p14:sldId id="337"/>
            <p14:sldId id="328"/>
            <p14:sldId id="329"/>
            <p14:sldId id="376"/>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9" autoAdjust="0"/>
    <p:restoredTop sz="94290" autoAdjust="0"/>
  </p:normalViewPr>
  <p:slideViewPr>
    <p:cSldViewPr snapToGrid="0">
      <p:cViewPr varScale="1">
        <p:scale>
          <a:sx n="70" d="100"/>
          <a:sy n="70" d="100"/>
        </p:scale>
        <p:origin x="1374"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2018/3/30</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val="204302986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extLst>
      <p:ext uri="{BB962C8B-B14F-4D97-AF65-F5344CB8AC3E}">
        <p14:creationId xmlns:p14="http://schemas.microsoft.com/office/powerpoint/2010/main" val="108695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smtClean="0"/>
              <a:t>单击此处编辑母版文本样式</a:t>
            </a:r>
          </a:p>
          <a:p>
            <a:pPr marL="0" lvl="1" indent="0">
              <a:lnSpc>
                <a:spcPct val="150000"/>
              </a:lnSpc>
              <a:spcAft>
                <a:spcPts val="900"/>
              </a:spcAft>
              <a:buNone/>
            </a:pPr>
            <a:r>
              <a:rPr lang="zh-CN" altLang="en-US" smtClean="0"/>
              <a:t>第二级</a:t>
            </a:r>
          </a:p>
          <a:p>
            <a:pPr marL="0" lvl="2" indent="0">
              <a:lnSpc>
                <a:spcPct val="150000"/>
              </a:lnSpc>
              <a:spcAft>
                <a:spcPts val="900"/>
              </a:spcAft>
              <a:buNone/>
            </a:pPr>
            <a:r>
              <a:rPr lang="zh-CN" altLang="en-US" smtClean="0"/>
              <a:t>第三级</a:t>
            </a:r>
          </a:p>
          <a:p>
            <a:pPr marL="0" lvl="3" indent="0">
              <a:lnSpc>
                <a:spcPct val="150000"/>
              </a:lnSpc>
              <a:spcAft>
                <a:spcPts val="900"/>
              </a:spcAft>
              <a:buNone/>
            </a:pPr>
            <a:r>
              <a:rPr lang="zh-CN" altLang="en-US" smtClean="0"/>
              <a:t>第四级</a:t>
            </a:r>
          </a:p>
          <a:p>
            <a:pPr marL="0" lvl="4" indent="0">
              <a:lnSpc>
                <a:spcPct val="150000"/>
              </a:lnSpc>
              <a:spcAft>
                <a:spcPts val="900"/>
              </a:spcAft>
              <a:buNone/>
            </a:pPr>
            <a:r>
              <a:rPr lang="zh-CN" altLang="en-US" smtClean="0"/>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smtClean="0"/>
              <a:t>单击此处编辑母版文本样式</a:t>
            </a:r>
          </a:p>
          <a:p>
            <a:pPr marL="0" lvl="1" indent="0">
              <a:lnSpc>
                <a:spcPct val="150000"/>
              </a:lnSpc>
              <a:spcAft>
                <a:spcPts val="900"/>
              </a:spcAft>
              <a:buNone/>
            </a:pPr>
            <a:r>
              <a:rPr lang="zh-CN" altLang="en-US" smtClean="0"/>
              <a:t>第二级</a:t>
            </a:r>
          </a:p>
          <a:p>
            <a:pPr marL="0" lvl="2" indent="0">
              <a:lnSpc>
                <a:spcPct val="150000"/>
              </a:lnSpc>
              <a:spcAft>
                <a:spcPts val="900"/>
              </a:spcAft>
              <a:buNone/>
            </a:pPr>
            <a:r>
              <a:rPr lang="zh-CN" altLang="en-US" smtClean="0"/>
              <a:t>第三级</a:t>
            </a:r>
          </a:p>
          <a:p>
            <a:pPr marL="0" lvl="3" indent="0">
              <a:lnSpc>
                <a:spcPct val="150000"/>
              </a:lnSpc>
              <a:spcAft>
                <a:spcPts val="900"/>
              </a:spcAft>
              <a:buNone/>
            </a:pPr>
            <a:r>
              <a:rPr lang="zh-CN" altLang="en-US" smtClean="0"/>
              <a:t>第四级</a:t>
            </a:r>
          </a:p>
          <a:p>
            <a:pPr marL="0" lvl="4" indent="0">
              <a:lnSpc>
                <a:spcPct val="150000"/>
              </a:lnSpc>
              <a:spcAft>
                <a:spcPts val="9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smtClean="0"/>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smtClean="0"/>
              <a:t>单击此处编辑母版文本样式</a:t>
            </a:r>
          </a:p>
          <a:p>
            <a:pPr marL="0" lvl="1" indent="0">
              <a:lnSpc>
                <a:spcPct val="150000"/>
              </a:lnSpc>
              <a:spcAft>
                <a:spcPts val="900"/>
              </a:spcAft>
              <a:buNone/>
            </a:pPr>
            <a:r>
              <a:rPr lang="zh-CN" altLang="en-US" smtClean="0"/>
              <a:t>第二级</a:t>
            </a:r>
          </a:p>
          <a:p>
            <a:pPr marL="0" lvl="2" indent="0">
              <a:lnSpc>
                <a:spcPct val="150000"/>
              </a:lnSpc>
              <a:spcAft>
                <a:spcPts val="900"/>
              </a:spcAft>
              <a:buNone/>
            </a:pPr>
            <a:r>
              <a:rPr lang="zh-CN" altLang="en-US" smtClean="0"/>
              <a:t>第三级</a:t>
            </a:r>
          </a:p>
          <a:p>
            <a:pPr marL="0" lvl="3" indent="0">
              <a:lnSpc>
                <a:spcPct val="150000"/>
              </a:lnSpc>
              <a:spcAft>
                <a:spcPts val="900"/>
              </a:spcAft>
              <a:buNone/>
            </a:pPr>
            <a:r>
              <a:rPr lang="zh-CN" altLang="en-US" smtClean="0"/>
              <a:t>第四级</a:t>
            </a:r>
          </a:p>
          <a:p>
            <a:pPr marL="0" lvl="4" indent="0">
              <a:lnSpc>
                <a:spcPct val="150000"/>
              </a:lnSpc>
              <a:spcAft>
                <a:spcPts val="900"/>
              </a:spcAft>
              <a:buNone/>
            </a:pPr>
            <a:r>
              <a:rPr lang="zh-CN" altLang="en-US" smtClean="0"/>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smtClean="0"/>
              <a:t>单击此处编辑母版文本样式</a:t>
            </a:r>
          </a:p>
          <a:p>
            <a:pPr marL="0" lvl="1" indent="0">
              <a:lnSpc>
                <a:spcPct val="150000"/>
              </a:lnSpc>
              <a:spcAft>
                <a:spcPts val="900"/>
              </a:spcAft>
              <a:buNone/>
            </a:pPr>
            <a:r>
              <a:rPr lang="zh-CN" altLang="en-US" smtClean="0"/>
              <a:t>第二级</a:t>
            </a:r>
          </a:p>
          <a:p>
            <a:pPr marL="0" lvl="2" indent="0">
              <a:lnSpc>
                <a:spcPct val="150000"/>
              </a:lnSpc>
              <a:spcAft>
                <a:spcPts val="900"/>
              </a:spcAft>
              <a:buNone/>
            </a:pPr>
            <a:r>
              <a:rPr lang="zh-CN" altLang="en-US" smtClean="0"/>
              <a:t>第三级</a:t>
            </a:r>
          </a:p>
          <a:p>
            <a:pPr marL="0" lvl="3" indent="0">
              <a:lnSpc>
                <a:spcPct val="150000"/>
              </a:lnSpc>
              <a:spcAft>
                <a:spcPts val="900"/>
              </a:spcAft>
              <a:buNone/>
            </a:pPr>
            <a:r>
              <a:rPr lang="zh-CN" altLang="en-US" smtClean="0"/>
              <a:t>第四级</a:t>
            </a:r>
          </a:p>
          <a:p>
            <a:pPr marL="0" lvl="4" indent="0">
              <a:lnSpc>
                <a:spcPct val="150000"/>
              </a:lnSpc>
              <a:spcAft>
                <a:spcPts val="9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smtClean="0"/>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smtClean="0"/>
              <a:t>单击此处编辑母版文本样式</a:t>
            </a:r>
          </a:p>
          <a:p>
            <a:pPr marL="0" lvl="1" indent="0">
              <a:lnSpc>
                <a:spcPct val="150000"/>
              </a:lnSpc>
              <a:spcAft>
                <a:spcPts val="900"/>
              </a:spcAft>
              <a:buNone/>
            </a:pPr>
            <a:r>
              <a:rPr lang="zh-CN" altLang="en-US" smtClean="0"/>
              <a:t>第二级</a:t>
            </a:r>
          </a:p>
          <a:p>
            <a:pPr marL="0" lvl="2" indent="0">
              <a:lnSpc>
                <a:spcPct val="150000"/>
              </a:lnSpc>
              <a:spcAft>
                <a:spcPts val="900"/>
              </a:spcAft>
              <a:buNone/>
            </a:pPr>
            <a:r>
              <a:rPr lang="zh-CN" altLang="en-US" smtClean="0"/>
              <a:t>第三级</a:t>
            </a:r>
          </a:p>
          <a:p>
            <a:pPr marL="0" lvl="3" indent="0">
              <a:lnSpc>
                <a:spcPct val="150000"/>
              </a:lnSpc>
              <a:spcAft>
                <a:spcPts val="900"/>
              </a:spcAft>
              <a:buNone/>
            </a:pPr>
            <a:r>
              <a:rPr lang="zh-CN" altLang="en-US" smtClean="0"/>
              <a:t>第四级</a:t>
            </a:r>
          </a:p>
          <a:p>
            <a:pPr marL="0" lvl="4" indent="0">
              <a:lnSpc>
                <a:spcPct val="150000"/>
              </a:lnSpc>
              <a:spcAft>
                <a:spcPts val="900"/>
              </a:spcAft>
              <a:buNone/>
            </a:pPr>
            <a:r>
              <a:rPr lang="zh-CN" altLang="en-US" smtClean="0"/>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smtClean="0"/>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smtClean="0"/>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2018/3/30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3/30/2018</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8060402020202020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8060402020202020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8060402020202020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yangl@lamda.nju.edu.cn" TargetMode="External"/><Relationship Id="rId2" Type="http://schemas.openxmlformats.org/officeDocument/2006/relationships/hyperlink" Target="mailto:826320663@qq.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smtClean="0">
                <a:latin typeface="Microsoft YaHei" charset="0"/>
                <a:ea typeface="Microsoft YaHei" charset="0"/>
                <a:cs typeface="Microsoft YaHei" charset="0"/>
              </a:rPr>
              <a:t>项目一  网店购物管理系统</a:t>
            </a:r>
            <a:r>
              <a:rPr lang="en-US" altLang="zh-CN" dirty="0" smtClean="0">
                <a:latin typeface="Microsoft YaHei" charset="0"/>
                <a:ea typeface="Microsoft YaHei" charset="0"/>
                <a:cs typeface="Microsoft YaHei" charset="0"/>
              </a:rPr>
              <a:t/>
            </a:r>
            <a:br>
              <a:rPr lang="en-US" altLang="zh-CN" dirty="0" smtClean="0">
                <a:latin typeface="Microsoft YaHei" charset="0"/>
                <a:ea typeface="Microsoft YaHei" charset="0"/>
                <a:cs typeface="Microsoft YaHei" charset="0"/>
              </a:rPr>
            </a:br>
            <a:endParaRPr lang="zh-CN" dirty="0">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3" y="1456267"/>
            <a:ext cx="8052504" cy="5181600"/>
          </a:xfrm>
        </p:spPr>
        <p:txBody>
          <a:bodyPr>
            <a:normAutofit/>
          </a:bodyPr>
          <a:lstStyle/>
          <a:p>
            <a:pPr marL="34290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用户登录</a:t>
            </a:r>
            <a:r>
              <a:rPr lang="en-US" altLang="zh-CN" sz="2000" dirty="0" smtClean="0">
                <a:solidFill>
                  <a:schemeClr val="tx1"/>
                </a:solidFill>
                <a:latin typeface="Microsoft YaHei" charset="0"/>
                <a:ea typeface="Microsoft YaHei" charset="0"/>
                <a:cs typeface="Microsoft YaHei" charset="0"/>
              </a:rPr>
              <a:t>(</a:t>
            </a:r>
            <a:r>
              <a:rPr altLang="en-US" sz="1850" dirty="0" smtClean="0">
                <a:solidFill>
                  <a:schemeClr val="tx1"/>
                </a:solidFill>
                <a:latin typeface="Microsoft YaHei" charset="0"/>
                <a:ea typeface="Microsoft YaHei" charset="0"/>
                <a:cs typeface="Microsoft YaHei" charset="0"/>
              </a:rPr>
              <a:t>注意检查用户名、密码的正确性</a:t>
            </a:r>
            <a:r>
              <a:rPr lang="en-US" altLang="zh-CN" sz="1850" dirty="0" smtClean="0">
                <a:solidFill>
                  <a:schemeClr val="tx1"/>
                </a:solidFill>
                <a:latin typeface="Microsoft YaHei" charset="0"/>
                <a:ea typeface="Microsoft YaHei" charset="0"/>
                <a:cs typeface="Microsoft YaHei" charset="0"/>
              </a:rPr>
              <a:t>)(</a:t>
            </a:r>
            <a:r>
              <a:rPr lang="zh-CN" altLang="en-US" sz="1850" dirty="0" smtClean="0">
                <a:solidFill>
                  <a:schemeClr val="tx1"/>
                </a:solidFill>
                <a:latin typeface="Microsoft YaHei" charset="0"/>
                <a:ea typeface="Microsoft YaHei" charset="0"/>
                <a:cs typeface="Microsoft YaHei" charset="0"/>
              </a:rPr>
              <a:t>用户文件</a:t>
            </a:r>
            <a:r>
              <a:rPr lang="en-US" altLang="zh-CN" sz="1850" dirty="0" smtClean="0">
                <a:solidFill>
                  <a:schemeClr val="tx1"/>
                </a:solidFill>
                <a:latin typeface="Microsoft YaHei" charset="0"/>
                <a:ea typeface="Microsoft YaHei" charset="0"/>
                <a:cs typeface="Microsoft YaHei" charset="0"/>
              </a:rPr>
              <a:t>)</a:t>
            </a:r>
            <a:endParaRPr lang="zh-CN" altLang="en-US" sz="1850" dirty="0" smtClean="0">
              <a:solidFill>
                <a:schemeClr val="tx1"/>
              </a:solidFill>
              <a:latin typeface="Microsoft YaHei" charset="0"/>
              <a:ea typeface="Microsoft YaHei" charset="0"/>
              <a:cs typeface="Microsoft YaHei" charset="0"/>
            </a:endParaRPr>
          </a:p>
          <a:p>
            <a:pPr lvl="1" indent="0" defTabSz="914400">
              <a:buNone/>
            </a:pPr>
            <a:endParaRPr lang="zh-CN" altLang="en-US" sz="1850" dirty="0" smtClean="0">
              <a:solidFill>
                <a:schemeClr val="tx1"/>
              </a:solidFill>
              <a:latin typeface="Microsoft YaHei" charset="0"/>
              <a:ea typeface="Microsoft YaHei" charset="0"/>
              <a:cs typeface="Microsoft YaHei" charset="0"/>
            </a:endParaRPr>
          </a:p>
          <a:p>
            <a:pPr lvl="1" indent="0" defTabSz="914400">
              <a:buNone/>
            </a:pPr>
            <a:endParaRPr lang="zh-CN" altLang="en-US" sz="1850" dirty="0">
              <a:solidFill>
                <a:schemeClr val="tx1"/>
              </a:solidFill>
              <a:latin typeface="Microsoft YaHei" charset="0"/>
              <a:ea typeface="Microsoft YaHei" charset="0"/>
              <a:cs typeface="Microsoft YaHei" charset="0"/>
            </a:endParaRPr>
          </a:p>
          <a:p>
            <a:pPr lvl="1" indent="0" defTabSz="914400">
              <a:buNone/>
            </a:pPr>
            <a:endParaRPr lang="en-US" altLang="en-US" sz="1850" dirty="0" smtClean="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用户注册</a:t>
            </a:r>
            <a:r>
              <a:rPr lang="en-US" altLang="zh-CN" sz="2000" dirty="0">
                <a:solidFill>
                  <a:schemeClr val="tx1"/>
                </a:solidFill>
                <a:latin typeface="Microsoft YaHei" charset="0"/>
                <a:ea typeface="Microsoft YaHei" charset="0"/>
                <a:cs typeface="Microsoft YaHei" charset="0"/>
              </a:rPr>
              <a:t>(</a:t>
            </a:r>
            <a:r>
              <a:rPr altLang="en-US" sz="1850" dirty="0" smtClean="0">
                <a:solidFill>
                  <a:schemeClr val="tx1"/>
                </a:solidFill>
                <a:latin typeface="Microsoft YaHei" charset="0"/>
                <a:ea typeface="Microsoft YaHei" charset="0"/>
                <a:cs typeface="Microsoft YaHei" charset="0"/>
              </a:rPr>
              <a:t>注意检查用户名是否存在</a:t>
            </a:r>
            <a:r>
              <a:rPr lang="zh-CN" altLang="en-US" sz="1850" dirty="0" smtClean="0">
                <a:solidFill>
                  <a:schemeClr val="tx1"/>
                </a:solidFill>
                <a:latin typeface="Microsoft YaHei" charset="0"/>
                <a:ea typeface="Microsoft YaHei" charset="0"/>
                <a:cs typeface="Microsoft YaHei" charset="0"/>
              </a:rPr>
              <a:t>，注册完成的同时登陆成功</a:t>
            </a:r>
            <a:r>
              <a:rPr lang="en-US" altLang="zh-CN" sz="1850" dirty="0" smtClean="0">
                <a:solidFill>
                  <a:schemeClr val="tx1"/>
                </a:solidFill>
                <a:latin typeface="Microsoft YaHei" charset="0"/>
                <a:ea typeface="Microsoft YaHei" charset="0"/>
                <a:cs typeface="Microsoft YaHei" charset="0"/>
              </a:rPr>
              <a:t>)</a:t>
            </a:r>
            <a:endParaRPr lang="zh-CN" altLang="en-US" sz="1850" dirty="0" smtClean="0">
              <a:solidFill>
                <a:schemeClr val="tx1"/>
              </a:solidFill>
              <a:latin typeface="Microsoft YaHei" charset="0"/>
              <a:ea typeface="Microsoft YaHei" charset="0"/>
              <a:cs typeface="Microsoft YaHei" charset="0"/>
            </a:endParaRPr>
          </a:p>
          <a:p>
            <a:pPr defTabSz="914400">
              <a:lnSpc>
                <a:spcPct val="140000"/>
              </a:lnSpc>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用户登录注册与退出</a:t>
            </a:r>
            <a:endParaRPr lang="zh-CN" altLang="en-US" dirty="0">
              <a:latin typeface="Microsoft YaHei" charset="0"/>
              <a:ea typeface="Microsoft YaHei" charset="0"/>
              <a:cs typeface="Microsoft YaHei" charset="0"/>
            </a:endParaRPr>
          </a:p>
        </p:txBody>
      </p:sp>
      <p:pic>
        <p:nvPicPr>
          <p:cNvPr id="10" name="图片 9"/>
          <p:cNvPicPr>
            <a:picLocks noChangeAspect="1"/>
          </p:cNvPicPr>
          <p:nvPr/>
        </p:nvPicPr>
        <p:blipFill>
          <a:blip r:embed="rId2"/>
          <a:stretch>
            <a:fillRect/>
          </a:stretch>
        </p:blipFill>
        <p:spPr>
          <a:xfrm>
            <a:off x="1057967" y="4468358"/>
            <a:ext cx="4319626" cy="1972003"/>
          </a:xfrm>
          <a:prstGeom prst="rect">
            <a:avLst/>
          </a:prstGeom>
        </p:spPr>
      </p:pic>
      <p:pic>
        <p:nvPicPr>
          <p:cNvPr id="4" name="图片 3"/>
          <p:cNvPicPr>
            <a:picLocks noChangeAspect="1"/>
          </p:cNvPicPr>
          <p:nvPr/>
        </p:nvPicPr>
        <p:blipFill>
          <a:blip r:embed="rId3"/>
          <a:stretch>
            <a:fillRect/>
          </a:stretch>
        </p:blipFill>
        <p:spPr>
          <a:xfrm>
            <a:off x="1057967" y="1954792"/>
            <a:ext cx="4701702" cy="2042267"/>
          </a:xfrm>
          <a:prstGeom prst="rect">
            <a:avLst/>
          </a:prstGeom>
        </p:spPr>
      </p:pic>
      <p:pic>
        <p:nvPicPr>
          <p:cNvPr id="5" name="图片 4"/>
          <p:cNvPicPr>
            <a:picLocks noChangeAspect="1"/>
          </p:cNvPicPr>
          <p:nvPr/>
        </p:nvPicPr>
        <p:blipFill>
          <a:blip r:embed="rId4"/>
          <a:stretch>
            <a:fillRect/>
          </a:stretch>
        </p:blipFill>
        <p:spPr>
          <a:xfrm>
            <a:off x="5498224" y="4609809"/>
            <a:ext cx="3276600" cy="16891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查询商品信息</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3" y="1456267"/>
            <a:ext cx="8052504" cy="5181600"/>
          </a:xfrm>
        </p:spPr>
        <p:txBody>
          <a:bodyPr>
            <a:normAutofit/>
          </a:bodyPr>
          <a:lstStyle/>
          <a:p>
            <a:pPr marL="342900" lvl="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查</a:t>
            </a:r>
            <a:r>
              <a:rPr lang="zh-CN" altLang="en-US" sz="2000" dirty="0" smtClean="0">
                <a:solidFill>
                  <a:schemeClr val="tx1"/>
                </a:solidFill>
                <a:latin typeface="Microsoft YaHei" charset="0"/>
                <a:ea typeface="Microsoft YaHei" charset="0"/>
                <a:cs typeface="Microsoft YaHei" charset="0"/>
              </a:rPr>
              <a:t>看</a:t>
            </a:r>
            <a:r>
              <a:rPr altLang="en-US" sz="2000" dirty="0" smtClean="0">
                <a:solidFill>
                  <a:schemeClr val="tx1"/>
                </a:solidFill>
                <a:latin typeface="Microsoft YaHei" charset="0"/>
                <a:ea typeface="Microsoft YaHei" charset="0"/>
                <a:cs typeface="Microsoft YaHei" charset="0"/>
              </a:rPr>
              <a:t>商品信息</a:t>
            </a: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altLang="en-US" sz="1850" dirty="0" smtClean="0">
                <a:solidFill>
                  <a:prstClr val="black"/>
                </a:solidFill>
                <a:latin typeface="Microsoft YaHei" charset="0"/>
                <a:ea typeface="Microsoft YaHei" charset="0"/>
                <a:cs typeface="Microsoft YaHei" charset="0"/>
              </a:rPr>
              <a:t>直接将店铺商品信息展示</a:t>
            </a:r>
            <a:endParaRPr lang="en-US" altLang="en-US" sz="1850" dirty="0" smtClean="0">
              <a:solidFill>
                <a:prstClr val="black"/>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50" dirty="0" smtClean="0">
                <a:solidFill>
                  <a:prstClr val="black"/>
                </a:solidFill>
                <a:latin typeface="Microsoft YaHei" charset="0"/>
                <a:ea typeface="Microsoft YaHei" charset="0"/>
                <a:cs typeface="Microsoft YaHei" charset="0"/>
              </a:rPr>
              <a:t>数目为小于等于零的商品不应当被展示</a:t>
            </a:r>
            <a:endParaRPr lang="en-US" altLang="en-US" sz="1850" dirty="0" smtClean="0">
              <a:solidFill>
                <a:prstClr val="black"/>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查看商品信息界面展示</a:t>
            </a: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zh-CN" sz="185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pic>
        <p:nvPicPr>
          <p:cNvPr id="5" name="图片 4"/>
          <p:cNvPicPr>
            <a:picLocks noChangeAspect="1"/>
          </p:cNvPicPr>
          <p:nvPr/>
        </p:nvPicPr>
        <p:blipFill>
          <a:blip r:embed="rId2"/>
          <a:stretch>
            <a:fillRect/>
          </a:stretch>
        </p:blipFill>
        <p:spPr>
          <a:xfrm>
            <a:off x="453327" y="3876449"/>
            <a:ext cx="8468883" cy="276141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商品搜索</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3" y="1456267"/>
            <a:ext cx="8052504" cy="5181600"/>
          </a:xfrm>
        </p:spPr>
        <p:txBody>
          <a:bodyPr>
            <a:normAutofit/>
          </a:bodyPr>
          <a:lstStyle/>
          <a:p>
            <a:pPr marL="342900" lvl="0" indent="-342900" defTabSz="914400">
              <a:lnSpc>
                <a:spcPct val="140000"/>
              </a:lnSpc>
              <a:buFont typeface="Wingdings" charset="2"/>
              <a:buChar char="l"/>
            </a:pPr>
            <a:r>
              <a:rPr altLang="en-US" sz="2000" dirty="0" smtClean="0">
                <a:solidFill>
                  <a:prstClr val="black"/>
                </a:solidFill>
                <a:latin typeface="Microsoft YaHei" charset="0"/>
                <a:ea typeface="Microsoft YaHei" charset="0"/>
                <a:cs typeface="Microsoft YaHei" charset="0"/>
              </a:rPr>
              <a:t>用户输入想要查询的商品名称如果存在则展示符合此商品名称的所有商品；否则输出商品不存在</a:t>
            </a:r>
            <a:endParaRPr lang="en-US" altLang="zh-CN" sz="2000" dirty="0" smtClean="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查询商品</a:t>
            </a:r>
            <a:r>
              <a:rPr lang="zh-CN" altLang="en-US" sz="2000" dirty="0" smtClean="0">
                <a:solidFill>
                  <a:schemeClr val="tx1"/>
                </a:solidFill>
                <a:latin typeface="Microsoft YaHei" charset="0"/>
                <a:ea typeface="Microsoft YaHei" charset="0"/>
                <a:cs typeface="Microsoft YaHei" charset="0"/>
              </a:rPr>
              <a:t>搜索</a:t>
            </a:r>
            <a:r>
              <a:rPr altLang="en-US" sz="2000" dirty="0" smtClean="0">
                <a:solidFill>
                  <a:schemeClr val="tx1"/>
                </a:solidFill>
                <a:latin typeface="Microsoft YaHei" charset="0"/>
                <a:ea typeface="Microsoft YaHei" charset="0"/>
                <a:cs typeface="Microsoft YaHei" charset="0"/>
              </a:rPr>
              <a:t>展示</a:t>
            </a:r>
            <a:endParaRPr lang="en-US" altLang="zh-CN" sz="2000" dirty="0" smtClean="0">
              <a:solidFill>
                <a:schemeClr val="tx1"/>
              </a:solidFill>
              <a:latin typeface="Microsoft YaHei" charset="0"/>
              <a:ea typeface="Microsoft YaHei" charset="0"/>
              <a:cs typeface="Microsoft YaHei" charset="0"/>
            </a:endParaRPr>
          </a:p>
        </p:txBody>
      </p:sp>
      <p:pic>
        <p:nvPicPr>
          <p:cNvPr id="4" name="图片 3"/>
          <p:cNvPicPr>
            <a:picLocks noChangeAspect="1"/>
          </p:cNvPicPr>
          <p:nvPr/>
        </p:nvPicPr>
        <p:blipFill>
          <a:blip r:embed="rId2"/>
          <a:stretch>
            <a:fillRect/>
          </a:stretch>
        </p:blipFill>
        <p:spPr>
          <a:xfrm>
            <a:off x="397229" y="3500529"/>
            <a:ext cx="8515352" cy="212680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查看购物车商品</a:t>
            </a:r>
            <a:endParaRPr lang="zh-CN" altLang="en-US" dirty="0">
              <a:latin typeface="Microsoft YaHei" charset="0"/>
              <a:ea typeface="Microsoft YaHei" charset="0"/>
              <a:cs typeface="Microsoft YaHei" charset="0"/>
            </a:endParaRP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展示用户添加到购物车的所有商品信息</a:t>
            </a:r>
            <a:r>
              <a:rPr lang="zh-CN" altLang="en-US" sz="2000" dirty="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每个用户都有一个购物车文件（</a:t>
            </a:r>
            <a:r>
              <a:rPr lang="en-US" altLang="zh-CN" sz="2000" dirty="0" smtClean="0">
                <a:solidFill>
                  <a:schemeClr val="tx1"/>
                </a:solidFill>
                <a:latin typeface="Microsoft YaHei" charset="0"/>
                <a:ea typeface="Microsoft YaHei" charset="0"/>
                <a:cs typeface="Microsoft YaHei" charset="0"/>
              </a:rPr>
              <a:t>user1</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user2</a:t>
            </a:r>
            <a:r>
              <a:rPr lang="mr-IN"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），存储着购物车里的内容，当用户登出系统再次登录，能够购物车恢复到原来的状态。</a:t>
            </a:r>
            <a:endParaRPr lang="en-US" altLang="en-US" sz="2000" dirty="0" smtClean="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购物车界面展示</a:t>
            </a:r>
          </a:p>
          <a:p>
            <a:pPr marL="342900" indent="-342900" defTabSz="914400"/>
            <a:endParaRPr lang="en-US" altLang="en-US" sz="2000" dirty="0" smtClean="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pic>
        <p:nvPicPr>
          <p:cNvPr id="3" name="图片 2"/>
          <p:cNvPicPr>
            <a:picLocks noChangeAspect="1"/>
          </p:cNvPicPr>
          <p:nvPr/>
        </p:nvPicPr>
        <p:blipFill>
          <a:blip r:embed="rId2"/>
          <a:stretch>
            <a:fillRect/>
          </a:stretch>
        </p:blipFill>
        <p:spPr>
          <a:xfrm>
            <a:off x="923732" y="4782181"/>
            <a:ext cx="7882759" cy="1361904"/>
          </a:xfrm>
          <a:prstGeom prst="rect">
            <a:avLst/>
          </a:prstGeom>
        </p:spPr>
      </p:pic>
      <p:sp>
        <p:nvSpPr>
          <p:cNvPr id="8" name="矩形 7"/>
          <p:cNvSpPr/>
          <p:nvPr/>
        </p:nvSpPr>
        <p:spPr>
          <a:xfrm>
            <a:off x="3110401" y="3042790"/>
            <a:ext cx="5570756"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注意用户注册时，同时创建该文件</a:t>
            </a:r>
          </a:p>
        </p:txBody>
      </p:sp>
      <p:pic>
        <p:nvPicPr>
          <p:cNvPr id="5" name="图片 4"/>
          <p:cNvPicPr>
            <a:picLocks noChangeAspect="1"/>
          </p:cNvPicPr>
          <p:nvPr/>
        </p:nvPicPr>
        <p:blipFill>
          <a:blip r:embed="rId3"/>
          <a:stretch>
            <a:fillRect/>
          </a:stretch>
        </p:blipFill>
        <p:spPr>
          <a:xfrm>
            <a:off x="919651" y="3798182"/>
            <a:ext cx="4381500" cy="838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添加购物车</a:t>
            </a:r>
            <a:endParaRPr lang="zh-CN" altLang="en-US" dirty="0">
              <a:latin typeface="Microsoft YaHei" charset="0"/>
              <a:ea typeface="Microsoft YaHei" charset="0"/>
              <a:cs typeface="Microsoft YaHei" charset="0"/>
            </a:endParaRP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用户添加商品名称、品牌、数量到购物车（注意此商品可能已经存在，此时应更新购物车的数量）</a:t>
            </a:r>
            <a:endParaRPr lang="en-US" altLang="en-US" sz="2000" dirty="0" smtClean="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添加商品至购物车界面展示</a:t>
            </a:r>
            <a:endParaRPr lang="en-US" altLang="en-US" sz="2000" dirty="0" smtClean="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pic>
        <p:nvPicPr>
          <p:cNvPr id="6" name="图片 5"/>
          <p:cNvPicPr>
            <a:picLocks noChangeAspect="1"/>
          </p:cNvPicPr>
          <p:nvPr/>
        </p:nvPicPr>
        <p:blipFill>
          <a:blip r:embed="rId2"/>
          <a:stretch>
            <a:fillRect/>
          </a:stretch>
        </p:blipFill>
        <p:spPr>
          <a:xfrm>
            <a:off x="199697" y="3362192"/>
            <a:ext cx="8681157" cy="2730693"/>
          </a:xfrm>
          <a:prstGeom prst="rect">
            <a:avLst/>
          </a:prstGeom>
        </p:spPr>
      </p:pic>
      <p:sp>
        <p:nvSpPr>
          <p:cNvPr id="7" name="矩形 6"/>
          <p:cNvSpPr/>
          <p:nvPr/>
        </p:nvSpPr>
        <p:spPr>
          <a:xfrm>
            <a:off x="4075245" y="2504196"/>
            <a:ext cx="5073825"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注意同时修改</a:t>
            </a:r>
            <a:r>
              <a:rPr lang="en-US" altLang="zh-CN"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user3</a:t>
            </a: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购物车文件</a:t>
            </a:r>
            <a:endPar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删除购物车中的商品</a:t>
            </a:r>
            <a:endParaRPr lang="zh-CN" altLang="en-US" dirty="0">
              <a:latin typeface="Microsoft YaHei" charset="0"/>
              <a:ea typeface="Microsoft YaHei" charset="0"/>
              <a:cs typeface="Microsoft YaHei" charset="0"/>
            </a:endParaRP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用户删除某个商品（可以按商品名称或者品牌进行删除或者按商品名称、品牌进行删除</a:t>
            </a:r>
            <a:r>
              <a:rPr lang="zh-CN" altLang="en-US" sz="2000" dirty="0" smtClean="0">
                <a:solidFill>
                  <a:schemeClr val="tx1"/>
                </a:solidFill>
                <a:latin typeface="Microsoft YaHei" charset="0"/>
                <a:ea typeface="Microsoft YaHei" charset="0"/>
                <a:cs typeface="Microsoft YaHei" charset="0"/>
              </a:rPr>
              <a:t>，并注意判断删除的数量是否超限</a:t>
            </a:r>
            <a:r>
              <a:rPr altLang="en-US" sz="2000" dirty="0" smtClean="0">
                <a:solidFill>
                  <a:schemeClr val="tx1"/>
                </a:solidFill>
                <a:latin typeface="Microsoft YaHei" charset="0"/>
                <a:ea typeface="Microsoft YaHei" charset="0"/>
                <a:cs typeface="Microsoft YaHei" charset="0"/>
              </a:rPr>
              <a:t>）</a:t>
            </a:r>
            <a:endParaRPr lang="en-US" altLang="en-US" sz="2000" dirty="0" smtClean="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删除商品至购物车界面展示</a:t>
            </a:r>
            <a:endParaRPr lang="en-US" altLang="en-US" sz="2000" dirty="0" smtClean="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185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185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pic>
        <p:nvPicPr>
          <p:cNvPr id="6" name="图片 5"/>
          <p:cNvPicPr>
            <a:picLocks noChangeAspect="1"/>
          </p:cNvPicPr>
          <p:nvPr/>
        </p:nvPicPr>
        <p:blipFill>
          <a:blip r:embed="rId2"/>
          <a:stretch>
            <a:fillRect/>
          </a:stretch>
        </p:blipFill>
        <p:spPr>
          <a:xfrm>
            <a:off x="251071" y="3499630"/>
            <a:ext cx="8641510" cy="2739594"/>
          </a:xfrm>
          <a:prstGeom prst="rect">
            <a:avLst/>
          </a:prstGeom>
        </p:spPr>
      </p:pic>
      <p:sp>
        <p:nvSpPr>
          <p:cNvPr id="7" name="矩形 6"/>
          <p:cNvSpPr/>
          <p:nvPr/>
        </p:nvSpPr>
        <p:spPr>
          <a:xfrm>
            <a:off x="3991769" y="2577768"/>
            <a:ext cx="5073825" cy="523220"/>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注意同时修改</a:t>
            </a:r>
            <a:r>
              <a:rPr lang="en-US" altLang="zh-CN"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user3</a:t>
            </a: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购物车文件</a:t>
            </a:r>
            <a:endPar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结账</a:t>
            </a:r>
            <a:endParaRPr lang="zh-CN" altLang="en-US" dirty="0">
              <a:latin typeface="Microsoft YaHei" charset="0"/>
              <a:ea typeface="Microsoft YaHei" charset="0"/>
              <a:cs typeface="Microsoft YaHei" charset="0"/>
            </a:endParaRP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用户购买物品（当用户结账成功后，需要清空购物车）</a:t>
            </a:r>
            <a:endParaRPr lang="en-US" altLang="en-US" sz="2000" dirty="0" smtClean="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结账界面展示</a:t>
            </a:r>
            <a:r>
              <a:rPr lang="zh-CN" altLang="en-US" sz="2000" dirty="0" smtClean="0">
                <a:solidFill>
                  <a:schemeClr val="tx1"/>
                </a:solidFill>
                <a:latin typeface="Microsoft YaHei" charset="0"/>
                <a:ea typeface="Microsoft YaHei" charset="0"/>
                <a:cs typeface="Microsoft YaHei" charset="0"/>
              </a:rPr>
              <a:t> </a:t>
            </a:r>
            <a:endParaRPr altLang="en-US" sz="2000" dirty="0" smtClean="0">
              <a:solidFill>
                <a:schemeClr val="tx1"/>
              </a:solidFill>
              <a:latin typeface="Microsoft YaHei" charset="0"/>
              <a:ea typeface="Microsoft YaHei" charset="0"/>
              <a:cs typeface="Microsoft YaHei" charset="0"/>
            </a:endParaRPr>
          </a:p>
          <a:p>
            <a:pPr marL="342900" indent="-342900" defTabSz="914400"/>
            <a:endParaRPr lang="en-US" altLang="en-US" sz="2000" dirty="0" smtClean="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sp>
        <p:nvSpPr>
          <p:cNvPr id="5" name="矩形 4"/>
          <p:cNvSpPr/>
          <p:nvPr/>
        </p:nvSpPr>
        <p:spPr>
          <a:xfrm>
            <a:off x="2675563" y="2138987"/>
            <a:ext cx="6288901" cy="954107"/>
          </a:xfrm>
          <a:prstGeom prst="rect">
            <a:avLst/>
          </a:prstGeom>
          <a:noFill/>
        </p:spPr>
        <p:txBody>
          <a:bodyPr wrap="none" lIns="91440" tIns="45720" rIns="91440" bIns="45720">
            <a:spAutoFit/>
          </a:bodyPr>
          <a:lstStyle/>
          <a:p>
            <a:pPr algn="ct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完成该步骤后需要修改库存和已售清单</a:t>
            </a:r>
          </a:p>
          <a:p>
            <a:pPr algn="ctr"/>
            <a:r>
              <a:rPr lang="zh-CN" altLang="en-US" sz="2800" b="0" cap="none" spc="0" dirty="0" smtClean="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同时清空购物车</a:t>
            </a:r>
            <a:endPar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endParaRPr>
          </a:p>
        </p:txBody>
      </p:sp>
      <p:pic>
        <p:nvPicPr>
          <p:cNvPr id="6" name="图片 5"/>
          <p:cNvPicPr>
            <a:picLocks noChangeAspect="1"/>
          </p:cNvPicPr>
          <p:nvPr/>
        </p:nvPicPr>
        <p:blipFill>
          <a:blip r:embed="rId2"/>
          <a:stretch>
            <a:fillRect/>
          </a:stretch>
        </p:blipFill>
        <p:spPr>
          <a:xfrm>
            <a:off x="626126" y="3487745"/>
            <a:ext cx="8055031" cy="27554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2134390" y="2914455"/>
            <a:ext cx="4881245" cy="1763395"/>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algn="ctr"/>
            <a:r>
              <a:rPr lang="zh-CN" altLang="en-US" sz="4400" b="1" dirty="0" smtClean="0">
                <a:solidFill>
                  <a:schemeClr val="tx1"/>
                </a:solidFill>
                <a:latin typeface="Microsoft YaHei" charset="0"/>
                <a:ea typeface="Microsoft YaHei" charset="0"/>
                <a:cs typeface="Microsoft YaHei" charset="0"/>
              </a:rPr>
              <a:t>附加说明</a:t>
            </a:r>
            <a:endParaRPr lang="x-none" altLang="zh-CN" sz="4400" b="1" dirty="0">
              <a:solidFill>
                <a:schemeClr val="tx1"/>
              </a:solidFill>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提供的</a:t>
            </a:r>
            <a:r>
              <a:rPr altLang="en-US" sz="2000" dirty="0" smtClean="0">
                <a:solidFill>
                  <a:schemeClr val="tx1"/>
                </a:solidFill>
                <a:latin typeface="Microsoft YaHei" charset="0"/>
                <a:ea typeface="Microsoft YaHei" charset="0"/>
                <a:cs typeface="Microsoft YaHei" charset="0"/>
              </a:rPr>
              <a:t>文件列表</a:t>
            </a:r>
            <a:r>
              <a:rPr lang="zh-CN" altLang="en-US" sz="2000" dirty="0" smtClean="0">
                <a:solidFill>
                  <a:schemeClr val="tx1"/>
                </a:solidFill>
                <a:latin typeface="Microsoft YaHei" charset="0"/>
                <a:ea typeface="Microsoft YaHei" charset="0"/>
                <a:cs typeface="Microsoft YaHei" charset="0"/>
              </a:rPr>
              <a:t>（</a:t>
            </a:r>
            <a:r>
              <a:rPr lang="en-US" altLang="zh-CN" sz="2000" dirty="0" smtClean="0">
                <a:solidFill>
                  <a:schemeClr val="tx1"/>
                </a:solidFill>
                <a:latin typeface="Microsoft YaHei" charset="0"/>
                <a:ea typeface="Microsoft YaHei" charset="0"/>
                <a:cs typeface="Microsoft YaHei" charset="0"/>
              </a:rPr>
              <a:t>txt</a:t>
            </a:r>
            <a:r>
              <a:rPr lang="zh-CN" altLang="en-US" sz="2000" dirty="0" smtClean="0">
                <a:solidFill>
                  <a:schemeClr val="tx1"/>
                </a:solidFill>
                <a:latin typeface="Microsoft YaHei" charset="0"/>
                <a:ea typeface="Microsoft YaHei" charset="0"/>
                <a:cs typeface="Microsoft YaHei" charset="0"/>
              </a:rPr>
              <a:t>和</a:t>
            </a:r>
            <a:r>
              <a:rPr lang="en-US" altLang="zh-CN" sz="2000" dirty="0" err="1" smtClean="0">
                <a:solidFill>
                  <a:schemeClr val="tx1"/>
                </a:solidFill>
                <a:latin typeface="Microsoft YaHei" charset="0"/>
                <a:ea typeface="Microsoft YaHei" charset="0"/>
                <a:cs typeface="Microsoft YaHei" charset="0"/>
              </a:rPr>
              <a:t>xlsx</a:t>
            </a:r>
            <a:r>
              <a:rPr lang="zh-CN" altLang="en-US" sz="2000" dirty="0" smtClean="0">
                <a:solidFill>
                  <a:schemeClr val="tx1"/>
                </a:solidFill>
                <a:latin typeface="Microsoft YaHei" charset="0"/>
                <a:ea typeface="Microsoft YaHei" charset="0"/>
                <a:cs typeface="Microsoft YaHei" charset="0"/>
              </a:rPr>
              <a:t>两种文件格式）</a:t>
            </a:r>
            <a:endParaRPr lang="x-none" altLang="en-US" sz="2000" dirty="0" smtClean="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网店的所有商品的信息</a:t>
            </a:r>
            <a:r>
              <a:rPr lang="en-US" altLang="zh-CN" sz="1800" dirty="0" smtClean="0">
                <a:solidFill>
                  <a:schemeClr val="tx1"/>
                </a:solidFill>
                <a:latin typeface="Microsoft YaHei" charset="0"/>
                <a:ea typeface="Microsoft YaHei" charset="0"/>
                <a:cs typeface="Microsoft YaHei" charset="0"/>
              </a:rPr>
              <a:t>(</a:t>
            </a:r>
            <a:r>
              <a:rPr lang="zh-CN" altLang="en-US" sz="1800" dirty="0" smtClean="0">
                <a:solidFill>
                  <a:schemeClr val="tx1"/>
                </a:solidFill>
                <a:latin typeface="Microsoft YaHei" charset="0"/>
                <a:ea typeface="Microsoft YaHei" charset="0"/>
                <a:cs typeface="Microsoft YaHei" charset="0"/>
              </a:rPr>
              <a:t>库存文件</a:t>
            </a:r>
            <a:r>
              <a:rPr lang="en-US" altLang="zh-CN" sz="1800" dirty="0" smtClean="0">
                <a:solidFill>
                  <a:schemeClr val="tx1"/>
                </a:solidFill>
                <a:latin typeface="Microsoft YaHei" charset="0"/>
                <a:ea typeface="Microsoft YaHei" charset="0"/>
                <a:cs typeface="Microsoft YaHei" charset="0"/>
              </a:rPr>
              <a:t>)</a:t>
            </a:r>
            <a:endParaRPr lang="en-US" altLang="en-US" sz="1800" dirty="0" smtClean="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用户</a:t>
            </a:r>
            <a:r>
              <a:rPr altLang="en-US" sz="1800" dirty="0" smtClean="0">
                <a:solidFill>
                  <a:schemeClr val="tx1"/>
                </a:solidFill>
                <a:latin typeface="Microsoft YaHei" charset="0"/>
                <a:ea typeface="Microsoft YaHei" charset="0"/>
                <a:cs typeface="Microsoft YaHei" charset="0"/>
              </a:rPr>
              <a:t>列表</a:t>
            </a:r>
            <a:r>
              <a:rPr lang="en-US" altLang="zh-CN" sz="1800" dirty="0" smtClean="0">
                <a:solidFill>
                  <a:schemeClr val="tx1"/>
                </a:solidFill>
                <a:latin typeface="Microsoft YaHei" charset="0"/>
                <a:ea typeface="Microsoft YaHei" charset="0"/>
                <a:cs typeface="Microsoft YaHei" charset="0"/>
              </a:rPr>
              <a:t>(</a:t>
            </a:r>
            <a:r>
              <a:rPr lang="zh-CN" altLang="en-US" sz="1800" dirty="0" smtClean="0">
                <a:solidFill>
                  <a:schemeClr val="tx1"/>
                </a:solidFill>
                <a:latin typeface="Microsoft YaHei" charset="0"/>
                <a:ea typeface="Microsoft YaHei" charset="0"/>
                <a:cs typeface="Microsoft YaHei" charset="0"/>
              </a:rPr>
              <a:t>用户文件</a:t>
            </a:r>
            <a:r>
              <a:rPr lang="en-US" altLang="zh-CN" sz="1800" dirty="0" smtClean="0">
                <a:solidFill>
                  <a:schemeClr val="tx1"/>
                </a:solidFill>
                <a:latin typeface="Microsoft YaHei" charset="0"/>
                <a:ea typeface="Microsoft YaHei" charset="0"/>
                <a:cs typeface="Microsoft YaHei" charset="0"/>
              </a:rPr>
              <a:t>)</a:t>
            </a:r>
            <a:endParaRPr lang="en-US" altLang="en-US" sz="1800" dirty="0" smtClean="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已售商品的列表</a:t>
            </a:r>
            <a:r>
              <a:rPr lang="en-US" altLang="zh-CN" sz="1800" dirty="0" smtClean="0">
                <a:solidFill>
                  <a:schemeClr val="tx1"/>
                </a:solidFill>
                <a:latin typeface="Microsoft YaHei" charset="0"/>
                <a:ea typeface="Microsoft YaHei" charset="0"/>
                <a:cs typeface="Microsoft YaHei" charset="0"/>
              </a:rPr>
              <a:t>(</a:t>
            </a:r>
            <a:r>
              <a:rPr lang="zh-CN" altLang="en-US" sz="1800" dirty="0" smtClean="0">
                <a:solidFill>
                  <a:schemeClr val="tx1"/>
                </a:solidFill>
                <a:latin typeface="Microsoft YaHei" charset="0"/>
                <a:ea typeface="Microsoft YaHei" charset="0"/>
                <a:cs typeface="Microsoft YaHei" charset="0"/>
              </a:rPr>
              <a:t>已售清单文件</a:t>
            </a:r>
            <a:r>
              <a:rPr lang="en-US" altLang="zh-CN" sz="1800" dirty="0" smtClean="0">
                <a:solidFill>
                  <a:schemeClr val="tx1"/>
                </a:solidFill>
                <a:latin typeface="Microsoft YaHei" charset="0"/>
                <a:ea typeface="Microsoft YaHei" charset="0"/>
                <a:cs typeface="Microsoft YaHei" charset="0"/>
              </a:rPr>
              <a:t>)</a:t>
            </a:r>
            <a:endParaRPr lang="zh-CN" altLang="en-US" sz="1800" dirty="0" smtClean="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各个用户的购物车文件</a:t>
            </a:r>
            <a:r>
              <a:rPr lang="en-US" altLang="zh-CN" sz="1800" dirty="0" smtClean="0">
                <a:solidFill>
                  <a:schemeClr val="tx1"/>
                </a:solidFill>
                <a:latin typeface="Microsoft YaHei" charset="0"/>
                <a:ea typeface="Microsoft YaHei" charset="0"/>
                <a:cs typeface="Microsoft YaHei" charset="0"/>
              </a:rPr>
              <a:t>(user1,</a:t>
            </a:r>
            <a:r>
              <a:rPr lang="zh-CN" altLang="en-US" sz="1800" dirty="0" smtClean="0">
                <a:solidFill>
                  <a:schemeClr val="tx1"/>
                </a:solidFill>
                <a:latin typeface="Microsoft YaHei" charset="0"/>
                <a:ea typeface="Microsoft YaHei" charset="0"/>
                <a:cs typeface="Microsoft YaHei" charset="0"/>
              </a:rPr>
              <a:t> </a:t>
            </a:r>
            <a:r>
              <a:rPr lang="en-US" altLang="zh-CN" sz="1800" dirty="0" smtClean="0">
                <a:solidFill>
                  <a:schemeClr val="tx1"/>
                </a:solidFill>
                <a:latin typeface="Microsoft YaHei" charset="0"/>
                <a:ea typeface="Microsoft YaHei" charset="0"/>
                <a:cs typeface="Microsoft YaHei" charset="0"/>
              </a:rPr>
              <a:t>user2</a:t>
            </a:r>
            <a:r>
              <a:rPr lang="zh-CN" altLang="en-US" sz="1800" dirty="0" smtClean="0">
                <a:solidFill>
                  <a:schemeClr val="tx1"/>
                </a:solidFill>
                <a:latin typeface="Microsoft YaHei" charset="0"/>
                <a:ea typeface="Microsoft YaHei" charset="0"/>
                <a:cs typeface="Microsoft YaHei" charset="0"/>
              </a:rPr>
              <a:t> </a:t>
            </a:r>
            <a:r>
              <a:rPr lang="en-US" altLang="zh-CN" sz="1800" dirty="0" smtClean="0">
                <a:solidFill>
                  <a:schemeClr val="tx1"/>
                </a:solidFill>
                <a:latin typeface="Microsoft YaHei" charset="0"/>
                <a:ea typeface="Microsoft YaHei" charset="0"/>
                <a:cs typeface="Microsoft YaHei" charset="0"/>
              </a:rPr>
              <a:t>,</a:t>
            </a:r>
            <a:r>
              <a:rPr lang="zh-CN" altLang="en-US" sz="1800" dirty="0" smtClean="0">
                <a:solidFill>
                  <a:schemeClr val="tx1"/>
                </a:solidFill>
                <a:latin typeface="Microsoft YaHei" charset="0"/>
                <a:ea typeface="Microsoft YaHei" charset="0"/>
                <a:cs typeface="Microsoft YaHei" charset="0"/>
              </a:rPr>
              <a:t> </a:t>
            </a:r>
            <a:r>
              <a:rPr lang="mr-IN" altLang="zh-CN" sz="1800" dirty="0" smtClean="0">
                <a:solidFill>
                  <a:schemeClr val="tx1"/>
                </a:solidFill>
                <a:latin typeface="Microsoft YaHei" charset="0"/>
                <a:ea typeface="Microsoft YaHei" charset="0"/>
                <a:cs typeface="Microsoft YaHei" charset="0"/>
              </a:rPr>
              <a:t>……</a:t>
            </a:r>
            <a:r>
              <a:rPr lang="en-US" altLang="zh-CN" sz="1800" dirty="0" smtClean="0">
                <a:solidFill>
                  <a:schemeClr val="tx1"/>
                </a:solidFill>
                <a:latin typeface="Microsoft YaHei" charset="0"/>
                <a:ea typeface="Microsoft YaHei" charset="0"/>
                <a:cs typeface="Microsoft YaHei" charset="0"/>
              </a:rPr>
              <a:t>)</a:t>
            </a:r>
            <a:endParaRPr lang="en-US" altLang="en-US" sz="1800" dirty="0" smtClean="0">
              <a:solidFill>
                <a:schemeClr val="tx1"/>
              </a:solidFill>
              <a:latin typeface="Microsoft YaHei" charset="0"/>
              <a:ea typeface="Microsoft YaHei" charset="0"/>
              <a:cs typeface="Microsoft YaHei" charset="0"/>
            </a:endParaRPr>
          </a:p>
          <a:p>
            <a:pPr marL="285750" indent="-342900" defTabSz="914400">
              <a:buFont typeface="Wingdings" pitchFamily="2" charset="2"/>
              <a:buChar char="l"/>
            </a:pPr>
            <a:r>
              <a:rPr altLang="en-US" sz="1900" dirty="0" smtClean="0">
                <a:solidFill>
                  <a:srgbClr val="FF0000"/>
                </a:solidFill>
                <a:latin typeface="Microsoft YaHei" charset="0"/>
                <a:ea typeface="Microsoft YaHei" charset="0"/>
                <a:cs typeface="Microsoft YaHei" charset="0"/>
                <a:sym typeface="+mn-ea"/>
              </a:rPr>
              <a:t>禁用条目</a:t>
            </a:r>
            <a:endParaRPr lang="en-US" altLang="zh-CN" sz="1900" dirty="0" smtClean="0">
              <a:solidFill>
                <a:srgbClr val="FF0000"/>
              </a:solidFill>
              <a:latin typeface="Microsoft YaHei" charset="0"/>
              <a:ea typeface="Microsoft YaHei" charset="0"/>
              <a:cs typeface="Microsoft YaHei" charset="0"/>
              <a:sym typeface="+mn-ea"/>
            </a:endParaRPr>
          </a:p>
          <a:p>
            <a:pPr marL="800100" lvl="1"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sym typeface="+mn-ea"/>
              </a:rPr>
              <a:t>禁止使用其他编程语言，只能使用</a:t>
            </a:r>
            <a:r>
              <a:rPr lang="en-US" altLang="zh-CN" sz="1800" dirty="0">
                <a:solidFill>
                  <a:schemeClr val="tx1"/>
                </a:solidFill>
                <a:latin typeface="Microsoft YaHei" charset="0"/>
                <a:ea typeface="Microsoft YaHei" charset="0"/>
                <a:cs typeface="Microsoft YaHei" charset="0"/>
                <a:sym typeface="+mn-ea"/>
              </a:rPr>
              <a:t>C</a:t>
            </a:r>
            <a:r>
              <a:rPr lang="en-US" altLang="zh-CN" sz="1800" dirty="0" smtClean="0">
                <a:solidFill>
                  <a:schemeClr val="tx1"/>
                </a:solidFill>
                <a:latin typeface="Microsoft YaHei" charset="0"/>
                <a:ea typeface="Microsoft YaHei" charset="0"/>
                <a:cs typeface="Microsoft YaHei" charset="0"/>
                <a:sym typeface="+mn-ea"/>
              </a:rPr>
              <a:t>/C++</a:t>
            </a:r>
            <a:r>
              <a:rPr altLang="en-US" sz="1800" dirty="0" smtClean="0">
                <a:solidFill>
                  <a:schemeClr val="tx1"/>
                </a:solidFill>
                <a:latin typeface="Microsoft YaHei" charset="0"/>
                <a:ea typeface="Microsoft YaHei" charset="0"/>
                <a:cs typeface="Microsoft YaHei" charset="0"/>
                <a:sym typeface="+mn-ea"/>
              </a:rPr>
              <a:t>语言。</a:t>
            </a:r>
            <a:endParaRPr lang="en-US" altLang="zh-CN" sz="1800" dirty="0" smtClean="0">
              <a:solidFill>
                <a:schemeClr val="tx1"/>
              </a:solidFill>
              <a:latin typeface="Microsoft YaHei" charset="0"/>
              <a:ea typeface="Microsoft YaHei" charset="0"/>
              <a:cs typeface="Microsoft YaHei" charset="0"/>
              <a:sym typeface="+mn-ea"/>
            </a:endParaRPr>
          </a:p>
          <a:p>
            <a:pPr marL="800100" lvl="1"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禁止使用</a:t>
            </a:r>
            <a:r>
              <a:rPr lang="en-US" altLang="zh-CN" sz="1800" dirty="0" smtClean="0">
                <a:solidFill>
                  <a:schemeClr val="tx1"/>
                </a:solidFill>
                <a:latin typeface="Microsoft YaHei" charset="0"/>
                <a:ea typeface="Microsoft YaHei" charset="0"/>
                <a:cs typeface="Microsoft YaHei" charset="0"/>
              </a:rPr>
              <a:t>SQL</a:t>
            </a:r>
            <a:r>
              <a:rPr altLang="en-US" sz="1800" dirty="0" smtClean="0">
                <a:solidFill>
                  <a:schemeClr val="tx1"/>
                </a:solidFill>
                <a:latin typeface="Microsoft YaHei" charset="0"/>
                <a:ea typeface="Microsoft YaHei" charset="0"/>
                <a:cs typeface="Microsoft YaHei" charset="0"/>
              </a:rPr>
              <a:t>或</a:t>
            </a:r>
            <a:r>
              <a:rPr lang="en-US" altLang="zh-CN" sz="1800" dirty="0" err="1" smtClean="0">
                <a:solidFill>
                  <a:schemeClr val="tx1"/>
                </a:solidFill>
                <a:latin typeface="Microsoft YaHei" charset="0"/>
                <a:ea typeface="Microsoft YaHei" charset="0"/>
                <a:cs typeface="Microsoft YaHei" charset="0"/>
              </a:rPr>
              <a:t>MySQL</a:t>
            </a:r>
            <a:r>
              <a:rPr altLang="en-US" sz="1800" dirty="0" smtClean="0">
                <a:solidFill>
                  <a:schemeClr val="tx1"/>
                </a:solidFill>
                <a:latin typeface="Microsoft YaHei" charset="0"/>
                <a:ea typeface="Microsoft YaHei" charset="0"/>
                <a:cs typeface="Microsoft YaHei" charset="0"/>
              </a:rPr>
              <a:t>等数据库软件。</a:t>
            </a:r>
            <a:endParaRPr lang="en-US" altLang="zh-CN" sz="1800" dirty="0" smtClean="0">
              <a:solidFill>
                <a:schemeClr val="tx1"/>
              </a:solidFill>
              <a:latin typeface="Microsoft YaHei" charset="0"/>
              <a:ea typeface="Microsoft YaHei" charset="0"/>
              <a:cs typeface="Microsoft YaHei" charset="0"/>
            </a:endParaRPr>
          </a:p>
          <a:p>
            <a:pPr lvl="1" indent="0" defTabSz="914400">
              <a:lnSpc>
                <a:spcPct val="100000"/>
              </a:lnSpc>
              <a:spcBef>
                <a:spcPts val="600"/>
              </a:spcBef>
              <a:buNone/>
            </a:pP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在库存文件中</a:t>
            </a:r>
            <a:r>
              <a:rPr lang="zh-CN" altLang="en-US" sz="1800" dirty="0">
                <a:solidFill>
                  <a:schemeClr val="tx1"/>
                </a:solidFill>
                <a:latin typeface="Microsoft YaHei" charset="0"/>
                <a:ea typeface="Microsoft YaHei" charset="0"/>
                <a:cs typeface="Microsoft YaHei" charset="0"/>
              </a:rPr>
              <a:t>，</a:t>
            </a:r>
            <a:r>
              <a:rPr lang="zh-CN" altLang="en-US" sz="1800" dirty="0" smtClean="0">
                <a:solidFill>
                  <a:schemeClr val="tx1"/>
                </a:solidFill>
                <a:latin typeface="Microsoft YaHei" charset="0"/>
                <a:ea typeface="Microsoft YaHei" charset="0"/>
                <a:cs typeface="Microsoft YaHei" charset="0"/>
              </a:rPr>
              <a:t>一个商品只有一种价格。在已售清单中，一种商品可能有多种价格。</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已经被删除的商品，数量为</a:t>
            </a:r>
            <a:r>
              <a:rPr lang="en-US" altLang="zh-CN" sz="1800" dirty="0" smtClean="0">
                <a:solidFill>
                  <a:schemeClr val="tx1"/>
                </a:solidFill>
                <a:latin typeface="Microsoft YaHei" charset="0"/>
                <a:ea typeface="Microsoft YaHei" charset="0"/>
                <a:cs typeface="Microsoft YaHei" charset="0"/>
              </a:rPr>
              <a:t>-1</a:t>
            </a:r>
            <a:r>
              <a:rPr lang="zh-CN" altLang="en-US" sz="1800" dirty="0" smtClean="0">
                <a:solidFill>
                  <a:schemeClr val="tx1"/>
                </a:solidFill>
                <a:latin typeface="Microsoft YaHei" charset="0"/>
                <a:ea typeface="Microsoft YaHei" charset="0"/>
                <a:cs typeface="Microsoft YaHei" charset="0"/>
              </a:rPr>
              <a:t>，但</a:t>
            </a:r>
            <a:r>
              <a:rPr lang="en-US" altLang="zh-CN" sz="1800" dirty="0" smtClean="0">
                <a:solidFill>
                  <a:schemeClr val="tx1"/>
                </a:solidFill>
                <a:latin typeface="Microsoft YaHei" charset="0"/>
                <a:ea typeface="Microsoft YaHei" charset="0"/>
                <a:cs typeface="Microsoft YaHei" charset="0"/>
              </a:rPr>
              <a:t>ID</a:t>
            </a:r>
            <a:r>
              <a:rPr lang="zh-CN" altLang="en-US" sz="1800" dirty="0" smtClean="0">
                <a:solidFill>
                  <a:schemeClr val="tx1"/>
                </a:solidFill>
                <a:latin typeface="Microsoft YaHei" charset="0"/>
                <a:ea typeface="Microsoft YaHei" charset="0"/>
                <a:cs typeface="Microsoft YaHei" charset="0"/>
              </a:rPr>
              <a:t>仍然被该商品占用，如果后期对该删除的商品进行了添加商品操作，则</a:t>
            </a:r>
            <a:r>
              <a:rPr lang="en-US" altLang="zh-CN" sz="1800" dirty="0" smtClean="0">
                <a:solidFill>
                  <a:schemeClr val="tx1"/>
                </a:solidFill>
                <a:latin typeface="Microsoft YaHei" charset="0"/>
                <a:ea typeface="Microsoft YaHei" charset="0"/>
                <a:cs typeface="Microsoft YaHei" charset="0"/>
              </a:rPr>
              <a:t>ID</a:t>
            </a:r>
            <a:r>
              <a:rPr lang="zh-CN" altLang="en-US" sz="1800" dirty="0" smtClean="0">
                <a:solidFill>
                  <a:schemeClr val="tx1"/>
                </a:solidFill>
                <a:latin typeface="Microsoft YaHei" charset="0"/>
                <a:ea typeface="Microsoft YaHei" charset="0"/>
                <a:cs typeface="Microsoft YaHei" charset="0"/>
              </a:rPr>
              <a:t>不进行</a:t>
            </a:r>
            <a:r>
              <a:rPr lang="en-US" altLang="zh-CN" sz="1800" dirty="0" smtClean="0">
                <a:solidFill>
                  <a:schemeClr val="tx1"/>
                </a:solidFill>
                <a:latin typeface="Microsoft YaHei" charset="0"/>
                <a:ea typeface="Microsoft YaHei" charset="0"/>
                <a:cs typeface="Microsoft YaHei" charset="0"/>
              </a:rPr>
              <a:t>+1</a:t>
            </a:r>
            <a:r>
              <a:rPr lang="zh-CN" altLang="en-US" sz="1800" dirty="0" smtClean="0">
                <a:solidFill>
                  <a:schemeClr val="tx1"/>
                </a:solidFill>
                <a:latin typeface="Microsoft YaHei" charset="0"/>
                <a:ea typeface="Microsoft YaHei" charset="0"/>
                <a:cs typeface="Microsoft YaHei" charset="0"/>
              </a:rPr>
              <a:t>操作，仍为原来的</a:t>
            </a:r>
            <a:r>
              <a:rPr lang="en-US" altLang="zh-CN" sz="1800" dirty="0" smtClean="0">
                <a:solidFill>
                  <a:schemeClr val="tx1"/>
                </a:solidFill>
                <a:latin typeface="Microsoft YaHei" charset="0"/>
                <a:ea typeface="Microsoft YaHei" charset="0"/>
                <a:cs typeface="Microsoft YaHei" charset="0"/>
              </a:rPr>
              <a:t>ID</a:t>
            </a:r>
            <a:r>
              <a:rPr lang="zh-CN" altLang="en-US" sz="1800" dirty="0" smtClean="0">
                <a:solidFill>
                  <a:schemeClr val="tx1"/>
                </a:solidFill>
                <a:latin typeface="Microsoft YaHei" charset="0"/>
                <a:ea typeface="Microsoft YaHei" charset="0"/>
                <a:cs typeface="Microsoft YaHei" charset="0"/>
              </a:rPr>
              <a:t>。</a:t>
            </a:r>
          </a:p>
          <a:p>
            <a:pPr marL="34290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文件间关联性与统一性：被删除的商品如果出现在用户购物车中，则购物车种商品应当被同时删除。</a:t>
            </a:r>
            <a:endParaRPr lang="en-US" altLang="zh-CN" sz="200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考虑</a:t>
            </a:r>
            <a:r>
              <a:rPr lang="zh-CN" altLang="en-US" sz="1800" dirty="0" smtClean="0">
                <a:solidFill>
                  <a:schemeClr val="tx1"/>
                </a:solidFill>
                <a:latin typeface="Microsoft YaHei" charset="0"/>
                <a:ea typeface="Microsoft YaHei" charset="0"/>
                <a:cs typeface="Microsoft YaHei" charset="0"/>
              </a:rPr>
              <a:t>到读写</a:t>
            </a:r>
            <a:r>
              <a:rPr lang="en-US" altLang="zh-CN" sz="1800" dirty="0" err="1" smtClean="0">
                <a:solidFill>
                  <a:schemeClr val="tx1"/>
                </a:solidFill>
                <a:latin typeface="Microsoft YaHei" charset="0"/>
                <a:ea typeface="Microsoft YaHei" charset="0"/>
                <a:cs typeface="Microsoft YaHei" charset="0"/>
              </a:rPr>
              <a:t>xlsx</a:t>
            </a:r>
            <a:r>
              <a:rPr lang="zh-CN" altLang="en-US" sz="1800" dirty="0" smtClean="0">
                <a:solidFill>
                  <a:schemeClr val="tx1"/>
                </a:solidFill>
                <a:latin typeface="Microsoft YaHei" charset="0"/>
                <a:ea typeface="Microsoft YaHei" charset="0"/>
                <a:cs typeface="Microsoft YaHei" charset="0"/>
              </a:rPr>
              <a:t>的难度，本次实验提供了</a:t>
            </a:r>
            <a:r>
              <a:rPr lang="en-US" altLang="zh-CN" sz="1800" dirty="0" err="1" smtClean="0">
                <a:solidFill>
                  <a:schemeClr val="tx1"/>
                </a:solidFill>
                <a:latin typeface="Microsoft YaHei" charset="0"/>
                <a:ea typeface="Microsoft YaHei" charset="0"/>
                <a:cs typeface="Microsoft YaHei" charset="0"/>
              </a:rPr>
              <a:t>xlsx</a:t>
            </a:r>
            <a:r>
              <a:rPr lang="zh-CN" altLang="en-US" sz="1800" dirty="0" smtClean="0">
                <a:solidFill>
                  <a:schemeClr val="tx1"/>
                </a:solidFill>
                <a:latin typeface="Microsoft YaHei" charset="0"/>
                <a:ea typeface="Microsoft YaHei" charset="0"/>
                <a:cs typeface="Microsoft YaHei" charset="0"/>
              </a:rPr>
              <a:t>和</a:t>
            </a:r>
            <a:r>
              <a:rPr lang="en-US" altLang="zh-CN" sz="1800" dirty="0" smtClean="0">
                <a:solidFill>
                  <a:schemeClr val="tx1"/>
                </a:solidFill>
                <a:latin typeface="Microsoft YaHei" charset="0"/>
                <a:ea typeface="Microsoft YaHei" charset="0"/>
                <a:cs typeface="Microsoft YaHei" charset="0"/>
              </a:rPr>
              <a:t>txt</a:t>
            </a:r>
            <a:r>
              <a:rPr lang="zh-CN" altLang="en-US" sz="1800" dirty="0" smtClean="0">
                <a:solidFill>
                  <a:schemeClr val="tx1"/>
                </a:solidFill>
                <a:latin typeface="Microsoft YaHei" charset="0"/>
                <a:ea typeface="Microsoft YaHei" charset="0"/>
                <a:cs typeface="Microsoft YaHei" charset="0"/>
              </a:rPr>
              <a:t>两种格式的文件，</a:t>
            </a:r>
            <a:r>
              <a:rPr lang="en-US" altLang="zh-CN" sz="1800" dirty="0" smtClean="0">
                <a:solidFill>
                  <a:schemeClr val="tx1"/>
                </a:solidFill>
                <a:latin typeface="Microsoft YaHei" charset="0"/>
                <a:ea typeface="Microsoft YaHei" charset="0"/>
                <a:cs typeface="Microsoft YaHei" charset="0"/>
              </a:rPr>
              <a:t>txt</a:t>
            </a:r>
            <a:r>
              <a:rPr lang="zh-CN" altLang="en-US" sz="1800" dirty="0" smtClean="0">
                <a:solidFill>
                  <a:schemeClr val="tx1"/>
                </a:solidFill>
                <a:latin typeface="Microsoft YaHei" charset="0"/>
                <a:ea typeface="Microsoft YaHei" charset="0"/>
                <a:cs typeface="Microsoft YaHei" charset="0"/>
              </a:rPr>
              <a:t>中分隔符为</a:t>
            </a:r>
            <a:r>
              <a:rPr lang="en-US" altLang="zh-CN" sz="1800" dirty="0" smtClean="0">
                <a:solidFill>
                  <a:schemeClr val="tx1"/>
                </a:solidFill>
                <a:latin typeface="Microsoft YaHei" charset="0"/>
                <a:ea typeface="Microsoft YaHei" charset="0"/>
                <a:cs typeface="Microsoft YaHei" charset="0"/>
              </a:rPr>
              <a:t>\t</a:t>
            </a:r>
            <a:r>
              <a:rPr lang="zh-CN" altLang="en-US" sz="1800" dirty="0" smtClean="0">
                <a:solidFill>
                  <a:schemeClr val="tx1"/>
                </a:solidFill>
                <a:latin typeface="Microsoft YaHei" charset="0"/>
                <a:ea typeface="Microsoft YaHei" charset="0"/>
                <a:cs typeface="Microsoft YaHei" charset="0"/>
              </a:rPr>
              <a:t>以及</a:t>
            </a:r>
            <a:r>
              <a:rPr lang="en-US" altLang="zh-CN" sz="1800" dirty="0" smtClean="0">
                <a:solidFill>
                  <a:schemeClr val="tx1"/>
                </a:solidFill>
                <a:latin typeface="Microsoft YaHei" charset="0"/>
                <a:ea typeface="Microsoft YaHei" charset="0"/>
                <a:cs typeface="Microsoft YaHei" charset="0"/>
              </a:rPr>
              <a:t>\n</a:t>
            </a:r>
            <a:r>
              <a:rPr lang="zh-CN" altLang="en-US" sz="1800" smtClean="0">
                <a:solidFill>
                  <a:schemeClr val="tx1"/>
                </a:solidFill>
                <a:latin typeface="Microsoft YaHei" charset="0"/>
                <a:ea typeface="Microsoft YaHei" charset="0"/>
                <a:cs typeface="Microsoft YaHei" charset="0"/>
              </a:rPr>
              <a:t>。</a:t>
            </a:r>
            <a:endParaRPr lang="en-US" altLang="zh-CN" sz="180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834938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题目背景</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charset="2"/>
              <a:buChar char="l"/>
            </a:pPr>
            <a:r>
              <a:rPr lang="zh-CN" altLang="en-US" sz="2400" dirty="0" smtClean="0">
                <a:solidFill>
                  <a:schemeClr val="tx1"/>
                </a:solidFill>
                <a:latin typeface="Microsoft YaHei" charset="0"/>
                <a:ea typeface="Microsoft YaHei" charset="0"/>
                <a:cs typeface="Microsoft YaHei" charset="0"/>
              </a:rPr>
              <a:t>模拟一个网店购物的过程</a:t>
            </a:r>
            <a:endParaRPr lang="en-US" altLang="zh-CN" sz="2000" dirty="0" smtClean="0">
              <a:solidFill>
                <a:schemeClr val="tx1"/>
              </a:solidFill>
              <a:latin typeface="Microsoft YaHei" charset="0"/>
              <a:ea typeface="Microsoft YaHei" charset="0"/>
              <a:cs typeface="Microsoft YaHei" charset="0"/>
            </a:endParaRPr>
          </a:p>
        </p:txBody>
      </p:sp>
      <p:pic>
        <p:nvPicPr>
          <p:cNvPr id="25601" name="Picture 1" descr="C:\Users\dell\AppData\Roaming\Tencent\Users\826320663\QQ\WinTemp\RichOle\6ZHP2P{ZBV%JF7YWIAJSOS3.png"/>
          <p:cNvPicPr>
            <a:picLocks noChangeAspect="1" noChangeArrowheads="1"/>
          </p:cNvPicPr>
          <p:nvPr/>
        </p:nvPicPr>
        <p:blipFill>
          <a:blip r:embed="rId2"/>
          <a:srcRect/>
          <a:stretch>
            <a:fillRect/>
          </a:stretch>
        </p:blipFill>
        <p:spPr bwMode="auto">
          <a:xfrm>
            <a:off x="562449" y="2310766"/>
            <a:ext cx="8207078" cy="420080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库存和已售清单中的信息说明</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en-US" altLang="zh-CN" sz="1800" dirty="0" smtClean="0">
                <a:solidFill>
                  <a:schemeClr val="tx1"/>
                </a:solidFill>
                <a:latin typeface="Microsoft YaHei" charset="0"/>
                <a:ea typeface="Microsoft YaHei" charset="0"/>
                <a:cs typeface="Microsoft YaHei" charset="0"/>
              </a:rPr>
              <a:t>ID</a:t>
            </a:r>
            <a:r>
              <a:rPr lang="zh-CN" altLang="en-US" sz="1800" dirty="0" smtClean="0">
                <a:solidFill>
                  <a:schemeClr val="tx1"/>
                </a:solidFill>
                <a:latin typeface="Microsoft YaHei" charset="0"/>
                <a:ea typeface="Microsoft YaHei" charset="0"/>
                <a:cs typeface="Microsoft YaHei" charset="0"/>
              </a:rPr>
              <a:t>          </a:t>
            </a:r>
            <a:r>
              <a:rPr lang="en-US" altLang="zh-CN" sz="1800" dirty="0" smtClean="0">
                <a:solidFill>
                  <a:schemeClr val="tx1"/>
                </a:solidFill>
                <a:latin typeface="Microsoft YaHei" charset="0"/>
                <a:ea typeface="Microsoft YaHei" charset="0"/>
                <a:cs typeface="Microsoft YaHei" charset="0"/>
              </a:rPr>
              <a:t>5</a:t>
            </a:r>
            <a:r>
              <a:rPr lang="zh-CN" altLang="en-US" sz="1800" dirty="0" smtClean="0">
                <a:solidFill>
                  <a:schemeClr val="tx1"/>
                </a:solidFill>
                <a:latin typeface="Microsoft YaHei" charset="0"/>
                <a:ea typeface="Microsoft YaHei" charset="0"/>
                <a:cs typeface="Microsoft YaHei" charset="0"/>
              </a:rPr>
              <a:t>个字符，开头字符为大写字母，后</a:t>
            </a:r>
            <a:r>
              <a:rPr lang="en-US" altLang="zh-CN" sz="1800" dirty="0">
                <a:solidFill>
                  <a:schemeClr val="tx1"/>
                </a:solidFill>
                <a:latin typeface="Microsoft YaHei" charset="0"/>
                <a:ea typeface="Microsoft YaHei" charset="0"/>
                <a:cs typeface="Microsoft YaHei" charset="0"/>
              </a:rPr>
              <a:t>4</a:t>
            </a:r>
            <a:r>
              <a:rPr lang="zh-CN" altLang="en-US" sz="1800" dirty="0" smtClean="0">
                <a:solidFill>
                  <a:schemeClr val="tx1"/>
                </a:solidFill>
                <a:latin typeface="Microsoft YaHei" charset="0"/>
                <a:ea typeface="Microsoft YaHei" charset="0"/>
                <a:cs typeface="Microsoft YaHei" charset="0"/>
              </a:rPr>
              <a:t>位为数字</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名称       不超过</a:t>
            </a:r>
            <a:r>
              <a:rPr lang="en-US" altLang="zh-CN" sz="1800" dirty="0" smtClean="0">
                <a:solidFill>
                  <a:schemeClr val="tx1"/>
                </a:solidFill>
                <a:latin typeface="Microsoft YaHei" charset="0"/>
                <a:ea typeface="Microsoft YaHei" charset="0"/>
                <a:cs typeface="Microsoft YaHei" charset="0"/>
              </a:rPr>
              <a:t>20</a:t>
            </a:r>
            <a:r>
              <a:rPr lang="zh-CN" altLang="en-US" sz="1800" dirty="0" smtClean="0">
                <a:solidFill>
                  <a:schemeClr val="tx1"/>
                </a:solidFill>
                <a:latin typeface="Microsoft YaHei" charset="0"/>
                <a:ea typeface="Microsoft YaHei" charset="0"/>
                <a:cs typeface="Microsoft YaHei" charset="0"/>
              </a:rPr>
              <a:t>个字符，中文汉字或英文字母</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品牌       不</a:t>
            </a:r>
            <a:r>
              <a:rPr lang="zh-CN" altLang="en-US" sz="1800" dirty="0">
                <a:solidFill>
                  <a:schemeClr val="tx1"/>
                </a:solidFill>
                <a:latin typeface="Microsoft YaHei" charset="0"/>
                <a:ea typeface="Microsoft YaHei" charset="0"/>
                <a:cs typeface="Microsoft YaHei" charset="0"/>
              </a:rPr>
              <a:t>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个字符，中文汉字或英</a:t>
            </a:r>
            <a:r>
              <a:rPr lang="zh-CN" altLang="en-US" sz="1800" dirty="0" smtClean="0">
                <a:solidFill>
                  <a:schemeClr val="tx1"/>
                </a:solidFill>
                <a:latin typeface="Microsoft YaHei" charset="0"/>
                <a:ea typeface="Microsoft YaHei" charset="0"/>
                <a:cs typeface="Microsoft YaHei" charset="0"/>
              </a:rPr>
              <a:t>文字母</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价格       大于零的小数，精确到小数点后一位</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数量       非负整数（</a:t>
            </a:r>
            <a:r>
              <a:rPr lang="en-US" altLang="zh-CN" sz="1800" dirty="0" smtClean="0">
                <a:solidFill>
                  <a:schemeClr val="tx1"/>
                </a:solidFill>
                <a:latin typeface="Microsoft YaHei" charset="0"/>
                <a:ea typeface="Microsoft YaHei" charset="0"/>
                <a:cs typeface="Microsoft YaHei" charset="0"/>
              </a:rPr>
              <a:t>-1</a:t>
            </a:r>
            <a:r>
              <a:rPr lang="zh-CN" altLang="en-US" sz="1800" dirty="0" smtClean="0">
                <a:solidFill>
                  <a:schemeClr val="tx1"/>
                </a:solidFill>
                <a:latin typeface="Microsoft YaHei" charset="0"/>
                <a:ea typeface="Microsoft YaHei" charset="0"/>
                <a:cs typeface="Microsoft YaHei" charset="0"/>
              </a:rPr>
              <a:t>表示商品被删除）</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用户名    不超过</a:t>
            </a:r>
            <a:r>
              <a:rPr lang="en-US" altLang="zh-CN" sz="1800" dirty="0" smtClean="0">
                <a:solidFill>
                  <a:schemeClr val="tx1"/>
                </a:solidFill>
                <a:latin typeface="Microsoft YaHei" charset="0"/>
                <a:ea typeface="Microsoft YaHei" charset="0"/>
                <a:cs typeface="Microsoft YaHei" charset="0"/>
              </a:rPr>
              <a:t>20</a:t>
            </a:r>
            <a:r>
              <a:rPr lang="zh-CN" altLang="en-US" sz="1800" dirty="0" smtClean="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endParaRPr lang="zh-CN" altLang="en-US" sz="18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整个库存文件不超过</a:t>
            </a:r>
            <a:r>
              <a:rPr lang="en-US" altLang="zh-CN" sz="1800" dirty="0" smtClean="0">
                <a:solidFill>
                  <a:schemeClr val="tx1"/>
                </a:solidFill>
                <a:latin typeface="Microsoft YaHei" charset="0"/>
                <a:ea typeface="Microsoft YaHei" charset="0"/>
                <a:cs typeface="Microsoft YaHei" charset="0"/>
              </a:rPr>
              <a:t>100</a:t>
            </a:r>
            <a:r>
              <a:rPr lang="zh-CN" altLang="en-US" sz="1800" dirty="0" smtClean="0">
                <a:solidFill>
                  <a:schemeClr val="tx1"/>
                </a:solidFill>
                <a:latin typeface="Microsoft YaHei" charset="0"/>
                <a:ea typeface="Microsoft YaHei" charset="0"/>
                <a:cs typeface="Microsoft YaHei" charset="0"/>
              </a:rPr>
              <a:t>行，整个已售清单不超过</a:t>
            </a:r>
            <a:r>
              <a:rPr lang="en-US" altLang="zh-CN" sz="1800" dirty="0">
                <a:solidFill>
                  <a:schemeClr val="tx1"/>
                </a:solidFill>
                <a:latin typeface="Microsoft YaHei" charset="0"/>
                <a:ea typeface="Microsoft YaHei" charset="0"/>
                <a:cs typeface="Microsoft YaHei" charset="0"/>
              </a:rPr>
              <a:t>2</a:t>
            </a:r>
            <a:r>
              <a:rPr lang="en-US" altLang="zh-CN" sz="1800" dirty="0" smtClean="0">
                <a:solidFill>
                  <a:schemeClr val="tx1"/>
                </a:solidFill>
                <a:latin typeface="Microsoft YaHei" charset="0"/>
                <a:ea typeface="Microsoft YaHei" charset="0"/>
                <a:cs typeface="Microsoft YaHei" charset="0"/>
              </a:rPr>
              <a:t>000</a:t>
            </a:r>
            <a:r>
              <a:rPr lang="zh-CN" altLang="en-US" sz="1800" dirty="0" smtClean="0">
                <a:solidFill>
                  <a:schemeClr val="tx1"/>
                </a:solidFill>
                <a:latin typeface="Microsoft YaHei" charset="0"/>
                <a:ea typeface="Microsoft YaHei" charset="0"/>
                <a:cs typeface="Microsoft YaHei" charset="0"/>
              </a:rPr>
              <a:t>行。</a:t>
            </a:r>
          </a:p>
          <a:p>
            <a:pPr lvl="1" indent="0" defTabSz="914400">
              <a:lnSpc>
                <a:spcPct val="100000"/>
              </a:lnSpc>
              <a:spcBef>
                <a:spcPts val="600"/>
              </a:spcBef>
              <a:buNone/>
            </a:pPr>
            <a:endParaRPr lang="en-US" altLang="zh-CN" sz="18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180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564574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用户和购物车文件的信息说明</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用户名    不超过</a:t>
            </a:r>
            <a:r>
              <a:rPr lang="en-US" altLang="zh-CN" sz="1800" dirty="0" smtClean="0">
                <a:solidFill>
                  <a:schemeClr val="tx1"/>
                </a:solidFill>
                <a:latin typeface="Microsoft YaHei" charset="0"/>
                <a:ea typeface="Microsoft YaHei" charset="0"/>
                <a:cs typeface="Microsoft YaHei" charset="0"/>
              </a:rPr>
              <a:t>20</a:t>
            </a:r>
            <a:r>
              <a:rPr lang="zh-CN" altLang="en-US" sz="1800" dirty="0" smtClean="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密码       不超过</a:t>
            </a:r>
            <a:r>
              <a:rPr lang="en-US" altLang="zh-CN" sz="1800" dirty="0" smtClean="0">
                <a:solidFill>
                  <a:schemeClr val="tx1"/>
                </a:solidFill>
                <a:latin typeface="Microsoft YaHei" charset="0"/>
                <a:ea typeface="Microsoft YaHei" charset="0"/>
                <a:cs typeface="Microsoft YaHei" charset="0"/>
              </a:rPr>
              <a:t>20</a:t>
            </a:r>
            <a:r>
              <a:rPr lang="zh-CN" altLang="en-US" sz="1800" dirty="0" smtClean="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endParaRPr lang="zh-CN" altLang="en-US" sz="18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整个用户文件不超过</a:t>
            </a:r>
            <a:r>
              <a:rPr lang="en-US" altLang="zh-CN" sz="1800" dirty="0" smtClean="0">
                <a:solidFill>
                  <a:schemeClr val="tx1"/>
                </a:solidFill>
                <a:latin typeface="Microsoft YaHei" charset="0"/>
                <a:ea typeface="Microsoft YaHei" charset="0"/>
                <a:cs typeface="Microsoft YaHei" charset="0"/>
              </a:rPr>
              <a:t>20</a:t>
            </a:r>
            <a:r>
              <a:rPr lang="zh-CN" altLang="en-US" sz="1800" dirty="0" smtClean="0">
                <a:solidFill>
                  <a:schemeClr val="tx1"/>
                </a:solidFill>
                <a:latin typeface="Microsoft YaHei" charset="0"/>
                <a:ea typeface="Microsoft YaHei" charset="0"/>
                <a:cs typeface="Microsoft YaHei" charset="0"/>
              </a:rPr>
              <a:t>行，单个用户的购物车文件不超过</a:t>
            </a:r>
            <a:r>
              <a:rPr lang="en-US" altLang="zh-CN" sz="1800" dirty="0" smtClean="0">
                <a:solidFill>
                  <a:schemeClr val="tx1"/>
                </a:solidFill>
                <a:latin typeface="Microsoft YaHei" charset="0"/>
                <a:ea typeface="Microsoft YaHei" charset="0"/>
                <a:cs typeface="Microsoft YaHei" charset="0"/>
              </a:rPr>
              <a:t>100</a:t>
            </a:r>
            <a:r>
              <a:rPr lang="zh-CN" altLang="en-US" sz="1800" dirty="0" smtClean="0">
                <a:solidFill>
                  <a:schemeClr val="tx1"/>
                </a:solidFill>
                <a:latin typeface="Microsoft YaHei" charset="0"/>
                <a:ea typeface="Microsoft YaHei" charset="0"/>
                <a:cs typeface="Microsoft YaHei" charset="0"/>
              </a:rPr>
              <a:t>条记录。</a:t>
            </a:r>
          </a:p>
        </p:txBody>
      </p:sp>
    </p:spTree>
    <p:extLst>
      <p:ext uri="{BB962C8B-B14F-4D97-AF65-F5344CB8AC3E}">
        <p14:creationId xmlns:p14="http://schemas.microsoft.com/office/powerpoint/2010/main" val="625518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题目要求</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完成管理员和用户的基本功能，可以获得题目的基本分。基本功能的实现应当与</a:t>
            </a:r>
            <a:r>
              <a:rPr lang="en-US" altLang="zh-CN" sz="2000" dirty="0" smtClean="0">
                <a:solidFill>
                  <a:schemeClr val="tx1"/>
                </a:solidFill>
                <a:latin typeface="Microsoft YaHei" charset="0"/>
                <a:ea typeface="Microsoft YaHei" charset="0"/>
                <a:cs typeface="Microsoft YaHei" charset="0"/>
              </a:rPr>
              <a:t>PPT</a:t>
            </a:r>
            <a:r>
              <a:rPr lang="zh-CN" altLang="en-US" sz="2000" dirty="0" smtClean="0">
                <a:solidFill>
                  <a:schemeClr val="tx1"/>
                </a:solidFill>
                <a:latin typeface="Microsoft YaHei" charset="0"/>
                <a:ea typeface="Microsoft YaHei" charset="0"/>
                <a:cs typeface="Microsoft YaHei" charset="0"/>
              </a:rPr>
              <a:t>中所展示的保持一致。</a:t>
            </a:r>
          </a:p>
          <a:p>
            <a:pPr marL="342900" lvl="0"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需要有良好的展示界面，如通过命令行输出展示，则应当具有规整的格式。</a:t>
            </a:r>
          </a:p>
          <a:p>
            <a:pPr marL="342900" lvl="0"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能够覆盖各种测试样例，尤其是能够对特殊数据进行处理（例如</a:t>
            </a:r>
            <a:r>
              <a:rPr lang="en-US" altLang="zh-CN" sz="2000" dirty="0" smtClean="0">
                <a:solidFill>
                  <a:schemeClr val="tx1"/>
                </a:solidFill>
                <a:latin typeface="Microsoft YaHei" charset="0"/>
                <a:ea typeface="Microsoft YaHei" charset="0"/>
                <a:cs typeface="Microsoft YaHei" charset="0"/>
              </a:rPr>
              <a:t>PPT</a:t>
            </a:r>
            <a:r>
              <a:rPr lang="zh-CN" altLang="en-US" sz="2000" dirty="0" smtClean="0">
                <a:solidFill>
                  <a:schemeClr val="tx1"/>
                </a:solidFill>
                <a:latin typeface="Microsoft YaHei" charset="0"/>
                <a:ea typeface="Microsoft YaHei" charset="0"/>
                <a:cs typeface="Microsoft YaHei" charset="0"/>
              </a:rPr>
              <a:t>中所展示截图中的红色标注）</a:t>
            </a:r>
          </a:p>
          <a:p>
            <a:pPr marL="34290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鼓励使用面向对象程序设计方式，设计的程序应当分模块，有良好的代码风格。</a:t>
            </a:r>
          </a:p>
          <a:p>
            <a:pPr marL="342900" lvl="0" indent="-342900" defTabSz="914400">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787027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额外创意，扩展功能</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3" y="1456266"/>
            <a:ext cx="8052504" cy="4967111"/>
          </a:xfrm>
        </p:spPr>
        <p:txBody>
          <a:bodyPr>
            <a:normAutofit/>
          </a:bodyPr>
          <a:lstStyle/>
          <a:p>
            <a:pPr marL="342900"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在完成基本功能的前提下，任意发挥，目标：更易用，更合理，更强大。</a:t>
            </a:r>
            <a:endParaRPr lang="en-US" altLang="zh-CN" sz="2000" dirty="0" smtClean="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例如：</a:t>
            </a:r>
            <a:endParaRPr lang="en-US" altLang="zh-CN" sz="20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考虑</a:t>
            </a:r>
            <a:r>
              <a:rPr altLang="en-US" sz="1800" dirty="0" smtClean="0">
                <a:solidFill>
                  <a:schemeClr val="tx1"/>
                </a:solidFill>
                <a:latin typeface="Microsoft YaHei" charset="0"/>
                <a:ea typeface="Microsoft YaHei" charset="0"/>
                <a:cs typeface="Microsoft YaHei" charset="0"/>
              </a:rPr>
              <a:t>多用户</a:t>
            </a:r>
            <a:r>
              <a:rPr lang="zh-CN" altLang="en-US" sz="1800" dirty="0" smtClean="0">
                <a:solidFill>
                  <a:schemeClr val="tx1"/>
                </a:solidFill>
                <a:latin typeface="Microsoft YaHei" charset="0"/>
                <a:ea typeface="Microsoft YaHei" charset="0"/>
                <a:cs typeface="Microsoft YaHei" charset="0"/>
              </a:rPr>
              <a:t>同时购买情况，考虑管理员和用户同时操作的情况</a:t>
            </a:r>
            <a:endParaRPr lang="en-US" altLang="zh-CN" sz="18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x-none" altLang="zh-CN" sz="1800" dirty="0" smtClean="0">
                <a:solidFill>
                  <a:schemeClr val="tx1"/>
                </a:solidFill>
                <a:latin typeface="Microsoft YaHei" charset="0"/>
                <a:ea typeface="Microsoft YaHei" charset="0"/>
                <a:cs typeface="Microsoft YaHei" charset="0"/>
              </a:rPr>
              <a:t>图形</a:t>
            </a:r>
            <a:r>
              <a:rPr lang="zh-CN" altLang="en-US" sz="1800" dirty="0" smtClean="0">
                <a:solidFill>
                  <a:schemeClr val="tx1"/>
                </a:solidFill>
                <a:latin typeface="Microsoft YaHei" charset="0"/>
                <a:ea typeface="Microsoft YaHei" charset="0"/>
                <a:cs typeface="Microsoft YaHei" charset="0"/>
              </a:rPr>
              <a:t>界面，可以考虑做成可交互的界面</a:t>
            </a:r>
            <a:endParaRPr lang="en-US" altLang="zh-CN" sz="18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可以根据需要增加一些</a:t>
            </a:r>
            <a:r>
              <a:rPr lang="zh-CN" altLang="en-US" sz="1800" dirty="0" smtClean="0">
                <a:solidFill>
                  <a:schemeClr val="tx1"/>
                </a:solidFill>
                <a:latin typeface="Microsoft YaHei" charset="0"/>
                <a:ea typeface="Microsoft YaHei" charset="0"/>
                <a:cs typeface="Microsoft YaHei" charset="0"/>
              </a:rPr>
              <a:t>合理的</a:t>
            </a:r>
            <a:r>
              <a:rPr altLang="en-US" sz="1800" dirty="0" smtClean="0">
                <a:solidFill>
                  <a:schemeClr val="tx1"/>
                </a:solidFill>
                <a:latin typeface="Microsoft YaHei" charset="0"/>
                <a:ea typeface="Microsoft YaHei" charset="0"/>
                <a:cs typeface="Microsoft YaHei" charset="0"/>
              </a:rPr>
              <a:t>功能（如用户的足迹、结账需要收货地址</a:t>
            </a:r>
            <a:r>
              <a:rPr lang="zh-CN" altLang="en-US" sz="1800" dirty="0">
                <a:solidFill>
                  <a:schemeClr val="tx1"/>
                </a:solidFill>
                <a:latin typeface="Microsoft YaHei" charset="0"/>
                <a:ea typeface="Microsoft YaHei" charset="0"/>
                <a:cs typeface="Microsoft YaHei" charset="0"/>
              </a:rPr>
              <a:t>，查询商品时，通过商品名称和品牌的组合进行</a:t>
            </a:r>
            <a:r>
              <a:rPr lang="zh-CN" altLang="en-US" sz="1800" dirty="0" smtClean="0">
                <a:solidFill>
                  <a:schemeClr val="tx1"/>
                </a:solidFill>
                <a:latin typeface="Microsoft YaHei" charset="0"/>
                <a:ea typeface="Microsoft YaHei" charset="0"/>
                <a:cs typeface="Microsoft YaHei" charset="0"/>
              </a:rPr>
              <a:t>查询等</a:t>
            </a:r>
            <a:r>
              <a:rPr altLang="en-US" sz="1800" dirty="0" smtClean="0">
                <a:solidFill>
                  <a:schemeClr val="tx1"/>
                </a:solidFill>
                <a:latin typeface="Microsoft YaHei" charset="0"/>
                <a:ea typeface="Microsoft YaHei" charset="0"/>
                <a:cs typeface="Microsoft YaHei" charset="0"/>
              </a:rPr>
              <a:t>）</a:t>
            </a:r>
            <a:endParaRPr lang="zh-CN" altLang="en-US" sz="1800" dirty="0" smtClean="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mr-IN" altLang="zh-CN" sz="1800" dirty="0" smtClean="0">
                <a:solidFill>
                  <a:schemeClr val="tx1"/>
                </a:solidFill>
                <a:latin typeface="Microsoft YaHei" charset="0"/>
                <a:ea typeface="Microsoft YaHei" charset="0"/>
                <a:cs typeface="Microsoft YaHei" charset="0"/>
              </a:rPr>
              <a:t>……</a:t>
            </a:r>
            <a:endParaRPr lang="zh-CN" altLang="en-US" sz="1800" dirty="0" smtClean="0">
              <a:solidFill>
                <a:schemeClr val="tx1"/>
              </a:solidFill>
              <a:latin typeface="Microsoft YaHei" charset="0"/>
              <a:ea typeface="Microsoft YaHei" charset="0"/>
              <a:cs typeface="Microsoft YaHei" charset="0"/>
            </a:endParaRPr>
          </a:p>
          <a:p>
            <a:pPr marL="342900" indent="-342900" defTabSz="914400">
              <a:buFont typeface="Wingdings" charset="2"/>
              <a:buChar char="l"/>
            </a:pPr>
            <a:endParaRPr lang="en-US" altLang="zh-CN" sz="2400" dirty="0">
              <a:solidFill>
                <a:schemeClr val="tx1"/>
              </a:solidFill>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实验周期</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824423" y="1929421"/>
            <a:ext cx="7690929" cy="4264116"/>
          </a:xfrm>
        </p:spPr>
        <p:txBody>
          <a:bodyPr>
            <a:noAutofit/>
          </a:bodyPr>
          <a:lstStyle/>
          <a:p>
            <a:pPr marL="342900" lvl="1"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第</a:t>
            </a:r>
            <a:r>
              <a:rPr lang="en-US" altLang="zh-CN" sz="2000" dirty="0" smtClean="0">
                <a:solidFill>
                  <a:schemeClr val="tx1"/>
                </a:solidFill>
                <a:latin typeface="Microsoft YaHei" charset="0"/>
                <a:ea typeface="Microsoft YaHei" charset="0"/>
                <a:cs typeface="Microsoft YaHei" charset="0"/>
              </a:rPr>
              <a:t>1</a:t>
            </a:r>
            <a:r>
              <a:rPr lang="zh-CN" altLang="en-US" sz="2000" dirty="0" smtClean="0">
                <a:solidFill>
                  <a:schemeClr val="tx1"/>
                </a:solidFill>
                <a:latin typeface="Microsoft YaHei" charset="0"/>
                <a:ea typeface="Microsoft YaHei" charset="0"/>
                <a:cs typeface="Microsoft YaHei" charset="0"/>
              </a:rPr>
              <a:t>周（本堂课）</a:t>
            </a:r>
            <a:r>
              <a:rPr lang="en-US" altLang="zh-CN" sz="2000" dirty="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布置题目，讲解题目</a:t>
            </a:r>
            <a:endParaRPr lang="en-US" altLang="zh-CN" sz="20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altLang="en-US" sz="2000" dirty="0" smtClean="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2</a:t>
            </a:r>
            <a:r>
              <a:rPr altLang="en-US" sz="2000" dirty="0" smtClean="0">
                <a:solidFill>
                  <a:schemeClr val="tx1"/>
                </a:solidFill>
                <a:latin typeface="Microsoft YaHei" charset="0"/>
                <a:ea typeface="Microsoft YaHei" charset="0"/>
                <a:cs typeface="Microsoft YaHei" charset="0"/>
              </a:rPr>
              <a:t>周</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r>
              <a:rPr altLang="en-US" sz="2000" dirty="0" smtClean="0">
                <a:solidFill>
                  <a:schemeClr val="tx1"/>
                </a:solidFill>
                <a:latin typeface="Microsoft YaHei" charset="0"/>
                <a:ea typeface="Microsoft YaHei" charset="0"/>
                <a:cs typeface="Microsoft YaHei" charset="0"/>
              </a:rPr>
              <a:t>提交设计</a:t>
            </a:r>
            <a:r>
              <a:rPr lang="en-US" altLang="zh-CN" sz="2000" dirty="0" smtClean="0">
                <a:solidFill>
                  <a:schemeClr val="tx1"/>
                </a:solidFill>
                <a:latin typeface="Microsoft YaHei" charset="0"/>
                <a:ea typeface="Microsoft YaHei" charset="0"/>
                <a:cs typeface="Microsoft YaHei" charset="0"/>
              </a:rPr>
              <a:t>PPT</a:t>
            </a:r>
            <a:r>
              <a:rPr altLang="en-US" sz="2000" dirty="0" smtClean="0">
                <a:solidFill>
                  <a:schemeClr val="tx1"/>
                </a:solidFill>
                <a:latin typeface="Microsoft YaHei" charset="0"/>
                <a:ea typeface="Microsoft YaHei" charset="0"/>
                <a:cs typeface="Microsoft YaHei" charset="0"/>
              </a:rPr>
              <a:t>，参考示例，给出完整的模块设计，数据结构思路及核心函数划分</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3</a:t>
            </a:r>
            <a:r>
              <a:rPr altLang="en-US" sz="2000" dirty="0" smtClean="0">
                <a:solidFill>
                  <a:schemeClr val="tx1"/>
                </a:solidFill>
                <a:latin typeface="Microsoft YaHei" charset="0"/>
                <a:ea typeface="Microsoft YaHei" charset="0"/>
                <a:cs typeface="Microsoft YaHei" charset="0"/>
              </a:rPr>
              <a:t>周</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r>
              <a:rPr altLang="en-US" sz="2000" dirty="0" smtClean="0">
                <a:solidFill>
                  <a:schemeClr val="tx1"/>
                </a:solidFill>
                <a:latin typeface="Microsoft YaHei" charset="0"/>
                <a:ea typeface="Microsoft YaHei" charset="0"/>
                <a:cs typeface="Microsoft YaHei" charset="0"/>
              </a:rPr>
              <a:t>代码完成基本功能，可编译运行，用</a:t>
            </a:r>
            <a:r>
              <a:rPr lang="en-US" altLang="zh-CN" sz="2000" dirty="0" smtClean="0">
                <a:solidFill>
                  <a:schemeClr val="tx1"/>
                </a:solidFill>
                <a:latin typeface="Microsoft YaHei" charset="0"/>
                <a:ea typeface="Microsoft YaHei" charset="0"/>
                <a:cs typeface="Microsoft YaHei" charset="0"/>
              </a:rPr>
              <a:t>PPT</a:t>
            </a:r>
            <a:r>
              <a:rPr altLang="en-US" sz="2000" dirty="0" smtClean="0">
                <a:solidFill>
                  <a:schemeClr val="tx1"/>
                </a:solidFill>
                <a:latin typeface="Microsoft YaHei" charset="0"/>
                <a:ea typeface="Microsoft YaHei" charset="0"/>
                <a:cs typeface="Microsoft YaHei" charset="0"/>
              </a:rPr>
              <a:t>展示精化后的整体设计及实现框架</a:t>
            </a:r>
            <a:endParaRPr lang="en-US" altLang="zh-CN" sz="2000" dirty="0" smtClean="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smtClean="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4</a:t>
            </a:r>
            <a:r>
              <a:rPr altLang="en-US" sz="2000" dirty="0" smtClean="0">
                <a:solidFill>
                  <a:schemeClr val="tx1"/>
                </a:solidFill>
                <a:latin typeface="Microsoft YaHei" charset="0"/>
                <a:ea typeface="Microsoft YaHei" charset="0"/>
                <a:cs typeface="Microsoft YaHei" charset="0"/>
              </a:rPr>
              <a:t>周</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r>
              <a:rPr altLang="en-US" sz="2000" dirty="0" smtClean="0">
                <a:solidFill>
                  <a:schemeClr val="tx1"/>
                </a:solidFill>
                <a:latin typeface="Microsoft YaHei" charset="0"/>
                <a:ea typeface="Microsoft YaHei" charset="0"/>
                <a:cs typeface="Microsoft YaHei" charset="0"/>
              </a:rPr>
              <a:t>代码完整提交</a:t>
            </a:r>
            <a:r>
              <a:rPr altLang="en-US" sz="2000" dirty="0">
                <a:solidFill>
                  <a:schemeClr val="tx1"/>
                </a:solidFill>
                <a:latin typeface="Microsoft YaHei" charset="0"/>
                <a:ea typeface="Microsoft YaHei" charset="0"/>
                <a:cs typeface="Microsoft YaHei" charset="0"/>
              </a:rPr>
              <a:t>。并用</a:t>
            </a:r>
            <a:r>
              <a:rPr lang="en-US" altLang="zh-CN" sz="2000" dirty="0" smtClean="0">
                <a:solidFill>
                  <a:schemeClr val="tx1"/>
                </a:solidFill>
                <a:latin typeface="Microsoft YaHei" charset="0"/>
                <a:ea typeface="Microsoft YaHei" charset="0"/>
                <a:cs typeface="Microsoft YaHei" charset="0"/>
              </a:rPr>
              <a:t>PPT</a:t>
            </a:r>
            <a:r>
              <a:rPr altLang="en-US" sz="2000" dirty="0" smtClean="0">
                <a:solidFill>
                  <a:schemeClr val="tx1"/>
                </a:solidFill>
                <a:latin typeface="Microsoft YaHei" charset="0"/>
                <a:ea typeface="Microsoft YaHei" charset="0"/>
                <a:cs typeface="Microsoft YaHei" charset="0"/>
              </a:rPr>
              <a:t>给出用户手册，助教会基于手册上功能进行检查</a:t>
            </a:r>
            <a:r>
              <a:rPr lang="zh-CN" altLang="en-US" sz="2000" dirty="0" smtClean="0">
                <a:solidFill>
                  <a:schemeClr val="tx1"/>
                </a:solidFill>
                <a:latin typeface="Microsoft YaHei" charset="0"/>
                <a:ea typeface="Microsoft YaHei" charset="0"/>
                <a:cs typeface="Microsoft YaHei" charset="0"/>
              </a:rPr>
              <a:t>，最基本的是完成规定的所有功能。</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0"/>
              </a:spcBef>
              <a:spcAft>
                <a:spcPts val="0"/>
              </a:spcAft>
            </a:pPr>
            <a:endParaRPr lang="en-US" altLang="zh-CN" sz="2000" dirty="0">
              <a:solidFill>
                <a:schemeClr val="tx1"/>
              </a:solidFill>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实验提交与检查</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2" y="1685581"/>
            <a:ext cx="8074673" cy="4491382"/>
          </a:xfrm>
        </p:spPr>
        <p:txBody>
          <a:bodyPr>
            <a:normAutofit lnSpcReduction="10000"/>
          </a:bodyPr>
          <a:lstStyle/>
          <a:p>
            <a:pPr marL="342900" lvl="1" indent="-342900" defTabSz="914400">
              <a:buFont typeface="Wingdings" charset="2"/>
              <a:buChar char="l"/>
            </a:pPr>
            <a:r>
              <a:rPr lang="zh-CN" altLang="en-US" sz="2200" dirty="0" smtClean="0">
                <a:solidFill>
                  <a:schemeClr val="tx1"/>
                </a:solidFill>
                <a:latin typeface="Microsoft YaHei" charset="0"/>
                <a:ea typeface="Microsoft YaHei" charset="0"/>
                <a:cs typeface="Microsoft YaHei" charset="0"/>
              </a:rPr>
              <a:t>每周</a:t>
            </a:r>
            <a:r>
              <a:rPr lang="zh-CN" altLang="en-US" sz="2200" dirty="0" smtClean="0">
                <a:solidFill>
                  <a:srgbClr val="FF0000"/>
                </a:solidFill>
                <a:latin typeface="Microsoft YaHei" charset="0"/>
                <a:ea typeface="Microsoft YaHei" charset="0"/>
                <a:cs typeface="Microsoft YaHei" charset="0"/>
              </a:rPr>
              <a:t>周三中午</a:t>
            </a:r>
            <a:r>
              <a:rPr lang="en-US" altLang="zh-CN" sz="2200" dirty="0" smtClean="0">
                <a:solidFill>
                  <a:srgbClr val="FF0000"/>
                </a:solidFill>
                <a:latin typeface="Microsoft YaHei" charset="0"/>
                <a:ea typeface="Microsoft YaHei" charset="0"/>
                <a:cs typeface="Microsoft YaHei" charset="0"/>
              </a:rPr>
              <a:t>12</a:t>
            </a:r>
            <a:r>
              <a:rPr lang="en-US" altLang="zh-CN" sz="2200" dirty="0" smtClean="0">
                <a:solidFill>
                  <a:srgbClr val="FF0000"/>
                </a:solidFill>
                <a:latin typeface="Microsoft YaHei" charset="0"/>
                <a:ea typeface="Microsoft YaHei" charset="0"/>
                <a:cs typeface="Microsoft YaHei" charset="0"/>
                <a:sym typeface="Wingdings"/>
              </a:rPr>
              <a:t>:00</a:t>
            </a:r>
            <a:r>
              <a:rPr lang="zh-CN" altLang="en-US" sz="2200" dirty="0" smtClean="0">
                <a:solidFill>
                  <a:schemeClr val="tx1"/>
                </a:solidFill>
                <a:latin typeface="Microsoft YaHei" charset="0"/>
                <a:ea typeface="Microsoft YaHei" charset="0"/>
                <a:cs typeface="Microsoft YaHei" charset="0"/>
              </a:rPr>
              <a:t>为正常时间点，</a:t>
            </a:r>
            <a:r>
              <a:rPr lang="zh-CN" altLang="en-US" sz="2200" dirty="0" smtClean="0">
                <a:solidFill>
                  <a:srgbClr val="FF0000"/>
                </a:solidFill>
                <a:latin typeface="Microsoft YaHei" charset="0"/>
                <a:ea typeface="Microsoft YaHei" charset="0"/>
                <a:cs typeface="Microsoft YaHei" charset="0"/>
              </a:rPr>
              <a:t>周五中午</a:t>
            </a:r>
            <a:r>
              <a:rPr lang="en-US" altLang="zh-CN" sz="2200" dirty="0" smtClean="0">
                <a:solidFill>
                  <a:srgbClr val="FF0000"/>
                </a:solidFill>
                <a:latin typeface="Microsoft YaHei" charset="0"/>
                <a:ea typeface="Microsoft YaHei" charset="0"/>
                <a:cs typeface="Microsoft YaHei" charset="0"/>
              </a:rPr>
              <a:t>12</a:t>
            </a:r>
            <a:r>
              <a:rPr lang="en-US" altLang="zh-CN" sz="2200" dirty="0" smtClean="0">
                <a:solidFill>
                  <a:srgbClr val="FF0000"/>
                </a:solidFill>
                <a:latin typeface="Microsoft YaHei" charset="0"/>
                <a:ea typeface="Microsoft YaHei" charset="0"/>
                <a:cs typeface="Microsoft YaHei" charset="0"/>
                <a:sym typeface="Wingdings"/>
              </a:rPr>
              <a:t>:00</a:t>
            </a:r>
            <a:r>
              <a:rPr lang="zh-CN" altLang="en-US" sz="2200" dirty="0" smtClean="0">
                <a:solidFill>
                  <a:schemeClr val="tx1"/>
                </a:solidFill>
                <a:latin typeface="Microsoft YaHei" charset="0"/>
                <a:ea typeface="Microsoft YaHei" charset="0"/>
                <a:cs typeface="Microsoft YaHei" charset="0"/>
              </a:rPr>
              <a:t>为最终时间点，两个时间点之间扣迟交分，第二个时间点后系统关闭</a:t>
            </a:r>
            <a:r>
              <a:rPr lang="zh-CN" altLang="en-US" sz="2200" dirty="0">
                <a:solidFill>
                  <a:schemeClr val="tx1"/>
                </a:solidFill>
                <a:latin typeface="Microsoft YaHei" charset="0"/>
                <a:ea typeface="Microsoft YaHei" charset="0"/>
                <a:cs typeface="Microsoft YaHei" charset="0"/>
              </a:rPr>
              <a:t>。提交后无法</a:t>
            </a:r>
            <a:r>
              <a:rPr lang="zh-CN" altLang="en-US" sz="2200" dirty="0" smtClean="0">
                <a:solidFill>
                  <a:schemeClr val="tx1"/>
                </a:solidFill>
                <a:latin typeface="Microsoft YaHei" charset="0"/>
                <a:ea typeface="Microsoft YaHei" charset="0"/>
                <a:cs typeface="Microsoft YaHei" charset="0"/>
              </a:rPr>
              <a:t>修改。</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责任助教当场完成相应任务项检查，未提交者不</a:t>
            </a:r>
            <a:r>
              <a:rPr lang="zh-CN" altLang="en-US" sz="2200" dirty="0" smtClean="0">
                <a:solidFill>
                  <a:schemeClr val="tx1"/>
                </a:solidFill>
                <a:latin typeface="Microsoft YaHei" charset="0"/>
                <a:ea typeface="Microsoft YaHei" charset="0"/>
                <a:cs typeface="Microsoft YaHei" charset="0"/>
              </a:rPr>
              <a:t>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每个周期第一周第二周，每次随机抽取</a:t>
            </a:r>
            <a:r>
              <a:rPr lang="en-US" altLang="zh-CN" sz="2200" dirty="0">
                <a:solidFill>
                  <a:schemeClr val="tx1"/>
                </a:solidFill>
                <a:latin typeface="Microsoft YaHei" charset="0"/>
                <a:ea typeface="Microsoft YaHei" charset="0"/>
                <a:cs typeface="Microsoft YaHei" charset="0"/>
              </a:rPr>
              <a:t>15</a:t>
            </a:r>
            <a:r>
              <a:rPr lang="zh-CN" altLang="en-US" sz="2200" dirty="0">
                <a:solidFill>
                  <a:schemeClr val="tx1"/>
                </a:solidFill>
                <a:latin typeface="Microsoft YaHei" charset="0"/>
                <a:ea typeface="Microsoft YaHei" charset="0"/>
                <a:cs typeface="Microsoft YaHei" charset="0"/>
              </a:rPr>
              <a:t>人，在主屏幕检查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查重认定抄袭者，该实验整体不</a:t>
            </a:r>
            <a:r>
              <a:rPr lang="zh-CN" altLang="en-US" sz="2200" dirty="0" smtClean="0">
                <a:solidFill>
                  <a:schemeClr val="tx1"/>
                </a:solidFill>
                <a:latin typeface="Microsoft YaHei" charset="0"/>
                <a:ea typeface="Microsoft YaHei" charset="0"/>
                <a:cs typeface="Microsoft YaHei" charset="0"/>
              </a:rPr>
              <a:t>计分</a:t>
            </a:r>
            <a:endParaRPr lang="en-US" altLang="zh-CN" sz="2200" dirty="0" smtClean="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smtClean="0">
                <a:solidFill>
                  <a:schemeClr val="tx1"/>
                </a:solidFill>
                <a:latin typeface="Microsoft YaHei" charset="0"/>
                <a:ea typeface="Microsoft YaHei" charset="0"/>
                <a:cs typeface="Microsoft YaHei" charset="0"/>
              </a:rPr>
              <a:t>每周照例，助教会抽取一个晚上作为答疑时间</a:t>
            </a:r>
            <a:endParaRPr lang="en-US" altLang="zh-CN" sz="220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0"/>
              </a:spcBef>
              <a:spcAft>
                <a:spcPts val="0"/>
              </a:spcAft>
            </a:pPr>
            <a:endParaRPr lang="en-US" altLang="zh-CN" sz="1800" dirty="0" smtClean="0">
              <a:solidFill>
                <a:schemeClr val="tx1"/>
              </a:solidFill>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答疑说明</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18142" y="1685581"/>
            <a:ext cx="8074673" cy="4491382"/>
          </a:xfrm>
        </p:spPr>
        <p:txBody>
          <a:bodyPr>
            <a:normAutofit/>
          </a:bodyPr>
          <a:lstStyle/>
          <a:p>
            <a:pPr marL="342900" lvl="1"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题目理解相关的问题，请发邮件到</a:t>
            </a:r>
          </a:p>
          <a:p>
            <a:pPr marL="0" lvl="1" indent="0" defTabSz="914400">
              <a:buNone/>
            </a:pPr>
            <a:r>
              <a:rPr lang="zh-CN" altLang="en-US" sz="2000" dirty="0" smtClean="0">
                <a:solidFill>
                  <a:schemeClr val="tx1"/>
                </a:solidFill>
                <a:latin typeface="Microsoft YaHei" charset="0"/>
                <a:ea typeface="Microsoft YaHei" charset="0"/>
                <a:cs typeface="Microsoft YaHei" charset="0"/>
              </a:rPr>
              <a:t>     </a:t>
            </a:r>
            <a:r>
              <a:rPr lang="is-IS" altLang="zh-CN" sz="2000" dirty="0" smtClean="0">
                <a:solidFill>
                  <a:schemeClr val="tx1"/>
                </a:solidFill>
                <a:latin typeface="Microsoft YaHei" charset="0"/>
                <a:ea typeface="Microsoft YaHei" charset="0"/>
                <a:cs typeface="Microsoft YaHei" charset="0"/>
                <a:hlinkClick r:id="rId2"/>
              </a:rPr>
              <a:t>826320663</a:t>
            </a:r>
            <a:r>
              <a:rPr lang="en-US" altLang="zh-CN" sz="2000" dirty="0">
                <a:solidFill>
                  <a:schemeClr val="tx1"/>
                </a:solidFill>
                <a:latin typeface="Microsoft YaHei" charset="0"/>
                <a:ea typeface="Microsoft YaHei" charset="0"/>
                <a:cs typeface="Microsoft YaHei" charset="0"/>
                <a:hlinkClick r:id="rId2"/>
              </a:rPr>
              <a:t>@qq.com</a:t>
            </a:r>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or</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hlinkClick r:id="rId3"/>
              </a:rPr>
              <a:t>yangl@lamda.nju.edu.cn</a:t>
            </a:r>
            <a:endParaRPr lang="zh-CN" altLang="en-US" sz="2000" dirty="0" smtClean="0">
              <a:solidFill>
                <a:schemeClr val="tx1"/>
              </a:solidFill>
              <a:latin typeface="Microsoft YaHei" charset="0"/>
              <a:ea typeface="Microsoft YaHei" charset="0"/>
              <a:cs typeface="Microsoft YaHei" charset="0"/>
            </a:endParaRPr>
          </a:p>
          <a:p>
            <a:pPr marL="0" lvl="1" indent="0" defTabSz="914400">
              <a:buNone/>
            </a:pPr>
            <a:r>
              <a:rPr lang="zh-CN" altLang="en-US" sz="2000" dirty="0" smtClean="0">
                <a:solidFill>
                  <a:schemeClr val="tx1"/>
                </a:solidFill>
                <a:latin typeface="Microsoft YaHei" charset="0"/>
                <a:ea typeface="Microsoft YaHei" charset="0"/>
                <a:cs typeface="Microsoft YaHei" charset="0"/>
              </a:rPr>
              <a:t>     助教不会回复邮件，搜集到的问题会统一回复到各个群里，注意查看群消息，不要问同样的问题。</a:t>
            </a:r>
          </a:p>
          <a:p>
            <a:pPr marL="342900" lvl="1" indent="-342900" defTabSz="914400">
              <a:buFont typeface="Wingdings" charset="2"/>
              <a:buChar char="l"/>
            </a:pPr>
            <a:r>
              <a:rPr lang="zh-CN" altLang="en-US" sz="2000" dirty="0" smtClean="0">
                <a:solidFill>
                  <a:schemeClr val="tx1"/>
                </a:solidFill>
                <a:latin typeface="Microsoft YaHei" charset="0"/>
                <a:ea typeface="Microsoft YaHei" charset="0"/>
                <a:cs typeface="Microsoft YaHei" charset="0"/>
              </a:rPr>
              <a:t>如何检查以及时间节点等其余问题，问各自的助教即可。</a:t>
            </a:r>
            <a:endParaRPr lang="zh-CN" altLang="en-US" sz="20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endParaRPr lang="en-US" altLang="zh-CN" sz="200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77929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Microsoft YaHei" charset="0"/>
                <a:ea typeface="Microsoft YaHei" charset="0"/>
                <a:cs typeface="Microsoft YaHei" charset="0"/>
              </a:rPr>
              <a:t>Thank you!</a:t>
            </a:r>
            <a:endParaRPr lang="zh-CN" altLang="en-US" dirty="0">
              <a:latin typeface="Microsoft YaHei" charset="0"/>
              <a:ea typeface="Microsoft YaHei" charset="0"/>
              <a:cs typeface="Microsoft YaHei" charset="0"/>
            </a:endParaRPr>
          </a:p>
        </p:txBody>
      </p:sp>
      <p:sp>
        <p:nvSpPr>
          <p:cNvPr id="5" name="文本占位符 4"/>
          <p:cNvSpPr>
            <a:spLocks noGrp="1"/>
          </p:cNvSpPr>
          <p:nvPr>
            <p:ph type="body" idx="1"/>
          </p:nvPr>
        </p:nvSpPr>
        <p:spPr/>
        <p:txBody>
          <a:bodyPr/>
          <a:lstStyle/>
          <a:p>
            <a:r>
              <a:rPr lang="en-US" altLang="zh-CN" sz="3600" b="1" dirty="0" smtClean="0">
                <a:latin typeface="Microsoft YaHei" charset="0"/>
                <a:ea typeface="Microsoft YaHei" charset="0"/>
                <a:cs typeface="Microsoft YaHei" charset="0"/>
              </a:rPr>
              <a:t>Q&amp;A</a:t>
            </a:r>
            <a:endParaRPr lang="zh-CN" altLang="en-US" b="1" dirty="0">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需要实现的功能</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39259" y="1261598"/>
            <a:ext cx="4269982" cy="5317299"/>
          </a:xfrm>
        </p:spPr>
        <p:txBody>
          <a:bodyPr>
            <a:noAutofit/>
          </a:bodyPr>
          <a:lstStyle/>
          <a:p>
            <a:pPr defTabSz="914400"/>
            <a:endParaRPr lang="zh-CN" altLang="en-US" sz="2000" dirty="0" smtClean="0">
              <a:solidFill>
                <a:schemeClr val="tx1"/>
              </a:solidFill>
              <a:latin typeface="Adobe 楷体 Std R" pitchFamily="18" charset="-122"/>
              <a:ea typeface="Adobe 楷体 Std R" pitchFamily="18" charset="-122"/>
            </a:endParaRPr>
          </a:p>
          <a:p>
            <a:pPr marL="800100" lvl="1" indent="-342900" defTabSz="914400">
              <a:buFont typeface="Wingdings" charset="2"/>
              <a:buChar char="l"/>
            </a:pPr>
            <a:r>
              <a:rPr lang="x-none" altLang="zh-CN" sz="2400" dirty="0" smtClean="0">
                <a:solidFill>
                  <a:schemeClr val="tx1"/>
                </a:solidFill>
                <a:latin typeface="Microsoft YaHei" charset="0"/>
                <a:ea typeface="Microsoft YaHei" charset="0"/>
                <a:cs typeface="Microsoft YaHei" charset="0"/>
              </a:rPr>
              <a:t>管理员功能：</a:t>
            </a:r>
            <a:endParaRPr lang="en-US" altLang="zh-CN" sz="2400" dirty="0" smtClean="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管理员登录、注销</a:t>
            </a:r>
            <a:endParaRPr lang="x-none" altLang="zh-CN" sz="1800" dirty="0" smtClean="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商品</a:t>
            </a:r>
            <a:r>
              <a:rPr lang="x-none" altLang="zh-CN" sz="1800" dirty="0" smtClean="0">
                <a:solidFill>
                  <a:schemeClr val="tx1"/>
                </a:solidFill>
                <a:latin typeface="Microsoft YaHei" charset="0"/>
                <a:ea typeface="Microsoft YaHei" charset="0"/>
                <a:cs typeface="Microsoft YaHei" charset="0"/>
              </a:rPr>
              <a:t>系统信息</a:t>
            </a:r>
            <a:r>
              <a:rPr lang="zh-CN" altLang="en-US" sz="1800" dirty="0" smtClean="0">
                <a:solidFill>
                  <a:schemeClr val="tx1"/>
                </a:solidFill>
                <a:latin typeface="Microsoft YaHei" charset="0"/>
                <a:ea typeface="Microsoft YaHei" charset="0"/>
                <a:cs typeface="Microsoft YaHei" charset="0"/>
              </a:rPr>
              <a:t>查询</a:t>
            </a:r>
            <a:endParaRPr lang="x-none" altLang="zh-CN" sz="1800" dirty="0" smtClean="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商品</a:t>
            </a:r>
            <a:r>
              <a:rPr lang="x-none" altLang="zh-CN" sz="1800" dirty="0" smtClean="0">
                <a:solidFill>
                  <a:schemeClr val="tx1"/>
                </a:solidFill>
                <a:latin typeface="Microsoft YaHei" charset="0"/>
                <a:ea typeface="Microsoft YaHei" charset="0"/>
                <a:cs typeface="Microsoft YaHei" charset="0"/>
              </a:rPr>
              <a:t>增加、修改、删除</a:t>
            </a:r>
            <a:endParaRPr lang="en-US" altLang="zh-CN" sz="1800" dirty="0" smtClean="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售出清单</a:t>
            </a:r>
            <a:r>
              <a:rPr lang="zh-CN" altLang="en-US" sz="1800" dirty="0" smtClean="0">
                <a:solidFill>
                  <a:schemeClr val="tx1"/>
                </a:solidFill>
                <a:latin typeface="Microsoft YaHei" charset="0"/>
                <a:ea typeface="Microsoft YaHei" charset="0"/>
                <a:cs typeface="Microsoft YaHei" charset="0"/>
              </a:rPr>
              <a:t>查看</a:t>
            </a:r>
            <a:endParaRPr altLang="en-US" sz="1800" dirty="0" smtClean="0">
              <a:solidFill>
                <a:schemeClr val="tx1"/>
              </a:solidFill>
              <a:latin typeface="Microsoft YaHei" charset="0"/>
              <a:ea typeface="Microsoft YaHei" charset="0"/>
              <a:cs typeface="Microsoft YaHei" charset="0"/>
            </a:endParaRPr>
          </a:p>
        </p:txBody>
      </p:sp>
      <p:sp>
        <p:nvSpPr>
          <p:cNvPr id="5" name="内容占位符 2"/>
          <p:cNvSpPr txBox="1">
            <a:spLocks/>
          </p:cNvSpPr>
          <p:nvPr/>
        </p:nvSpPr>
        <p:spPr>
          <a:xfrm>
            <a:off x="4309241" y="1261597"/>
            <a:ext cx="4687614" cy="5317299"/>
          </a:xfrm>
          <a:prstGeom prst="rect">
            <a:avLst/>
          </a:prstGeom>
        </p:spPr>
        <p:txBody>
          <a:bodyPr vert="horz" lIns="91440" tIns="45720" rIns="91440" bIns="45720" rtlCol="0">
            <a:no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800100" lvl="1" indent="-342900" defTabSz="914400">
              <a:buFont typeface="Wingdings" charset="2"/>
              <a:buChar char="l"/>
            </a:pPr>
            <a:endParaRPr lang="zh-CN" altLang="en-US" sz="1800" dirty="0" smtClean="0">
              <a:solidFill>
                <a:schemeClr val="tx1"/>
              </a:solidFill>
              <a:latin typeface="Microsoft YaHei" charset="0"/>
              <a:ea typeface="Microsoft YaHei" charset="0"/>
              <a:cs typeface="Microsoft YaHei" charset="0"/>
            </a:endParaRPr>
          </a:p>
          <a:p>
            <a:pPr marL="800100" lvl="1" indent="-342900" defTabSz="914400">
              <a:buFont typeface="Wingdings" charset="2"/>
              <a:buChar char="l"/>
            </a:pPr>
            <a:r>
              <a:rPr lang="zh-CN" altLang="en-US" sz="2400" dirty="0" smtClean="0">
                <a:solidFill>
                  <a:schemeClr val="tx1"/>
                </a:solidFill>
                <a:latin typeface="Microsoft YaHei" charset="0"/>
                <a:ea typeface="Microsoft YaHei" charset="0"/>
                <a:cs typeface="Microsoft YaHei" charset="0"/>
              </a:rPr>
              <a:t>用户功能：</a:t>
            </a:r>
          </a:p>
          <a:p>
            <a:pPr marL="12573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登录、注册、注销</a:t>
            </a:r>
          </a:p>
          <a:p>
            <a:pPr marL="12573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查看商品</a:t>
            </a:r>
          </a:p>
          <a:p>
            <a:pPr marL="12573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商品搜索</a:t>
            </a:r>
          </a:p>
          <a:p>
            <a:pPr marL="12573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查看购物车、添加商品至购物车、删除购物车商品</a:t>
            </a:r>
          </a:p>
          <a:p>
            <a:pPr marL="1257300" lvl="2"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rPr>
              <a:t>结账，完成购物</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7615" y="2905125"/>
            <a:ext cx="4881245" cy="1763395"/>
          </a:xfrm>
        </p:spPr>
        <p:txBody>
          <a:bodyPr/>
          <a:lstStyle/>
          <a:p>
            <a:r>
              <a:rPr lang="x-none" altLang="zh-CN" sz="4400" b="1" dirty="0">
                <a:solidFill>
                  <a:schemeClr val="tx1"/>
                </a:solidFill>
                <a:latin typeface="Microsoft YaHei" charset="0"/>
                <a:ea typeface="Microsoft YaHei" charset="0"/>
                <a:cs typeface="Microsoft YaHei" charset="0"/>
              </a:rPr>
              <a:t>管理员功能简介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914400"/>
            <a:r>
              <a:rPr lang="zh-CN" altLang="en-US" sz="2800" dirty="0">
                <a:latin typeface="Microsoft YaHei" charset="0"/>
                <a:ea typeface="Microsoft YaHei" charset="0"/>
                <a:cs typeface="Microsoft YaHei" charset="0"/>
              </a:rPr>
              <a:t>管理员</a:t>
            </a:r>
            <a:r>
              <a:rPr lang="zh-CN" altLang="en-US" sz="2800" dirty="0" smtClean="0">
                <a:latin typeface="Microsoft YaHei" charset="0"/>
                <a:ea typeface="Microsoft YaHei" charset="0"/>
                <a:cs typeface="Microsoft YaHei" charset="0"/>
              </a:rPr>
              <a:t>登录与注销</a:t>
            </a:r>
            <a:endParaRPr lang="zh-CN" altLang="en-US" sz="2800"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2" y="1456267"/>
            <a:ext cx="8074673" cy="4720696"/>
          </a:xfrm>
        </p:spPr>
        <p:txBody>
          <a:bodyPr>
            <a:normAutofit/>
          </a:bodyPr>
          <a:lstStyle/>
          <a:p>
            <a:pPr marL="342900" indent="-342900" defTabSz="914400">
              <a:buFont typeface="Wingdings" charset="2"/>
              <a:buChar char="l"/>
            </a:pPr>
            <a:r>
              <a:rPr altLang="en-US" sz="1800" dirty="0" smtClean="0">
                <a:solidFill>
                  <a:schemeClr val="tx1"/>
                </a:solidFill>
                <a:latin typeface="Microsoft YaHei" charset="0"/>
                <a:ea typeface="Microsoft YaHei" charset="0"/>
                <a:cs typeface="Microsoft YaHei" charset="0"/>
              </a:rPr>
              <a:t>需检查管理员用户名和密码的正确性</a:t>
            </a:r>
            <a:endParaRPr lang="zh-CN" altLang="en-US" sz="1800" dirty="0" smtClean="0">
              <a:solidFill>
                <a:schemeClr val="tx1"/>
              </a:solidFill>
              <a:latin typeface="Microsoft YaHei" charset="0"/>
              <a:ea typeface="Microsoft YaHei" charset="0"/>
              <a:cs typeface="Microsoft YaHei" charset="0"/>
            </a:endParaRPr>
          </a:p>
          <a:p>
            <a:pPr defTabSz="914400"/>
            <a:r>
              <a:rPr lang="zh-CN" altLang="en-US" sz="1800" dirty="0">
                <a:solidFill>
                  <a:schemeClr val="tx1"/>
                </a:solidFill>
                <a:latin typeface="Microsoft YaHei" charset="0"/>
                <a:ea typeface="Microsoft YaHei" charset="0"/>
                <a:cs typeface="Microsoft YaHei" charset="0"/>
              </a:rPr>
              <a:t> </a:t>
            </a:r>
            <a:r>
              <a:rPr lang="zh-CN" altLang="en-US" sz="1800" dirty="0" smtClean="0">
                <a:solidFill>
                  <a:schemeClr val="tx1"/>
                </a:solidFill>
                <a:latin typeface="Microsoft YaHei" charset="0"/>
                <a:ea typeface="Microsoft YaHei" charset="0"/>
                <a:cs typeface="Microsoft YaHei" charset="0"/>
              </a:rPr>
              <a:t>        （可以设定一个固定的</a:t>
            </a:r>
            <a:r>
              <a:rPr lang="en-US" altLang="zh-CN" sz="1800" dirty="0" smtClean="0">
                <a:solidFill>
                  <a:schemeClr val="tx1"/>
                </a:solidFill>
                <a:latin typeface="Microsoft YaHei" charset="0"/>
                <a:ea typeface="Microsoft YaHei" charset="0"/>
                <a:cs typeface="Microsoft YaHei" charset="0"/>
              </a:rPr>
              <a:t>ID</a:t>
            </a:r>
            <a:r>
              <a:rPr lang="zh-CN" altLang="en-US" sz="1800" dirty="0" smtClean="0">
                <a:solidFill>
                  <a:schemeClr val="tx1"/>
                </a:solidFill>
                <a:latin typeface="Microsoft YaHei" charset="0"/>
                <a:ea typeface="Microsoft YaHei" charset="0"/>
                <a:cs typeface="Microsoft YaHei" charset="0"/>
              </a:rPr>
              <a:t>和密码）</a:t>
            </a:r>
            <a:endParaRPr lang="en-US" altLang="zh-CN" sz="1800" dirty="0" smtClean="0">
              <a:solidFill>
                <a:schemeClr val="tx1"/>
              </a:solidFill>
              <a:latin typeface="Adobe 楷体 Std R" pitchFamily="18" charset="-122"/>
              <a:ea typeface="Adobe 楷体 Std R" pitchFamily="18" charset="-122"/>
            </a:endParaRPr>
          </a:p>
          <a:p>
            <a:pPr defTabSz="914400">
              <a:lnSpc>
                <a:spcPct val="160000"/>
              </a:lnSpc>
            </a:pPr>
            <a:endParaRPr lang="en-US" altLang="zh-CN" sz="2400" dirty="0" smtClean="0">
              <a:solidFill>
                <a:schemeClr val="tx1"/>
              </a:solidFill>
              <a:latin typeface="Adobe 楷体 Std R" pitchFamily="18" charset="-122"/>
              <a:ea typeface="Adobe 楷体 Std R" pitchFamily="18" charset="-122"/>
            </a:endParaRPr>
          </a:p>
          <a:p>
            <a:pPr marL="342900" indent="-342900" defTabSz="914400">
              <a:buFont typeface="Wingdings" charset="2"/>
              <a:buChar char="l"/>
            </a:pPr>
            <a:endParaRPr lang="en-US" altLang="zh-CN" sz="2400" dirty="0" smtClean="0">
              <a:solidFill>
                <a:schemeClr val="tx1"/>
              </a:solidFill>
              <a:latin typeface="Adobe 楷体 Std R" pitchFamily="18" charset="-122"/>
              <a:ea typeface="Adobe 楷体 Std R" pitchFamily="18" charset="-122"/>
            </a:endParaRPr>
          </a:p>
          <a:p>
            <a:pPr marL="342900" indent="-342900" defTabSz="914400"/>
            <a:endParaRPr lang="en-US" altLang="zh-CN" sz="2400" dirty="0" smtClean="0">
              <a:solidFill>
                <a:schemeClr val="tx1"/>
              </a:solidFill>
              <a:latin typeface="Adobe 楷体 Std R" pitchFamily="18" charset="-122"/>
              <a:ea typeface="Adobe 楷体 Std R" pitchFamily="18" charset="-122"/>
            </a:endParaRPr>
          </a:p>
          <a:p>
            <a:pPr marL="342900" indent="-342900" defTabSz="914400">
              <a:lnSpc>
                <a:spcPct val="160000"/>
              </a:lnSpc>
              <a:buFont typeface="Wingdings" charset="2"/>
              <a:buChar char="l"/>
            </a:pPr>
            <a:endParaRPr lang="en-US" altLang="en-US" sz="2000" dirty="0" smtClean="0">
              <a:solidFill>
                <a:schemeClr val="tx1"/>
              </a:solidFill>
              <a:latin typeface="Adobe 楷体 Std R" pitchFamily="18" charset="-122"/>
              <a:ea typeface="Adobe 楷体 Std R" pitchFamily="18" charset="-122"/>
            </a:endParaRPr>
          </a:p>
          <a:p>
            <a:pPr defTabSz="914400">
              <a:lnSpc>
                <a:spcPct val="160000"/>
              </a:lnSpc>
            </a:pPr>
            <a:endParaRPr lang="en-US" altLang="zh-CN" sz="2000" dirty="0" smtClean="0">
              <a:solidFill>
                <a:schemeClr val="tx1"/>
              </a:solidFill>
              <a:latin typeface="Adobe 楷体 Std R" pitchFamily="18" charset="-122"/>
              <a:ea typeface="Adobe 楷体 Std R" pitchFamily="18" charset="-122"/>
            </a:endParaRPr>
          </a:p>
          <a:p>
            <a:pPr marL="857250" lvl="1" indent="-342900" defTabSz="914400">
              <a:lnSpc>
                <a:spcPct val="100000"/>
              </a:lnSpc>
              <a:spcBef>
                <a:spcPts val="600"/>
              </a:spcBef>
              <a:buNone/>
            </a:pPr>
            <a:endParaRPr altLang="en-US" sz="2400" dirty="0" smtClean="0"/>
          </a:p>
          <a:p>
            <a:pPr marL="857250" lvl="1" indent="-342900" defTabSz="914400">
              <a:lnSpc>
                <a:spcPct val="100000"/>
              </a:lnSpc>
              <a:spcBef>
                <a:spcPts val="600"/>
              </a:spcBef>
              <a:buNone/>
            </a:pPr>
            <a:endParaRPr lang="en-US" altLang="zh-CN" sz="2400" dirty="0" smtClean="0">
              <a:solidFill>
                <a:schemeClr val="tx1"/>
              </a:solidFill>
              <a:latin typeface="Adobe 楷体 Std R" pitchFamily="18" charset="-122"/>
              <a:ea typeface="Adobe 楷体 Std R" pitchFamily="18" charset="-122"/>
            </a:endParaRPr>
          </a:p>
          <a:p>
            <a:pPr marL="857250" lvl="1" indent="-342900" defTabSz="914400">
              <a:lnSpc>
                <a:spcPct val="100000"/>
              </a:lnSpc>
              <a:spcBef>
                <a:spcPts val="600"/>
              </a:spcBef>
              <a:buNone/>
            </a:pPr>
            <a:endParaRPr lang="en-US" altLang="zh-CN" sz="2000" dirty="0">
              <a:solidFill>
                <a:schemeClr val="tx1"/>
              </a:solidFill>
              <a:latin typeface="Adobe 楷体 Std R" pitchFamily="18" charset="-122"/>
              <a:ea typeface="Adobe 楷体 Std R" pitchFamily="18" charset="-122"/>
            </a:endParaRPr>
          </a:p>
        </p:txBody>
      </p:sp>
      <p:pic>
        <p:nvPicPr>
          <p:cNvPr id="4" name="图片 3"/>
          <p:cNvPicPr>
            <a:picLocks noChangeAspect="1"/>
          </p:cNvPicPr>
          <p:nvPr/>
        </p:nvPicPr>
        <p:blipFill>
          <a:blip r:embed="rId2"/>
          <a:stretch>
            <a:fillRect/>
          </a:stretch>
        </p:blipFill>
        <p:spPr>
          <a:xfrm>
            <a:off x="3684315" y="2711064"/>
            <a:ext cx="5270500" cy="2362200"/>
          </a:xfrm>
          <a:prstGeom prst="rect">
            <a:avLst/>
          </a:prstGeom>
        </p:spPr>
      </p:pic>
      <p:pic>
        <p:nvPicPr>
          <p:cNvPr id="6" name="图片 5"/>
          <p:cNvPicPr>
            <a:picLocks noChangeAspect="1"/>
          </p:cNvPicPr>
          <p:nvPr/>
        </p:nvPicPr>
        <p:blipFill>
          <a:blip r:embed="rId3"/>
          <a:stretch>
            <a:fillRect/>
          </a:stretch>
        </p:blipFill>
        <p:spPr>
          <a:xfrm>
            <a:off x="293080" y="2711064"/>
            <a:ext cx="2541377" cy="2943824"/>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商品信息查询</a:t>
            </a:r>
            <a:endParaRPr lang="zh-CN" altLang="en-US" dirty="0">
              <a:latin typeface="Microsoft YaHei" charset="0"/>
              <a:ea typeface="Microsoft YaHei" charset="0"/>
              <a:cs typeface="Microsoft YaHei" charset="0"/>
            </a:endParaRPr>
          </a:p>
        </p:txBody>
      </p:sp>
      <p:sp>
        <p:nvSpPr>
          <p:cNvPr id="5" name="圆角矩形 4"/>
          <p:cNvSpPr/>
          <p:nvPr/>
        </p:nvSpPr>
        <p:spPr>
          <a:xfrm>
            <a:off x="5193792" y="1553594"/>
            <a:ext cx="3666049" cy="8692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dirty="0" smtClean="0">
              <a:latin typeface="Adobe 楷体 Std R" pitchFamily="18" charset="-122"/>
              <a:ea typeface="Adobe 楷体 Std R" pitchFamily="18" charset="-122"/>
            </a:endParaRPr>
          </a:p>
          <a:p>
            <a:pPr algn="ctr"/>
            <a:r>
              <a:rPr lang="zh-CN" altLang="en-US" dirty="0" smtClean="0">
                <a:latin typeface="Microsoft YaHei" charset="0"/>
                <a:ea typeface="Microsoft YaHei" charset="0"/>
                <a:cs typeface="Microsoft YaHei" charset="0"/>
              </a:rPr>
              <a:t>注意在库存文件中</a:t>
            </a:r>
            <a:r>
              <a:rPr lang="zh-CN" altLang="en-US" dirty="0">
                <a:latin typeface="Microsoft YaHei" charset="0"/>
                <a:ea typeface="Microsoft YaHei" charset="0"/>
                <a:cs typeface="Microsoft YaHei" charset="0"/>
              </a:rPr>
              <a:t>存在</a:t>
            </a:r>
            <a:r>
              <a:rPr lang="zh-CN" altLang="en-US" dirty="0" smtClean="0">
                <a:latin typeface="Microsoft YaHei" charset="0"/>
                <a:ea typeface="Microsoft YaHei" charset="0"/>
                <a:cs typeface="Microsoft YaHei" charset="0"/>
              </a:rPr>
              <a:t>唯一一个表示每种商品的信息，如</a:t>
            </a:r>
            <a:r>
              <a:rPr lang="en-US" altLang="zh-CN" dirty="0" smtClean="0">
                <a:latin typeface="Microsoft YaHei" charset="0"/>
                <a:ea typeface="Microsoft YaHei" charset="0"/>
                <a:cs typeface="Microsoft YaHei" charset="0"/>
              </a:rPr>
              <a:t>:ID</a:t>
            </a:r>
            <a:endParaRPr lang="zh-CN" altLang="en-US" dirty="0">
              <a:latin typeface="Microsoft YaHei" charset="0"/>
              <a:ea typeface="Microsoft YaHei" charset="0"/>
              <a:cs typeface="Microsoft YaHei" charset="0"/>
            </a:endParaRPr>
          </a:p>
          <a:p>
            <a:pPr algn="ctr"/>
            <a:endParaRPr lang="zh-CN" altLang="en-US" dirty="0">
              <a:latin typeface="Adobe 楷体 Std R" pitchFamily="18" charset="-122"/>
              <a:ea typeface="Adobe 楷体 Std R" pitchFamily="18" charset="-122"/>
            </a:endParaRPr>
          </a:p>
        </p:txBody>
      </p:sp>
      <p:sp>
        <p:nvSpPr>
          <p:cNvPr id="13" name="圆角矩形 12"/>
          <p:cNvSpPr/>
          <p:nvPr/>
        </p:nvSpPr>
        <p:spPr>
          <a:xfrm>
            <a:off x="5860358" y="2676424"/>
            <a:ext cx="2332916" cy="8692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rgbClr val="FF0000"/>
                </a:solidFill>
                <a:latin typeface="Microsoft YaHei" charset="0"/>
                <a:ea typeface="Microsoft YaHei" charset="0"/>
                <a:cs typeface="Microsoft YaHei" charset="0"/>
              </a:rPr>
              <a:t>数量为</a:t>
            </a:r>
            <a:r>
              <a:rPr lang="en-US" altLang="zh-CN" dirty="0" smtClean="0">
                <a:solidFill>
                  <a:srgbClr val="FF0000"/>
                </a:solidFill>
                <a:latin typeface="Microsoft YaHei" charset="0"/>
                <a:ea typeface="Microsoft YaHei" charset="0"/>
                <a:cs typeface="Microsoft YaHei" charset="0"/>
              </a:rPr>
              <a:t>0</a:t>
            </a:r>
            <a:r>
              <a:rPr lang="zh-CN" altLang="en-US" dirty="0" smtClean="0">
                <a:solidFill>
                  <a:srgbClr val="FF0000"/>
                </a:solidFill>
                <a:latin typeface="Microsoft YaHei" charset="0"/>
                <a:ea typeface="Microsoft YaHei" charset="0"/>
                <a:cs typeface="Microsoft YaHei" charset="0"/>
              </a:rPr>
              <a:t>的商品在库存中占用一个</a:t>
            </a:r>
            <a:r>
              <a:rPr lang="en-US" altLang="zh-CN" dirty="0" smtClean="0">
                <a:solidFill>
                  <a:srgbClr val="FF0000"/>
                </a:solidFill>
                <a:latin typeface="Microsoft YaHei" charset="0"/>
                <a:ea typeface="Microsoft YaHei" charset="0"/>
                <a:cs typeface="Microsoft YaHei" charset="0"/>
              </a:rPr>
              <a:t>ID</a:t>
            </a:r>
            <a:r>
              <a:rPr lang="zh-CN" altLang="en-US" dirty="0" smtClean="0">
                <a:solidFill>
                  <a:srgbClr val="FF0000"/>
                </a:solidFill>
                <a:latin typeface="Microsoft YaHei" charset="0"/>
                <a:ea typeface="Microsoft YaHei" charset="0"/>
                <a:cs typeface="Microsoft YaHei" charset="0"/>
              </a:rPr>
              <a:t>，查询时也应当展示</a:t>
            </a:r>
            <a:endParaRPr lang="zh-CN" altLang="en-US" dirty="0">
              <a:solidFill>
                <a:srgbClr val="FF0000"/>
              </a:solidFill>
              <a:latin typeface="Adobe 楷体 Std R" pitchFamily="18" charset="-122"/>
              <a:ea typeface="Adobe 楷体 Std R" pitchFamily="18" charset="-122"/>
            </a:endParaRPr>
          </a:p>
        </p:txBody>
      </p:sp>
      <p:pic>
        <p:nvPicPr>
          <p:cNvPr id="3" name="图片 2"/>
          <p:cNvPicPr>
            <a:picLocks noChangeAspect="1"/>
          </p:cNvPicPr>
          <p:nvPr/>
        </p:nvPicPr>
        <p:blipFill>
          <a:blip r:embed="rId2"/>
          <a:stretch>
            <a:fillRect/>
          </a:stretch>
        </p:blipFill>
        <p:spPr>
          <a:xfrm>
            <a:off x="588010" y="3799254"/>
            <a:ext cx="8151315" cy="2965854"/>
          </a:xfrm>
          <a:prstGeom prst="rect">
            <a:avLst/>
          </a:prstGeom>
        </p:spPr>
      </p:pic>
      <p:pic>
        <p:nvPicPr>
          <p:cNvPr id="4" name="图片 3"/>
          <p:cNvPicPr>
            <a:picLocks noChangeAspect="1"/>
          </p:cNvPicPr>
          <p:nvPr/>
        </p:nvPicPr>
        <p:blipFill>
          <a:blip r:embed="rId3"/>
          <a:stretch>
            <a:fillRect/>
          </a:stretch>
        </p:blipFill>
        <p:spPr>
          <a:xfrm>
            <a:off x="588010" y="1405816"/>
            <a:ext cx="4432300" cy="2336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商品信息的增加删除和修改</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628653" y="1456267"/>
            <a:ext cx="8052504" cy="5181600"/>
          </a:xfrm>
        </p:spPr>
        <p:txBody>
          <a:bodyPr>
            <a:normAutofit/>
          </a:bodyPr>
          <a:lstStyle/>
          <a:p>
            <a:pPr marL="857250" lvl="1" indent="-342900" defTabSz="914400">
              <a:lnSpc>
                <a:spcPct val="100000"/>
              </a:lnSpc>
              <a:spcBef>
                <a:spcPts val="600"/>
              </a:spcBef>
              <a:buFont typeface="Wingdings" charset="2"/>
              <a:buChar char="l"/>
            </a:pPr>
            <a:r>
              <a:rPr lang="zh-CN" altLang="en-US" sz="1800" dirty="0" smtClean="0">
                <a:solidFill>
                  <a:schemeClr val="tx1"/>
                </a:solidFill>
                <a:latin typeface="Microsoft YaHei" charset="0"/>
                <a:ea typeface="Microsoft YaHei" charset="0"/>
                <a:cs typeface="Microsoft YaHei" charset="0"/>
              </a:rPr>
              <a:t>在</a:t>
            </a:r>
            <a:r>
              <a:rPr lang="zh-CN" altLang="en-US" sz="1800" smtClean="0">
                <a:solidFill>
                  <a:schemeClr val="tx1"/>
                </a:solidFill>
                <a:latin typeface="Microsoft YaHei" charset="0"/>
                <a:ea typeface="Microsoft YaHei" charset="0"/>
                <a:cs typeface="Microsoft YaHei" charset="0"/>
              </a:rPr>
              <a:t>系统中增加</a:t>
            </a:r>
            <a:r>
              <a:rPr lang="zh-CN" altLang="en-US" sz="1800" dirty="0" smtClean="0">
                <a:solidFill>
                  <a:schemeClr val="tx1"/>
                </a:solidFill>
                <a:latin typeface="Microsoft YaHei" charset="0"/>
                <a:ea typeface="Microsoft YaHei" charset="0"/>
                <a:cs typeface="Microsoft YaHei" charset="0"/>
              </a:rPr>
              <a:t>新</a:t>
            </a:r>
            <a:r>
              <a:rPr altLang="en-US" sz="1800" dirty="0" smtClean="0">
                <a:solidFill>
                  <a:schemeClr val="tx1"/>
                </a:solidFill>
                <a:latin typeface="Microsoft YaHei" charset="0"/>
                <a:ea typeface="Microsoft YaHei" charset="0"/>
                <a:cs typeface="Microsoft YaHei" charset="0"/>
              </a:rPr>
              <a:t>进的商品</a:t>
            </a:r>
            <a:endParaRPr lang="en-US" altLang="en-US" sz="1800" dirty="0" smtClean="0">
              <a:solidFill>
                <a:schemeClr val="tx1"/>
              </a:solidFill>
              <a:latin typeface="Microsoft YaHei" charset="0"/>
              <a:ea typeface="Microsoft YaHei" charset="0"/>
              <a:cs typeface="Microsoft YaHei" charset="0"/>
            </a:endParaRPr>
          </a:p>
          <a:p>
            <a:pPr marL="1200150" lvl="2" indent="-342900" defTabSz="914400">
              <a:lnSpc>
                <a:spcPct val="100000"/>
              </a:lnSpc>
              <a:spcBef>
                <a:spcPts val="600"/>
              </a:spcBef>
              <a:buFont typeface="Wingdings" charset="2"/>
              <a:buChar char="l"/>
            </a:pPr>
            <a:r>
              <a:rPr altLang="en-US" sz="1850" dirty="0" smtClean="0">
                <a:solidFill>
                  <a:schemeClr val="tx1"/>
                </a:solidFill>
                <a:latin typeface="Microsoft YaHei" charset="0"/>
                <a:ea typeface="Microsoft YaHei" charset="0"/>
                <a:cs typeface="Microsoft YaHei" charset="0"/>
              </a:rPr>
              <a:t>添加商品时，如果商品存在则修改数量；否则新建一种商品</a:t>
            </a:r>
            <a:r>
              <a:rPr lang="zh-CN" altLang="en-US" sz="1850" dirty="0" smtClean="0">
                <a:solidFill>
                  <a:schemeClr val="tx1"/>
                </a:solidFill>
                <a:latin typeface="Microsoft YaHei" charset="0"/>
                <a:ea typeface="Microsoft YaHei" charset="0"/>
                <a:cs typeface="Microsoft YaHei" charset="0"/>
              </a:rPr>
              <a:t>（序号递增，</a:t>
            </a:r>
            <a:r>
              <a:rPr lang="en-US" altLang="zh-CN" sz="1850" dirty="0" smtClean="0">
                <a:solidFill>
                  <a:schemeClr val="tx1"/>
                </a:solidFill>
                <a:latin typeface="Microsoft YaHei" charset="0"/>
                <a:ea typeface="Microsoft YaHei" charset="0"/>
                <a:cs typeface="Microsoft YaHei" charset="0"/>
              </a:rPr>
              <a:t>e.g.</a:t>
            </a:r>
            <a:r>
              <a:rPr lang="zh-CN" altLang="en-US" sz="1850" dirty="0" smtClean="0">
                <a:solidFill>
                  <a:schemeClr val="tx1"/>
                </a:solidFill>
                <a:latin typeface="Microsoft YaHei" charset="0"/>
                <a:ea typeface="Microsoft YaHei" charset="0"/>
                <a:cs typeface="Microsoft YaHei" charset="0"/>
              </a:rPr>
              <a:t> </a:t>
            </a:r>
            <a:r>
              <a:rPr lang="en-US" altLang="zh-CN" sz="1850" dirty="0" smtClean="0">
                <a:solidFill>
                  <a:schemeClr val="tx1"/>
                </a:solidFill>
                <a:latin typeface="Microsoft YaHei" charset="0"/>
                <a:ea typeface="Microsoft YaHei" charset="0"/>
                <a:cs typeface="Microsoft YaHei" charset="0"/>
              </a:rPr>
              <a:t>F0007</a:t>
            </a:r>
            <a:r>
              <a:rPr lang="zh-CN" altLang="en-US" sz="1850" dirty="0" smtClean="0">
                <a:solidFill>
                  <a:schemeClr val="tx1"/>
                </a:solidFill>
                <a:latin typeface="Microsoft YaHei" charset="0"/>
                <a:ea typeface="Microsoft YaHei" charset="0"/>
                <a:cs typeface="Microsoft YaHei" charset="0"/>
              </a:rPr>
              <a:t> </a:t>
            </a:r>
            <a:r>
              <a:rPr lang="en-US" altLang="zh-CN" sz="1850" dirty="0" smtClean="0">
                <a:solidFill>
                  <a:schemeClr val="tx1"/>
                </a:solidFill>
                <a:latin typeface="Microsoft YaHei" charset="0"/>
                <a:ea typeface="Microsoft YaHei" charset="0"/>
                <a:cs typeface="Microsoft YaHei" charset="0"/>
              </a:rPr>
              <a:t>+</a:t>
            </a:r>
            <a:r>
              <a:rPr lang="zh-CN" altLang="en-US" sz="1850" dirty="0" smtClean="0">
                <a:solidFill>
                  <a:schemeClr val="tx1"/>
                </a:solidFill>
                <a:latin typeface="Microsoft YaHei" charset="0"/>
                <a:ea typeface="Microsoft YaHei" charset="0"/>
                <a:cs typeface="Microsoft YaHei" charset="0"/>
              </a:rPr>
              <a:t> </a:t>
            </a:r>
            <a:r>
              <a:rPr lang="en-US" altLang="zh-CN" sz="1850" dirty="0" smtClean="0">
                <a:solidFill>
                  <a:schemeClr val="tx1"/>
                </a:solidFill>
                <a:latin typeface="Microsoft YaHei" charset="0"/>
                <a:ea typeface="Microsoft YaHei" charset="0"/>
                <a:cs typeface="Microsoft YaHei" charset="0"/>
              </a:rPr>
              <a:t>1</a:t>
            </a:r>
            <a:r>
              <a:rPr lang="zh-CN" altLang="en-US" sz="1850" dirty="0" smtClean="0">
                <a:solidFill>
                  <a:schemeClr val="tx1"/>
                </a:solidFill>
                <a:latin typeface="Microsoft YaHei" charset="0"/>
                <a:ea typeface="Microsoft YaHei" charset="0"/>
                <a:cs typeface="Microsoft YaHei" charset="0"/>
              </a:rPr>
              <a:t> </a:t>
            </a:r>
            <a:r>
              <a:rPr lang="zh-CN" altLang="en-US" sz="1850" dirty="0" smtClean="0">
                <a:solidFill>
                  <a:schemeClr val="tx1"/>
                </a:solidFill>
                <a:latin typeface="Microsoft YaHei" charset="0"/>
                <a:ea typeface="Microsoft YaHei" charset="0"/>
                <a:cs typeface="Microsoft YaHei" charset="0"/>
                <a:sym typeface="Wingdings"/>
              </a:rPr>
              <a:t> </a:t>
            </a:r>
            <a:r>
              <a:rPr lang="en-US" altLang="zh-CN" sz="1850" dirty="0" smtClean="0">
                <a:solidFill>
                  <a:schemeClr val="tx1"/>
                </a:solidFill>
                <a:latin typeface="Microsoft YaHei" charset="0"/>
                <a:ea typeface="Microsoft YaHei" charset="0"/>
                <a:cs typeface="Microsoft YaHei" charset="0"/>
                <a:sym typeface="Wingdings"/>
              </a:rPr>
              <a:t>F0008</a:t>
            </a:r>
            <a:r>
              <a:rPr lang="zh-CN" altLang="en-US" sz="1850" dirty="0" smtClean="0">
                <a:solidFill>
                  <a:schemeClr val="tx1"/>
                </a:solidFill>
                <a:latin typeface="Microsoft YaHei" charset="0"/>
                <a:ea typeface="Microsoft YaHei" charset="0"/>
                <a:cs typeface="Microsoft YaHei" charset="0"/>
              </a:rPr>
              <a:t>）</a:t>
            </a: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r>
              <a:rPr altLang="en-US" sz="1800" dirty="0" smtClean="0">
                <a:solidFill>
                  <a:schemeClr val="tx1"/>
                </a:solidFill>
                <a:latin typeface="Microsoft YaHei" charset="0"/>
                <a:ea typeface="Microsoft YaHei" charset="0"/>
                <a:cs typeface="Microsoft YaHei" charset="0"/>
              </a:rPr>
              <a:t>在系统中删除需下架的商品</a:t>
            </a:r>
            <a:endParaRPr lang="en-US" altLang="zh-CN" sz="1800" dirty="0" smtClean="0">
              <a:solidFill>
                <a:srgbClr val="00B0F0"/>
              </a:solidFill>
              <a:latin typeface="Microsoft YaHei" charset="0"/>
              <a:ea typeface="Microsoft YaHei" charset="0"/>
              <a:cs typeface="Microsoft YaHei" charset="0"/>
            </a:endParaRPr>
          </a:p>
          <a:p>
            <a:pPr marL="1314450" lvl="2" indent="-342900" defTabSz="914400">
              <a:lnSpc>
                <a:spcPct val="100000"/>
              </a:lnSpc>
              <a:spcBef>
                <a:spcPts val="600"/>
              </a:spcBef>
              <a:buFont typeface="Wingdings" charset="2"/>
              <a:buChar char="l"/>
            </a:pPr>
            <a:r>
              <a:rPr altLang="en-US" sz="1800" dirty="0" smtClean="0">
                <a:solidFill>
                  <a:schemeClr val="tx1"/>
                </a:solidFill>
                <a:latin typeface="Microsoft YaHei" charset="0"/>
                <a:ea typeface="Microsoft YaHei" charset="0"/>
                <a:cs typeface="Microsoft YaHei" charset="0"/>
              </a:rPr>
              <a:t>删除需下架的商品时</a:t>
            </a:r>
            <a:r>
              <a:rPr lang="zh-CN" altLang="en-US" sz="1700" dirty="0" smtClean="0">
                <a:solidFill>
                  <a:schemeClr val="tx1"/>
                </a:solidFill>
                <a:latin typeface="Microsoft YaHei" charset="0"/>
                <a:ea typeface="Microsoft YaHei" charset="0"/>
                <a:cs typeface="Microsoft YaHei" charset="0"/>
                <a:sym typeface="+mn-ea"/>
              </a:rPr>
              <a:t>，数量记为</a:t>
            </a:r>
            <a:r>
              <a:rPr lang="en-US" altLang="zh-CN" sz="1700" dirty="0" smtClean="0">
                <a:solidFill>
                  <a:schemeClr val="tx1"/>
                </a:solidFill>
                <a:latin typeface="Microsoft YaHei" charset="0"/>
                <a:ea typeface="Microsoft YaHei" charset="0"/>
                <a:cs typeface="Microsoft YaHei" charset="0"/>
                <a:sym typeface="+mn-ea"/>
              </a:rPr>
              <a:t>-1</a:t>
            </a:r>
            <a:r>
              <a:rPr altLang="en-US" sz="1700" dirty="0" smtClean="0">
                <a:solidFill>
                  <a:schemeClr val="tx1"/>
                </a:solidFill>
                <a:latin typeface="Microsoft YaHei" charset="0"/>
                <a:ea typeface="Microsoft YaHei" charset="0"/>
                <a:cs typeface="Microsoft YaHei" charset="0"/>
                <a:sym typeface="+mn-ea"/>
              </a:rPr>
              <a:t>。</a:t>
            </a:r>
            <a:endParaRPr lang="x-none" altLang="en-US" sz="1710" dirty="0" smtClean="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r>
              <a:rPr altLang="en-US" sz="1800" dirty="0">
                <a:solidFill>
                  <a:schemeClr val="tx1"/>
                </a:solidFill>
                <a:latin typeface="Microsoft YaHei" charset="0"/>
                <a:ea typeface="Microsoft YaHei" charset="0"/>
                <a:cs typeface="Microsoft YaHei" charset="0"/>
              </a:rPr>
              <a:t>在</a:t>
            </a:r>
            <a:r>
              <a:rPr altLang="en-US" sz="1800" dirty="0" smtClean="0">
                <a:solidFill>
                  <a:schemeClr val="tx1"/>
                </a:solidFill>
                <a:latin typeface="Microsoft YaHei" charset="0"/>
                <a:ea typeface="Microsoft YaHei" charset="0"/>
                <a:cs typeface="Microsoft YaHei" charset="0"/>
              </a:rPr>
              <a:t>系统中修改商品的信息</a:t>
            </a:r>
            <a:r>
              <a:rPr lang="en-US" altLang="zh-CN" sz="1800" dirty="0" smtClean="0">
                <a:solidFill>
                  <a:schemeClr val="tx1"/>
                </a:solidFill>
                <a:latin typeface="Microsoft YaHei" charset="0"/>
                <a:ea typeface="Microsoft YaHei" charset="0"/>
                <a:cs typeface="Microsoft YaHei" charset="0"/>
              </a:rPr>
              <a:t>(</a:t>
            </a:r>
            <a:r>
              <a:rPr altLang="en-US" sz="1800" dirty="0" smtClean="0">
                <a:solidFill>
                  <a:schemeClr val="tx1"/>
                </a:solidFill>
                <a:latin typeface="Microsoft YaHei" charset="0"/>
                <a:ea typeface="Microsoft YaHei" charset="0"/>
                <a:cs typeface="Microsoft YaHei" charset="0"/>
              </a:rPr>
              <a:t>如商品价格变更</a:t>
            </a:r>
            <a:r>
              <a:rPr lang="zh-CN" altLang="en-US" sz="1800" dirty="0" smtClean="0">
                <a:solidFill>
                  <a:schemeClr val="tx1"/>
                </a:solidFill>
                <a:latin typeface="Microsoft YaHei" charset="0"/>
                <a:ea typeface="Microsoft YaHei" charset="0"/>
                <a:cs typeface="Microsoft YaHei" charset="0"/>
              </a:rPr>
              <a:t>，数目更改</a:t>
            </a:r>
            <a:r>
              <a:rPr lang="en-US" altLang="zh-CN" sz="1800" dirty="0" smtClean="0">
                <a:solidFill>
                  <a:schemeClr val="tx1"/>
                </a:solidFill>
                <a:latin typeface="Microsoft YaHei" charset="0"/>
                <a:ea typeface="Microsoft YaHei" charset="0"/>
                <a:cs typeface="Microsoft YaHei" charset="0"/>
              </a:rPr>
              <a:t>)</a:t>
            </a:r>
          </a:p>
          <a:p>
            <a:pPr marL="857250" lvl="1" indent="-342900" defTabSz="914400">
              <a:lnSpc>
                <a:spcPct val="100000"/>
              </a:lnSpc>
              <a:spcBef>
                <a:spcPts val="600"/>
              </a:spcBef>
              <a:buNone/>
            </a:pPr>
            <a:endParaRPr lang="en-US" altLang="zh-CN" sz="2000" dirty="0" smtClean="0">
              <a:solidFill>
                <a:schemeClr val="tx1"/>
              </a:solidFill>
              <a:latin typeface="Microsoft YaHei" charset="0"/>
              <a:ea typeface="Microsoft YaHei" charset="0"/>
              <a:cs typeface="Microsoft YaHei" charset="0"/>
            </a:endParaRPr>
          </a:p>
        </p:txBody>
      </p:sp>
      <p:pic>
        <p:nvPicPr>
          <p:cNvPr id="7" name="图片 6"/>
          <p:cNvPicPr>
            <a:picLocks noChangeAspect="1"/>
          </p:cNvPicPr>
          <p:nvPr/>
        </p:nvPicPr>
        <p:blipFill>
          <a:blip r:embed="rId2"/>
          <a:stretch>
            <a:fillRect/>
          </a:stretch>
        </p:blipFill>
        <p:spPr>
          <a:xfrm>
            <a:off x="52038" y="4106041"/>
            <a:ext cx="4432300" cy="2336800"/>
          </a:xfrm>
          <a:prstGeom prst="rect">
            <a:avLst/>
          </a:prstGeom>
          <a:ln>
            <a:solidFill>
              <a:schemeClr val="tx1"/>
            </a:solidFill>
          </a:ln>
        </p:spPr>
      </p:pic>
      <p:pic>
        <p:nvPicPr>
          <p:cNvPr id="5" name="图片 4"/>
          <p:cNvPicPr>
            <a:picLocks noChangeAspect="1"/>
          </p:cNvPicPr>
          <p:nvPr/>
        </p:nvPicPr>
        <p:blipFill>
          <a:blip r:embed="rId3"/>
          <a:stretch>
            <a:fillRect/>
          </a:stretch>
        </p:blipFill>
        <p:spPr>
          <a:xfrm>
            <a:off x="4654905" y="4106041"/>
            <a:ext cx="4457700" cy="26670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charset="0"/>
                <a:ea typeface="Microsoft YaHei" charset="0"/>
                <a:cs typeface="Microsoft YaHei" charset="0"/>
              </a:rPr>
              <a:t>售出清单查询</a:t>
            </a:r>
            <a:endParaRPr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628653" y="1456267"/>
            <a:ext cx="8052504" cy="5181600"/>
          </a:xfrm>
        </p:spPr>
        <p:txBody>
          <a:bodyPr>
            <a:normAutofit/>
          </a:bodyPr>
          <a:lstStyle/>
          <a:p>
            <a:pPr marL="800100" lvl="1" indent="-342900" defTabSz="914400">
              <a:buFont typeface="Wingdings" charset="2"/>
              <a:buChar char="l"/>
            </a:pPr>
            <a:r>
              <a:rPr lang="zh-CN" altLang="en-US" sz="1800" dirty="0" smtClean="0">
                <a:solidFill>
                  <a:schemeClr val="tx1"/>
                </a:solidFill>
                <a:latin typeface="Microsoft YaHei" charset="0"/>
                <a:ea typeface="Microsoft YaHei" charset="0"/>
                <a:cs typeface="Microsoft YaHei" charset="0"/>
                <a:sym typeface="+mn-ea"/>
              </a:rPr>
              <a:t>将</a:t>
            </a:r>
            <a:r>
              <a:rPr altLang="en-US" sz="1800" dirty="0" smtClean="0">
                <a:solidFill>
                  <a:schemeClr val="tx1"/>
                </a:solidFill>
                <a:latin typeface="Microsoft YaHei" charset="0"/>
                <a:ea typeface="Microsoft YaHei" charset="0"/>
                <a:cs typeface="Microsoft YaHei" charset="0"/>
                <a:sym typeface="+mn-ea"/>
              </a:rPr>
              <a:t>售出的商品信息进行展示</a:t>
            </a:r>
            <a:r>
              <a:rPr lang="zh-CN" altLang="en-US" sz="1800" dirty="0" smtClean="0">
                <a:solidFill>
                  <a:schemeClr val="tx1"/>
                </a:solidFill>
                <a:latin typeface="Microsoft YaHei" charset="0"/>
                <a:ea typeface="Microsoft YaHei" charset="0"/>
                <a:cs typeface="Microsoft YaHei" charset="0"/>
                <a:sym typeface="+mn-ea"/>
              </a:rPr>
              <a:t>（已售商品文件）</a:t>
            </a:r>
            <a:endParaRPr lang="en-US" altLang="zh-CN" sz="1800" dirty="0" smtClean="0">
              <a:solidFill>
                <a:schemeClr val="tx1"/>
              </a:solidFill>
              <a:latin typeface="Microsoft YaHei" charset="0"/>
              <a:ea typeface="Microsoft YaHei" charset="0"/>
              <a:cs typeface="Microsoft YaHei" charset="0"/>
              <a:sym typeface="+mn-ea"/>
            </a:endParaRPr>
          </a:p>
          <a:p>
            <a:pPr marL="457200" lvl="1" indent="0" defTabSz="914400">
              <a:buNone/>
            </a:pPr>
            <a:endParaRPr lang="en-US" altLang="zh-CN" sz="2000" dirty="0" smtClean="0">
              <a:solidFill>
                <a:schemeClr val="tx1"/>
              </a:solidFill>
              <a:latin typeface="Adobe 楷体 Std R" pitchFamily="18" charset="-122"/>
              <a:ea typeface="Adobe 楷体 Std R" pitchFamily="18" charset="-122"/>
              <a:sym typeface="+mn-ea"/>
            </a:endParaRPr>
          </a:p>
          <a:p>
            <a:pPr marL="457200" lvl="1" indent="0" defTabSz="914400">
              <a:buNone/>
            </a:pPr>
            <a:endParaRPr lang="en-US" altLang="zh-CN" sz="2000" dirty="0">
              <a:solidFill>
                <a:schemeClr val="tx1"/>
              </a:solidFill>
              <a:latin typeface="Adobe 楷体 Std R" pitchFamily="18" charset="-122"/>
              <a:ea typeface="Adobe 楷体 Std R" pitchFamily="18" charset="-122"/>
              <a:sym typeface="+mn-ea"/>
            </a:endParaRPr>
          </a:p>
        </p:txBody>
      </p:sp>
      <p:sp>
        <p:nvSpPr>
          <p:cNvPr id="8" name="圆角矩形 7"/>
          <p:cNvSpPr/>
          <p:nvPr/>
        </p:nvSpPr>
        <p:spPr>
          <a:xfrm>
            <a:off x="6439435" y="2479372"/>
            <a:ext cx="2332916" cy="11660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dirty="0" smtClean="0">
              <a:latin typeface="Adobe 楷体 Std R" pitchFamily="18" charset="-122"/>
              <a:ea typeface="Adobe 楷体 Std R" pitchFamily="18" charset="-122"/>
            </a:endParaRPr>
          </a:p>
          <a:p>
            <a:pPr algn="ctr"/>
            <a:r>
              <a:rPr lang="zh-CN" altLang="en-US" dirty="0" smtClean="0">
                <a:latin typeface="Microsoft YaHei" charset="0"/>
                <a:ea typeface="Microsoft YaHei" charset="0"/>
                <a:cs typeface="Microsoft YaHei" charset="0"/>
              </a:rPr>
              <a:t>注意同一价格同一商品求和展示，并按照</a:t>
            </a:r>
            <a:r>
              <a:rPr lang="en-US" altLang="zh-CN" dirty="0" smtClean="0">
                <a:latin typeface="Microsoft YaHei" charset="0"/>
                <a:ea typeface="Microsoft YaHei" charset="0"/>
                <a:cs typeface="Microsoft YaHei" charset="0"/>
              </a:rPr>
              <a:t>ID</a:t>
            </a:r>
            <a:r>
              <a:rPr lang="zh-CN" altLang="en-US" dirty="0" smtClean="0">
                <a:latin typeface="Microsoft YaHei" charset="0"/>
                <a:ea typeface="Microsoft YaHei" charset="0"/>
                <a:cs typeface="Microsoft YaHei" charset="0"/>
              </a:rPr>
              <a:t>升序排列，价格顺序自由发挥</a:t>
            </a:r>
            <a:endParaRPr lang="zh-CN" altLang="en-US" dirty="0">
              <a:latin typeface="Microsoft YaHei" charset="0"/>
              <a:ea typeface="Microsoft YaHei" charset="0"/>
              <a:cs typeface="Microsoft YaHei" charset="0"/>
            </a:endParaRPr>
          </a:p>
          <a:p>
            <a:pPr algn="ctr"/>
            <a:endParaRPr lang="zh-CN" altLang="en-US" dirty="0">
              <a:latin typeface="Adobe 楷体 Std R" pitchFamily="18" charset="-122"/>
              <a:ea typeface="Adobe 楷体 Std R" pitchFamily="18" charset="-122"/>
            </a:endParaRPr>
          </a:p>
        </p:txBody>
      </p:sp>
      <p:pic>
        <p:nvPicPr>
          <p:cNvPr id="9" name="图片 8"/>
          <p:cNvPicPr>
            <a:picLocks noChangeAspect="1"/>
          </p:cNvPicPr>
          <p:nvPr/>
        </p:nvPicPr>
        <p:blipFill>
          <a:blip r:embed="rId2"/>
          <a:stretch>
            <a:fillRect/>
          </a:stretch>
        </p:blipFill>
        <p:spPr>
          <a:xfrm>
            <a:off x="453327" y="4139490"/>
            <a:ext cx="8585570" cy="2353456"/>
          </a:xfrm>
          <a:prstGeom prst="rect">
            <a:avLst/>
          </a:prstGeom>
        </p:spPr>
      </p:pic>
      <p:pic>
        <p:nvPicPr>
          <p:cNvPr id="3" name="图片 2"/>
          <p:cNvPicPr>
            <a:picLocks noChangeAspect="1"/>
          </p:cNvPicPr>
          <p:nvPr/>
        </p:nvPicPr>
        <p:blipFill>
          <a:blip r:embed="rId3"/>
          <a:stretch>
            <a:fillRect/>
          </a:stretch>
        </p:blipFill>
        <p:spPr>
          <a:xfrm>
            <a:off x="628653" y="2038769"/>
            <a:ext cx="5283200" cy="1955800"/>
          </a:xfrm>
          <a:prstGeom prst="rect">
            <a:avLst/>
          </a:prstGeom>
          <a:ln>
            <a:solidFill>
              <a:schemeClr val="tx1"/>
            </a:solidFill>
          </a:ln>
        </p:spPr>
      </p:pic>
    </p:spTree>
    <p:extLst>
      <p:ext uri="{BB962C8B-B14F-4D97-AF65-F5344CB8AC3E}">
        <p14:creationId xmlns:p14="http://schemas.microsoft.com/office/powerpoint/2010/main" val="377327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2507615" y="2905125"/>
            <a:ext cx="4881245" cy="1763395"/>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r>
              <a:rPr lang="x-none" altLang="zh-CN" sz="4400" b="1" dirty="0">
                <a:solidFill>
                  <a:schemeClr val="tx1"/>
                </a:solidFill>
                <a:latin typeface="Microsoft YaHei" charset="0"/>
                <a:ea typeface="Microsoft YaHei" charset="0"/>
                <a:cs typeface="Microsoft YaHei" charset="0"/>
              </a:rPr>
              <a:t>用户功能简介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全屏显示(4:3)</PresentationFormat>
  <Paragraphs>149</Paragraphs>
  <Slides>27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Adobe 楷体 Std R</vt:lpstr>
      <vt:lpstr>Microsoft YaHei UI</vt:lpstr>
      <vt:lpstr>宋体</vt:lpstr>
      <vt:lpstr>Microsoft YaHei</vt:lpstr>
      <vt:lpstr>Arial</vt:lpstr>
      <vt:lpstr>Calibri</vt:lpstr>
      <vt:lpstr>Segoe UI</vt:lpstr>
      <vt:lpstr>Segoe UI Light</vt:lpstr>
      <vt:lpstr>Wingdings</vt:lpstr>
      <vt:lpstr>WelcomeDoc</vt:lpstr>
      <vt:lpstr>项目一  网店购物管理系统 </vt:lpstr>
      <vt:lpstr>题目背景</vt:lpstr>
      <vt:lpstr>需要实现的功能</vt:lpstr>
      <vt:lpstr>PowerPoint 演示文稿</vt:lpstr>
      <vt:lpstr>管理员登录与注销</vt:lpstr>
      <vt:lpstr>商品信息查询</vt:lpstr>
      <vt:lpstr>商品信息的增加删除和修改</vt:lpstr>
      <vt:lpstr>售出清单查询</vt:lpstr>
      <vt:lpstr>PowerPoint 演示文稿</vt:lpstr>
      <vt:lpstr>用户登录注册与退出</vt:lpstr>
      <vt:lpstr>查询商品信息</vt:lpstr>
      <vt:lpstr>商品搜索</vt:lpstr>
      <vt:lpstr>查看购物车商品</vt:lpstr>
      <vt:lpstr>添加购物车</vt:lpstr>
      <vt:lpstr>删除购物车中的商品</vt:lpstr>
      <vt:lpstr>结账</vt:lpstr>
      <vt:lpstr>PowerPoint 演示文稿</vt:lpstr>
      <vt:lpstr>注意事项</vt:lpstr>
      <vt:lpstr>注意事项</vt:lpstr>
      <vt:lpstr>库存和已售清单中的信息说明</vt:lpstr>
      <vt:lpstr>用户和购物车文件的信息说明</vt:lpstr>
      <vt:lpstr>题目要求</vt:lpstr>
      <vt:lpstr>额外创意，扩展功能</vt:lpstr>
      <vt:lpstr>实验周期</vt:lpstr>
      <vt:lpstr>实验提交与检查</vt:lpstr>
      <vt:lpstr>答疑说明</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2017-02-23T09:11:23Z</dcterms:created>
  <dcterms:modified xsi:type="dcterms:W3CDTF">2018-03-30T05:04:29Z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2052-10.1.0.5672</vt:lpwstr>
  </property>
</Properties>
</file>