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72" r:id="rId8"/>
    <p:sldId id="262" r:id="rId9"/>
    <p:sldId id="263" r:id="rId10"/>
    <p:sldId id="27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4" r:id="rId20"/>
    <p:sldId id="275" r:id="rId21"/>
    <p:sldId id="277" r:id="rId22"/>
    <p:sldId id="278" r:id="rId23"/>
    <p:sldId id="276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D3D9E653-74EC-4F7E-BCC2-6D49345FE772}">
          <p14:sldIdLst>
            <p14:sldId id="256"/>
            <p14:sldId id="257"/>
            <p14:sldId id="259"/>
            <p14:sldId id="258"/>
            <p14:sldId id="260"/>
            <p14:sldId id="261"/>
            <p14:sldId id="272"/>
            <p14:sldId id="262"/>
            <p14:sldId id="263"/>
            <p14:sldId id="27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4"/>
            <p14:sldId id="275"/>
            <p14:sldId id="277"/>
            <p14:sldId id="278"/>
            <p14:sldId id="27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03CFAC-7A56-43E4-A481-D05BD9C3EF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07168C5-247C-47B1-B959-65EF87BE11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B18049-F731-4AC2-A3BA-D3D360F54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295FB-3C4E-4FC6-9745-0AF6601FFA31}" type="datetimeFigureOut">
              <a:rPr lang="zh-CN" altLang="en-US" smtClean="0"/>
              <a:t>2018/4/18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C04FE1-22C7-4B06-9837-322A78C70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F5A24F-85B8-437F-B7D7-6A684A77D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1AA8F-0D08-443E-8D7B-B699E57A1E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357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989192-F583-4757-A320-C6FBB232C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1EDB716-48EE-4670-804C-1215F102FB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B357B3-2AA8-48E4-926F-718F17C0B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295FB-3C4E-4FC6-9745-0AF6601FFA31}" type="datetimeFigureOut">
              <a:rPr lang="zh-CN" altLang="en-US" smtClean="0"/>
              <a:t>2018/4/18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8A2BAF-C2D8-4162-83E1-886DA6266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AAB9F5-9CE3-4F7A-B98E-A1219C7F4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1AA8F-0D08-443E-8D7B-B699E57A1E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9096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834C0EC-FF6F-4A1E-85D5-9549CE746A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D71DD4F-A617-46B1-BE33-C1B6847B28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7224F6-6E50-4541-8F5E-FB4171D89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295FB-3C4E-4FC6-9745-0AF6601FFA31}" type="datetimeFigureOut">
              <a:rPr lang="zh-CN" altLang="en-US" smtClean="0"/>
              <a:t>2018/4/18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0B4DAE-009E-4201-8175-2F3A2D065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F6CA48-6B7B-4222-AE8B-70EB218A2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1AA8F-0D08-443E-8D7B-B699E57A1E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0371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FA91F2-1B97-4455-9B8C-228156F13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729E4E-FD71-4749-9B93-A3A6012EB8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A9FF85-C550-47DA-8D77-26E5D0E3C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295FB-3C4E-4FC6-9745-0AF6601FFA31}" type="datetimeFigureOut">
              <a:rPr lang="zh-CN" altLang="en-US" smtClean="0"/>
              <a:t>2018/4/18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9F4B96-EBA8-44E3-A3CC-ECDD3CB42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1C8DD2-7D2E-40D2-9133-EEF1BC82D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1AA8F-0D08-443E-8D7B-B699E57A1E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7669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E3E039-656E-42D4-B794-EAE9EFFE6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1D14F91-881A-44CB-9CF2-41A81F7A2D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37096D-C27A-4488-B3F8-1C6F11CD5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295FB-3C4E-4FC6-9745-0AF6601FFA31}" type="datetimeFigureOut">
              <a:rPr lang="zh-CN" altLang="en-US" smtClean="0"/>
              <a:t>2018/4/18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D48354-3EB9-4368-8986-06EE07741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176D4E-AD2A-452A-8D41-BB6487D6D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1AA8F-0D08-443E-8D7B-B699E57A1E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6824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7EF650-848E-4A59-9A19-2E2E175C5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ED85C8-7B1A-46B9-A70B-A707E8A341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242A58C-C0E8-4115-89B5-8FF1D0F623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BF66443-12BD-4D61-B312-5D64BD84D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295FB-3C4E-4FC6-9745-0AF6601FFA31}" type="datetimeFigureOut">
              <a:rPr lang="zh-CN" altLang="en-US" smtClean="0"/>
              <a:t>2018/4/18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5A0465D-AC6B-4E6E-AF58-33430B4CE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505167A-EAE8-4B24-A77B-D2FA616A8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1AA8F-0D08-443E-8D7B-B699E57A1E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1710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D89567-DF3F-4B0A-AFD7-406ABD164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8035CB0-4721-4AD3-86B2-E727356890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293B9AC-3568-4082-A1B3-500DD61B65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FC60ECC-9510-4F3E-81BB-8C5F0C853A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2FFCA10-FC63-4372-B9EB-1E2A3F0F68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8D04C29-D63C-4EB2-81C9-BADDE66E2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295FB-3C4E-4FC6-9745-0AF6601FFA31}" type="datetimeFigureOut">
              <a:rPr lang="zh-CN" altLang="en-US" smtClean="0"/>
              <a:t>2018/4/18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82F7965-2F03-488E-B6C4-6F87B9EE9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DB39704-A6D5-4EE1-BB66-17EBE5873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1AA8F-0D08-443E-8D7B-B699E57A1E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081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12DE84-1ED1-482B-8DA7-15447E2CE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CCD3C94-D90D-4A7D-9E50-76E1A37FA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295FB-3C4E-4FC6-9745-0AF6601FFA31}" type="datetimeFigureOut">
              <a:rPr lang="zh-CN" altLang="en-US" smtClean="0"/>
              <a:t>2018/4/18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271D7F7-3239-4ECB-9A93-3D0F4288E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4C4AD12-BD56-4F08-90D2-5A280F22C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1AA8F-0D08-443E-8D7B-B699E57A1E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6052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251963B-094E-4489-AFF6-8CC68BED8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295FB-3C4E-4FC6-9745-0AF6601FFA31}" type="datetimeFigureOut">
              <a:rPr lang="zh-CN" altLang="en-US" smtClean="0"/>
              <a:t>2018/4/18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58D1FCA-45E8-4E65-86A4-9E42436B2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48D832A-2748-4B44-9785-EFF1B22A3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1AA8F-0D08-443E-8D7B-B699E57A1E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9418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2DFC4A-A7B1-4578-BF8D-3B9E3F8CE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B0C0E9-AD8F-4856-A3EE-52459BC89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31978EA-3AB2-45B3-B007-AF463C6E7B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4DACD0B-922C-4C71-9719-2950FF2C8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295FB-3C4E-4FC6-9745-0AF6601FFA31}" type="datetimeFigureOut">
              <a:rPr lang="zh-CN" altLang="en-US" smtClean="0"/>
              <a:t>2018/4/18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86A3D8E-1FE7-4374-9EA1-8D7E2F1D4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DD92FA2-6A5B-4149-8517-7F0655361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1AA8F-0D08-443E-8D7B-B699E57A1E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7137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6D7420-F755-4C35-88AB-B8640E8F4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C2540C4-490B-456E-8259-21CCE64B0F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9E6C211-1238-4AD2-9F46-9361D1DB26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B271BED-61CE-4820-A581-A51979349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295FB-3C4E-4FC6-9745-0AF6601FFA31}" type="datetimeFigureOut">
              <a:rPr lang="zh-CN" altLang="en-US" smtClean="0"/>
              <a:t>2018/4/18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16FAF2B-2E76-4FCC-8AE0-14B146921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078FBBE-FFA1-4B05-8CC8-7E3CCC626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1AA8F-0D08-443E-8D7B-B699E57A1E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8621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64B7FEE-E5C6-4F37-A8B9-E72E34A80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6EE87AF-BE24-4CEE-BC56-54FDB93ECE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B3D6FD-257D-4E01-B833-4EBF3B116D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8295FB-3C4E-4FC6-9745-0AF6601FFA31}" type="datetimeFigureOut">
              <a:rPr lang="zh-CN" altLang="en-US" smtClean="0"/>
              <a:t>2018/4/18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9DC428-3B15-4F91-BC4A-0E5FE9E53E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F1BCB5-068A-4C6A-9486-0882A03B96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81AA8F-0D08-443E-8D7B-B699E57A1E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1057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mp"/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tmp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mp"/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tmp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tmp"/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tmp"/><Relationship Id="rId2" Type="http://schemas.openxmlformats.org/officeDocument/2006/relationships/image" Target="../media/image22.tmp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1D0E0D-2CE2-4841-B580-87D63B29B5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程序设计实验</a:t>
            </a:r>
            <a:br>
              <a:rPr lang="en-US" altLang="zh-CN" dirty="0"/>
            </a:br>
            <a:r>
              <a:rPr lang="zh-CN" altLang="en-US" dirty="0"/>
              <a:t>网店购物管理系统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6CB3D3C-682E-487C-9EDD-44CE43F161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171860522	</a:t>
            </a:r>
            <a:r>
              <a:rPr lang="zh-CN" altLang="en-US" dirty="0"/>
              <a:t>沈天琪</a:t>
            </a:r>
          </a:p>
        </p:txBody>
      </p:sp>
    </p:spTree>
    <p:extLst>
      <p:ext uri="{BB962C8B-B14F-4D97-AF65-F5344CB8AC3E}">
        <p14:creationId xmlns:p14="http://schemas.microsoft.com/office/powerpoint/2010/main" val="25930418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4F4787-C4D9-4441-8222-E561E7988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UI</a:t>
            </a:r>
            <a:r>
              <a:rPr lang="zh-CN" altLang="en-US" dirty="0"/>
              <a:t>模块设计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AFB073A4-1037-4DA0-89D4-6BD9D02B69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420" y="1541540"/>
            <a:ext cx="2235174" cy="4828732"/>
          </a:xfrm>
        </p:spPr>
      </p:pic>
      <p:sp>
        <p:nvSpPr>
          <p:cNvPr id="6" name="矩形: 圆角 5">
            <a:extLst>
              <a:ext uri="{FF2B5EF4-FFF2-40B4-BE49-F238E27FC236}">
                <a16:creationId xmlns:a16="http://schemas.microsoft.com/office/drawing/2014/main" id="{44A87B24-301E-459C-A59C-58D99AC9C2B9}"/>
              </a:ext>
            </a:extLst>
          </p:cNvPr>
          <p:cNvSpPr/>
          <p:nvPr/>
        </p:nvSpPr>
        <p:spPr>
          <a:xfrm>
            <a:off x="4172506" y="761576"/>
            <a:ext cx="1775534" cy="5326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Main.cpp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ADCFE614-5D25-4A30-AA0A-D007E21075B1}"/>
              </a:ext>
            </a:extLst>
          </p:cNvPr>
          <p:cNvSpPr/>
          <p:nvPr/>
        </p:nvSpPr>
        <p:spPr>
          <a:xfrm>
            <a:off x="6991165" y="705135"/>
            <a:ext cx="2015232" cy="6480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Qtproject1.h/</a:t>
            </a:r>
            <a:r>
              <a:rPr lang="en-US" altLang="zh-CN" dirty="0" err="1"/>
              <a:t>cpp</a:t>
            </a:r>
            <a:endParaRPr lang="zh-CN" altLang="en-US" dirty="0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DCEDBFC0-706F-40D0-88C8-08ADD9AF9633}"/>
              </a:ext>
            </a:extLst>
          </p:cNvPr>
          <p:cNvSpPr/>
          <p:nvPr/>
        </p:nvSpPr>
        <p:spPr>
          <a:xfrm>
            <a:off x="5672831" y="2249212"/>
            <a:ext cx="2982899" cy="6480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Qtproject_login_new.h</a:t>
            </a:r>
            <a:r>
              <a:rPr lang="en-US" altLang="zh-CN" dirty="0"/>
              <a:t>/</a:t>
            </a:r>
            <a:r>
              <a:rPr lang="en-US" altLang="zh-CN" dirty="0" err="1"/>
              <a:t>cpp</a:t>
            </a:r>
            <a:endParaRPr lang="zh-CN" altLang="en-US" dirty="0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F866A839-1D92-4A98-BAC2-C25F9D15A935}"/>
              </a:ext>
            </a:extLst>
          </p:cNvPr>
          <p:cNvCxnSpPr>
            <a:cxnSpLocks/>
            <a:stCxn id="6" idx="2"/>
            <a:endCxn id="7" idx="1"/>
          </p:cNvCxnSpPr>
          <p:nvPr/>
        </p:nvCxnSpPr>
        <p:spPr>
          <a:xfrm flipV="1">
            <a:off x="5060273" y="1029170"/>
            <a:ext cx="1930892" cy="265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20F941A0-0361-4BF2-BB1A-EC2622211A4C}"/>
              </a:ext>
            </a:extLst>
          </p:cNvPr>
          <p:cNvCxnSpPr>
            <a:stCxn id="7" idx="2"/>
            <a:endCxn id="8" idx="0"/>
          </p:cNvCxnSpPr>
          <p:nvPr/>
        </p:nvCxnSpPr>
        <p:spPr>
          <a:xfrm flipH="1">
            <a:off x="7164281" y="1353205"/>
            <a:ext cx="834500" cy="896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BCC264C3-5C74-4968-B0B7-56A8AF6D4F04}"/>
              </a:ext>
            </a:extLst>
          </p:cNvPr>
          <p:cNvSpPr/>
          <p:nvPr/>
        </p:nvSpPr>
        <p:spPr>
          <a:xfrm>
            <a:off x="3452306" y="3805235"/>
            <a:ext cx="2396970" cy="6480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Usermenu.h</a:t>
            </a:r>
            <a:r>
              <a:rPr lang="en-US" altLang="zh-CN" dirty="0"/>
              <a:t>/</a:t>
            </a:r>
            <a:r>
              <a:rPr lang="en-US" altLang="zh-CN" dirty="0" err="1"/>
              <a:t>cpp</a:t>
            </a:r>
            <a:endParaRPr lang="zh-CN" altLang="en-US" dirty="0"/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B80FFD23-389E-4E04-B533-1AE66A7BE21F}"/>
              </a:ext>
            </a:extLst>
          </p:cNvPr>
          <p:cNvSpPr/>
          <p:nvPr/>
        </p:nvSpPr>
        <p:spPr>
          <a:xfrm>
            <a:off x="9321553" y="3843108"/>
            <a:ext cx="2636668" cy="6480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Adminmenu.h</a:t>
            </a:r>
            <a:r>
              <a:rPr lang="en-US" altLang="zh-CN" dirty="0"/>
              <a:t>/</a:t>
            </a:r>
            <a:r>
              <a:rPr lang="en-US" altLang="zh-CN" dirty="0" err="1"/>
              <a:t>cpp</a:t>
            </a:r>
            <a:endParaRPr lang="zh-CN" altLang="en-US" dirty="0"/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E24B095E-7032-4CE9-81CA-D8D06D12BD72}"/>
              </a:ext>
            </a:extLst>
          </p:cNvPr>
          <p:cNvCxnSpPr>
            <a:stCxn id="8" idx="2"/>
            <a:endCxn id="18" idx="0"/>
          </p:cNvCxnSpPr>
          <p:nvPr/>
        </p:nvCxnSpPr>
        <p:spPr>
          <a:xfrm flipH="1">
            <a:off x="4650791" y="2897282"/>
            <a:ext cx="2513490" cy="907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CC126655-FE25-4B3B-8903-BA026CCB9327}"/>
              </a:ext>
            </a:extLst>
          </p:cNvPr>
          <p:cNvCxnSpPr>
            <a:stCxn id="8" idx="2"/>
            <a:endCxn id="19" idx="0"/>
          </p:cNvCxnSpPr>
          <p:nvPr/>
        </p:nvCxnSpPr>
        <p:spPr>
          <a:xfrm>
            <a:off x="7164281" y="2897282"/>
            <a:ext cx="3475606" cy="945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2754B5DD-CC6D-4D3F-AFF2-2CBEE1059627}"/>
              </a:ext>
            </a:extLst>
          </p:cNvPr>
          <p:cNvSpPr/>
          <p:nvPr/>
        </p:nvSpPr>
        <p:spPr>
          <a:xfrm>
            <a:off x="6742592" y="5274739"/>
            <a:ext cx="1913138" cy="5540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Input_new.h</a:t>
            </a:r>
            <a:r>
              <a:rPr lang="en-US" altLang="zh-CN" dirty="0"/>
              <a:t>/</a:t>
            </a:r>
            <a:r>
              <a:rPr lang="en-US" altLang="zh-CN" dirty="0" err="1"/>
              <a:t>cpp</a:t>
            </a:r>
            <a:endParaRPr lang="zh-CN" altLang="en-US" dirty="0"/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3C196333-9511-42BE-979C-8605AC6B5DD2}"/>
              </a:ext>
            </a:extLst>
          </p:cNvPr>
          <p:cNvCxnSpPr>
            <a:stCxn id="18" idx="3"/>
            <a:endCxn id="24" idx="0"/>
          </p:cNvCxnSpPr>
          <p:nvPr/>
        </p:nvCxnSpPr>
        <p:spPr>
          <a:xfrm>
            <a:off x="5849276" y="4129270"/>
            <a:ext cx="1849885" cy="11454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0973D9AB-6094-4A6A-80F7-65948EAEAFA2}"/>
              </a:ext>
            </a:extLst>
          </p:cNvPr>
          <p:cNvCxnSpPr>
            <a:stCxn id="19" idx="1"/>
            <a:endCxn id="24" idx="0"/>
          </p:cNvCxnSpPr>
          <p:nvPr/>
        </p:nvCxnSpPr>
        <p:spPr>
          <a:xfrm flipH="1">
            <a:off x="7699161" y="4167143"/>
            <a:ext cx="1622392" cy="11075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左大括号 34">
            <a:extLst>
              <a:ext uri="{FF2B5EF4-FFF2-40B4-BE49-F238E27FC236}">
                <a16:creationId xmlns:a16="http://schemas.microsoft.com/office/drawing/2014/main" id="{D00AA3DF-A511-4060-8DC2-E543C12CBB3A}"/>
              </a:ext>
            </a:extLst>
          </p:cNvPr>
          <p:cNvSpPr/>
          <p:nvPr/>
        </p:nvSpPr>
        <p:spPr>
          <a:xfrm>
            <a:off x="9118108" y="552189"/>
            <a:ext cx="168678" cy="95143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2B4E47B3-56AB-40D3-AD6D-78DB90B0FC93}"/>
              </a:ext>
            </a:extLst>
          </p:cNvPr>
          <p:cNvSpPr txBox="1"/>
          <p:nvPr/>
        </p:nvSpPr>
        <p:spPr>
          <a:xfrm>
            <a:off x="9282346" y="506043"/>
            <a:ext cx="178663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选择登陆选项</a:t>
            </a:r>
            <a:endParaRPr lang="en-US" altLang="zh-CN" sz="1600" dirty="0"/>
          </a:p>
          <a:p>
            <a:r>
              <a:rPr lang="zh-CN" altLang="en-US" sz="1600" dirty="0"/>
              <a:t>生成登陆界面</a:t>
            </a:r>
            <a:endParaRPr lang="en-US" altLang="zh-CN" sz="1600" dirty="0"/>
          </a:p>
          <a:p>
            <a:r>
              <a:rPr lang="zh-CN" altLang="en-US" sz="1600" dirty="0"/>
              <a:t>生成用户或管理员界面</a:t>
            </a:r>
          </a:p>
        </p:txBody>
      </p:sp>
      <p:sp>
        <p:nvSpPr>
          <p:cNvPr id="42" name="左大括号 41">
            <a:extLst>
              <a:ext uri="{FF2B5EF4-FFF2-40B4-BE49-F238E27FC236}">
                <a16:creationId xmlns:a16="http://schemas.microsoft.com/office/drawing/2014/main" id="{1CCB5E4C-900E-430E-9FAF-01450BF96CC8}"/>
              </a:ext>
            </a:extLst>
          </p:cNvPr>
          <p:cNvSpPr/>
          <p:nvPr/>
        </p:nvSpPr>
        <p:spPr>
          <a:xfrm>
            <a:off x="8864353" y="2146479"/>
            <a:ext cx="173115" cy="89600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F0DF69F5-1113-462D-83BC-5C62F4BD1C62}"/>
              </a:ext>
            </a:extLst>
          </p:cNvPr>
          <p:cNvSpPr txBox="1"/>
          <p:nvPr/>
        </p:nvSpPr>
        <p:spPr>
          <a:xfrm>
            <a:off x="9015273" y="2178983"/>
            <a:ext cx="17755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显示登陆界面</a:t>
            </a:r>
            <a:endParaRPr lang="en-US" altLang="zh-CN" sz="1600" dirty="0"/>
          </a:p>
          <a:p>
            <a:r>
              <a:rPr lang="zh-CN" altLang="en-US" sz="1600" dirty="0"/>
              <a:t>进行验证工作</a:t>
            </a:r>
            <a:endParaRPr lang="en-US" altLang="zh-CN" sz="1600" dirty="0"/>
          </a:p>
          <a:p>
            <a:r>
              <a:rPr lang="zh-CN" altLang="en-US" sz="1600" dirty="0"/>
              <a:t>返回验证结果</a:t>
            </a:r>
          </a:p>
        </p:txBody>
      </p:sp>
      <p:sp>
        <p:nvSpPr>
          <p:cNvPr id="44" name="左大括号 43">
            <a:extLst>
              <a:ext uri="{FF2B5EF4-FFF2-40B4-BE49-F238E27FC236}">
                <a16:creationId xmlns:a16="http://schemas.microsoft.com/office/drawing/2014/main" id="{DCEFDEB5-113B-4C7B-A8AD-D08A7EBA07F3}"/>
              </a:ext>
            </a:extLst>
          </p:cNvPr>
          <p:cNvSpPr/>
          <p:nvPr/>
        </p:nvSpPr>
        <p:spPr>
          <a:xfrm rot="5400000">
            <a:off x="7587869" y="5289155"/>
            <a:ext cx="222582" cy="150483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A73B4F90-A545-49E3-84EC-AFDA21FD47AE}"/>
              </a:ext>
            </a:extLst>
          </p:cNvPr>
          <p:cNvSpPr txBox="1"/>
          <p:nvPr/>
        </p:nvSpPr>
        <p:spPr>
          <a:xfrm>
            <a:off x="6810283" y="6152865"/>
            <a:ext cx="18454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包含一切输入窗口</a:t>
            </a: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A86E8E5A-BD9C-4A89-8B00-A7B446A31668}"/>
              </a:ext>
            </a:extLst>
          </p:cNvPr>
          <p:cNvSpPr txBox="1"/>
          <p:nvPr/>
        </p:nvSpPr>
        <p:spPr>
          <a:xfrm>
            <a:off x="5862592" y="4004878"/>
            <a:ext cx="15236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用户界面</a:t>
            </a: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6445E5E7-D5D3-472D-AD04-E194F17DF5C4}"/>
              </a:ext>
            </a:extLst>
          </p:cNvPr>
          <p:cNvSpPr txBox="1"/>
          <p:nvPr/>
        </p:nvSpPr>
        <p:spPr>
          <a:xfrm>
            <a:off x="9903040" y="4676236"/>
            <a:ext cx="15236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管理员界面</a:t>
            </a:r>
          </a:p>
        </p:txBody>
      </p:sp>
    </p:spTree>
    <p:extLst>
      <p:ext uri="{BB962C8B-B14F-4D97-AF65-F5344CB8AC3E}">
        <p14:creationId xmlns:p14="http://schemas.microsoft.com/office/powerpoint/2010/main" val="25457452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103EA6-3451-4B6C-9797-F20CCB7CF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User.h</a:t>
            </a:r>
            <a:r>
              <a:rPr lang="en-US" altLang="zh-CN" dirty="0"/>
              <a:t>/.</a:t>
            </a:r>
            <a:r>
              <a:rPr lang="en-US" altLang="zh-CN" dirty="0" err="1"/>
              <a:t>cpp</a:t>
            </a:r>
            <a:r>
              <a:rPr lang="en-US" altLang="zh-CN" dirty="0"/>
              <a:t> </a:t>
            </a:r>
            <a:r>
              <a:rPr lang="zh-CN" altLang="en-US" dirty="0"/>
              <a:t>：用户类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10851D76-20A4-44E1-86B8-3B2776D8CE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275" y="1550418"/>
            <a:ext cx="7790475" cy="5115796"/>
          </a:xfrm>
        </p:spPr>
      </p:pic>
    </p:spTree>
    <p:extLst>
      <p:ext uri="{BB962C8B-B14F-4D97-AF65-F5344CB8AC3E}">
        <p14:creationId xmlns:p14="http://schemas.microsoft.com/office/powerpoint/2010/main" val="4441682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6BBBAC-EF5B-4CE3-89C2-AFE5F6DC5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Admin.h</a:t>
            </a:r>
            <a:r>
              <a:rPr lang="en-US" altLang="zh-CN" dirty="0"/>
              <a:t>/.</a:t>
            </a:r>
            <a:r>
              <a:rPr lang="en-US" altLang="zh-CN" dirty="0" err="1"/>
              <a:t>cpp</a:t>
            </a:r>
            <a:r>
              <a:rPr lang="zh-CN" altLang="en-US" dirty="0"/>
              <a:t>：管理员类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534D68E1-EECB-4807-AE82-6F1B42EFEE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90471"/>
            <a:ext cx="6263936" cy="4175957"/>
          </a:xfrm>
        </p:spPr>
      </p:pic>
    </p:spTree>
    <p:extLst>
      <p:ext uri="{BB962C8B-B14F-4D97-AF65-F5344CB8AC3E}">
        <p14:creationId xmlns:p14="http://schemas.microsoft.com/office/powerpoint/2010/main" val="27609471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D20684-3351-4813-82ED-76C14A342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Shop.h</a:t>
            </a:r>
            <a:r>
              <a:rPr lang="en-US" altLang="zh-CN" dirty="0"/>
              <a:t>/.</a:t>
            </a:r>
            <a:r>
              <a:rPr lang="en-US" altLang="zh-CN" dirty="0" err="1"/>
              <a:t>cpp</a:t>
            </a:r>
            <a:r>
              <a:rPr lang="en-US" altLang="zh-CN" dirty="0"/>
              <a:t> :class </a:t>
            </a:r>
            <a:r>
              <a:rPr lang="en-US" altLang="zh-CN" dirty="0" err="1"/>
              <a:t>Cstock</a:t>
            </a:r>
            <a:r>
              <a:rPr lang="zh-CN" altLang="en-US" dirty="0"/>
              <a:t>：库存类</a:t>
            </a: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710DEED2-580C-4E45-BE7A-63B52B07E0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41" y="2230425"/>
            <a:ext cx="11889607" cy="3442405"/>
          </a:xfrm>
        </p:spPr>
      </p:pic>
    </p:spTree>
    <p:extLst>
      <p:ext uri="{BB962C8B-B14F-4D97-AF65-F5344CB8AC3E}">
        <p14:creationId xmlns:p14="http://schemas.microsoft.com/office/powerpoint/2010/main" val="11859453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833F1E-89FA-4D15-88C7-A55E3142D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Shop.h</a:t>
            </a:r>
            <a:r>
              <a:rPr lang="en-US" altLang="zh-CN" dirty="0"/>
              <a:t>/.</a:t>
            </a:r>
            <a:r>
              <a:rPr lang="en-US" altLang="zh-CN" dirty="0" err="1"/>
              <a:t>cpp</a:t>
            </a:r>
            <a:r>
              <a:rPr lang="en-US" altLang="zh-CN" dirty="0"/>
              <a:t> :class </a:t>
            </a:r>
            <a:r>
              <a:rPr lang="en-US" altLang="zh-CN" dirty="0" err="1"/>
              <a:t>CShoppingCart</a:t>
            </a:r>
            <a:r>
              <a:rPr lang="en-US" altLang="zh-CN" dirty="0"/>
              <a:t>: public </a:t>
            </a:r>
            <a:r>
              <a:rPr lang="en-US" altLang="zh-CN" dirty="0" err="1"/>
              <a:t>Cstock</a:t>
            </a:r>
            <a:r>
              <a:rPr lang="en-US" altLang="zh-CN" dirty="0"/>
              <a:t> </a:t>
            </a:r>
            <a:r>
              <a:rPr lang="zh-CN" altLang="en-US" dirty="0"/>
              <a:t>：购物车类</a:t>
            </a: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75074E10-9920-4ABB-B5E4-A675743253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016" y="2282237"/>
            <a:ext cx="10839968" cy="3869988"/>
          </a:xfrm>
        </p:spPr>
      </p:pic>
    </p:spTree>
    <p:extLst>
      <p:ext uri="{BB962C8B-B14F-4D97-AF65-F5344CB8AC3E}">
        <p14:creationId xmlns:p14="http://schemas.microsoft.com/office/powerpoint/2010/main" val="33760264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19B7EA-B058-4634-AEE4-5486E6C20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Shop.h</a:t>
            </a:r>
            <a:r>
              <a:rPr lang="en-US" altLang="zh-CN" dirty="0"/>
              <a:t>/.</a:t>
            </a:r>
            <a:r>
              <a:rPr lang="en-US" altLang="zh-CN" dirty="0" err="1"/>
              <a:t>cpp</a:t>
            </a:r>
            <a:r>
              <a:rPr lang="en-US" altLang="zh-CN" dirty="0"/>
              <a:t> :class  </a:t>
            </a:r>
            <a:r>
              <a:rPr lang="en-US" altLang="zh-CN" dirty="0" err="1"/>
              <a:t>CSoldlist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2AE0D0C-A4D0-45BD-9B8F-8367763AFB25}"/>
              </a:ext>
            </a:extLst>
          </p:cNvPr>
          <p:cNvSpPr txBox="1"/>
          <p:nvPr/>
        </p:nvSpPr>
        <p:spPr>
          <a:xfrm>
            <a:off x="941033" y="5846544"/>
            <a:ext cx="27698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当你把栈空间开到</a:t>
            </a:r>
            <a:r>
              <a:rPr lang="en-US" altLang="zh-CN" dirty="0"/>
              <a:t>1mb</a:t>
            </a:r>
            <a:r>
              <a:rPr lang="zh-CN" altLang="en-US" dirty="0"/>
              <a:t>时（原来</a:t>
            </a:r>
            <a:r>
              <a:rPr lang="en-US" altLang="zh-CN" dirty="0"/>
              <a:t>16kb</a:t>
            </a:r>
            <a:r>
              <a:rPr lang="zh-CN" altLang="en-US" dirty="0"/>
              <a:t>会炸）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158ACC47-D7B4-47D0-98B8-4A10A5D4FF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555" y="2711424"/>
            <a:ext cx="11240889" cy="2289810"/>
          </a:xfr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588C14C0-53BD-4F82-B4F4-9F3EBD3D6E0E}"/>
              </a:ext>
            </a:extLst>
          </p:cNvPr>
          <p:cNvSpPr txBox="1"/>
          <p:nvPr/>
        </p:nvSpPr>
        <p:spPr>
          <a:xfrm>
            <a:off x="4048217" y="5930283"/>
            <a:ext cx="20477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事实上这种类应被建立在堆上。</a:t>
            </a:r>
          </a:p>
        </p:txBody>
      </p:sp>
    </p:spTree>
    <p:extLst>
      <p:ext uri="{BB962C8B-B14F-4D97-AF65-F5344CB8AC3E}">
        <p14:creationId xmlns:p14="http://schemas.microsoft.com/office/powerpoint/2010/main" val="42313398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85EFEF-67DE-489F-9734-4657D07E7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Main.cpp</a:t>
            </a:r>
            <a:r>
              <a:rPr lang="zh-CN" altLang="en-US" dirty="0"/>
              <a:t>：用于控制台的版本</a:t>
            </a:r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9576F046-8EC6-4B52-B937-939020846A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587" y="1690688"/>
            <a:ext cx="4686040" cy="2579471"/>
          </a:xfrm>
        </p:spPr>
      </p:pic>
    </p:spTree>
    <p:extLst>
      <p:ext uri="{BB962C8B-B14F-4D97-AF65-F5344CB8AC3E}">
        <p14:creationId xmlns:p14="http://schemas.microsoft.com/office/powerpoint/2010/main" val="19486955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C59EAA-A757-47A6-8A84-C34A63323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界面设计（控制台应用程序）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D11C73AD-0835-4C83-96DC-2796EDD045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378" y="1715916"/>
            <a:ext cx="4821201" cy="1325563"/>
          </a:xfr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B25981A-440B-4C9C-8280-AF187A4807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378" y="3716874"/>
            <a:ext cx="8202170" cy="89547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FD8D4EE7-1535-426F-880D-9640BC80E8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378" y="5287744"/>
            <a:ext cx="7090907" cy="895474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4F8D4D52-BA79-4F23-AE8A-632D6E2B424D}"/>
              </a:ext>
            </a:extLst>
          </p:cNvPr>
          <p:cNvSpPr txBox="1"/>
          <p:nvPr/>
        </p:nvSpPr>
        <p:spPr>
          <a:xfrm>
            <a:off x="6578354" y="2073695"/>
            <a:ext cx="26277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功能选择界面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76C0DEB-739C-4516-B539-275260CDD90F}"/>
              </a:ext>
            </a:extLst>
          </p:cNvPr>
          <p:cNvSpPr txBox="1"/>
          <p:nvPr/>
        </p:nvSpPr>
        <p:spPr>
          <a:xfrm>
            <a:off x="9072979" y="3872223"/>
            <a:ext cx="23792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用户菜单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EEC7CC4-1881-4579-B3E6-4A7EC2B294B7}"/>
              </a:ext>
            </a:extLst>
          </p:cNvPr>
          <p:cNvSpPr txBox="1"/>
          <p:nvPr/>
        </p:nvSpPr>
        <p:spPr>
          <a:xfrm>
            <a:off x="8309499" y="5378363"/>
            <a:ext cx="24946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管理员菜单</a:t>
            </a:r>
          </a:p>
        </p:txBody>
      </p:sp>
    </p:spTree>
    <p:extLst>
      <p:ext uri="{BB962C8B-B14F-4D97-AF65-F5344CB8AC3E}">
        <p14:creationId xmlns:p14="http://schemas.microsoft.com/office/powerpoint/2010/main" val="35492015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8D74D2-FE05-4572-979B-DA2547261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UI</a:t>
            </a:r>
            <a:r>
              <a:rPr lang="zh-CN" altLang="en-US" dirty="0"/>
              <a:t>界面设计：</a:t>
            </a:r>
          </a:p>
        </p:txBody>
      </p:sp>
      <p:pic>
        <p:nvPicPr>
          <p:cNvPr id="5" name="内容占位符 4" descr="网店信息管理系统 - [预览] - Qt Designer">
            <a:extLst>
              <a:ext uri="{FF2B5EF4-FFF2-40B4-BE49-F238E27FC236}">
                <a16:creationId xmlns:a16="http://schemas.microsoft.com/office/drawing/2014/main" id="{5E38E419-5FA2-404F-A394-79EC6B7DEF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85" y="1506029"/>
            <a:ext cx="6955845" cy="4351338"/>
          </a:xfrm>
        </p:spPr>
      </p:pic>
      <p:pic>
        <p:nvPicPr>
          <p:cNvPr id="7" name="图片 6" descr="qtproject_login_new - [预览] - Qt Designer">
            <a:extLst>
              <a:ext uri="{FF2B5EF4-FFF2-40B4-BE49-F238E27FC236}">
                <a16:creationId xmlns:a16="http://schemas.microsoft.com/office/drawing/2014/main" id="{4DD87569-6BAC-4968-A016-BBCB0A5C0D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3706" y="855239"/>
            <a:ext cx="4248743" cy="2324424"/>
          </a:xfrm>
          <a:prstGeom prst="rect">
            <a:avLst/>
          </a:prstGeom>
        </p:spPr>
      </p:pic>
      <p:pic>
        <p:nvPicPr>
          <p:cNvPr id="9" name="图片 8" descr="input_new - [预览] - Qt Designer">
            <a:extLst>
              <a:ext uri="{FF2B5EF4-FFF2-40B4-BE49-F238E27FC236}">
                <a16:creationId xmlns:a16="http://schemas.microsoft.com/office/drawing/2014/main" id="{7BEDCC16-7C78-4E4E-97E4-A35A32A0D2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9688" y="4489838"/>
            <a:ext cx="4744112" cy="1724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0022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3D1982-6388-4652-A294-81BE0C06A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UI</a:t>
            </a:r>
            <a:r>
              <a:rPr lang="zh-CN" altLang="en-US" dirty="0"/>
              <a:t>界面设计：</a:t>
            </a:r>
          </a:p>
        </p:txBody>
      </p:sp>
      <p:pic>
        <p:nvPicPr>
          <p:cNvPr id="5" name="内容占位符 4" descr="用户菜单 - [预览] - Qt Designer">
            <a:extLst>
              <a:ext uri="{FF2B5EF4-FFF2-40B4-BE49-F238E27FC236}">
                <a16:creationId xmlns:a16="http://schemas.microsoft.com/office/drawing/2014/main" id="{1ECD18E6-DC5E-4605-990F-F37542DFFE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0628" y="1027906"/>
            <a:ext cx="6303676" cy="4351338"/>
          </a:xfrm>
        </p:spPr>
      </p:pic>
      <p:pic>
        <p:nvPicPr>
          <p:cNvPr id="7" name="图片 6" descr="管理员菜单 - [预览] - Qt Designer">
            <a:extLst>
              <a:ext uri="{FF2B5EF4-FFF2-40B4-BE49-F238E27FC236}">
                <a16:creationId xmlns:a16="http://schemas.microsoft.com/office/drawing/2014/main" id="{4E1569F4-14E2-40F3-9AF1-EFC7A063A3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738" y="1969826"/>
            <a:ext cx="6829251" cy="470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134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竖排标题 3">
            <a:extLst>
              <a:ext uri="{FF2B5EF4-FFF2-40B4-BE49-F238E27FC236}">
                <a16:creationId xmlns:a16="http://schemas.microsoft.com/office/drawing/2014/main" id="{E673E077-412E-4435-A6D8-2A5360D96965}"/>
              </a:ext>
            </a:extLst>
          </p:cNvPr>
          <p:cNvSpPr>
            <a:spLocks noGrp="1"/>
          </p:cNvSpPr>
          <p:nvPr>
            <p:ph type="title" orient="vert"/>
          </p:nvPr>
        </p:nvSpPr>
        <p:spPr/>
        <p:txBody>
          <a:bodyPr>
            <a:normAutofit/>
          </a:bodyPr>
          <a:lstStyle/>
          <a:p>
            <a:r>
              <a:rPr lang="zh-CN" altLang="en-US" sz="8800" dirty="0"/>
              <a:t>目录</a:t>
            </a:r>
          </a:p>
        </p:txBody>
      </p:sp>
      <p:sp>
        <p:nvSpPr>
          <p:cNvPr id="5" name="竖排文字占位符 4">
            <a:extLst>
              <a:ext uri="{FF2B5EF4-FFF2-40B4-BE49-F238E27FC236}">
                <a16:creationId xmlns:a16="http://schemas.microsoft.com/office/drawing/2014/main" id="{30B9A7F9-95F8-4856-938B-229FD25A62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需求分析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程序流程图</a:t>
            </a:r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数据结构设计</a:t>
            </a:r>
            <a:endParaRPr lang="en-US" altLang="zh-CN" dirty="0"/>
          </a:p>
          <a:p>
            <a:r>
              <a:rPr lang="en-US" altLang="zh-CN" dirty="0"/>
              <a:t>4.</a:t>
            </a:r>
            <a:r>
              <a:rPr lang="zh-CN" altLang="en-US" dirty="0"/>
              <a:t>模块设计</a:t>
            </a:r>
            <a:endParaRPr lang="en-US" altLang="zh-CN" dirty="0"/>
          </a:p>
          <a:p>
            <a:r>
              <a:rPr lang="en-US" altLang="zh-CN" dirty="0"/>
              <a:t>5.</a:t>
            </a:r>
            <a:r>
              <a:rPr lang="zh-CN" altLang="en-US" dirty="0"/>
              <a:t>简单的设计模式运用</a:t>
            </a:r>
            <a:endParaRPr lang="en-US" altLang="zh-CN" dirty="0"/>
          </a:p>
          <a:p>
            <a:r>
              <a:rPr lang="en-US" altLang="zh-CN" dirty="0"/>
              <a:t>6.</a:t>
            </a:r>
            <a:r>
              <a:rPr lang="zh-CN" altLang="en-US" dirty="0"/>
              <a:t>功能拓展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002271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1E3ECC-9889-4F5D-A18E-7B11CE2D6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</a:t>
            </a:r>
            <a:r>
              <a:rPr lang="zh-CN" altLang="en-US" dirty="0"/>
              <a:t>简单的设计模式运用：单例模式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C3F8BA59-E8F6-4B68-986C-C1CCB7ED56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666" y="1842353"/>
            <a:ext cx="4582164" cy="1634843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7D319C0-7514-41D6-AAA0-84D4FA1B76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666" y="3524777"/>
            <a:ext cx="4582164" cy="276264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8E01995F-6FB0-43A1-9CA8-CD8FAE048767}"/>
              </a:ext>
            </a:extLst>
          </p:cNvPr>
          <p:cNvSpPr txBox="1"/>
          <p:nvPr/>
        </p:nvSpPr>
        <p:spPr>
          <a:xfrm>
            <a:off x="1091953" y="3950563"/>
            <a:ext cx="44678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运用该设计模式，保证了在程序运行的整个时间中只会有唯一的用户类，管理员类。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BB91758-C493-464E-B6E3-BE9C3365185B}"/>
              </a:ext>
            </a:extLst>
          </p:cNvPr>
          <p:cNvSpPr txBox="1"/>
          <p:nvPr/>
        </p:nvSpPr>
        <p:spPr>
          <a:xfrm>
            <a:off x="6356411" y="2324448"/>
            <a:ext cx="26455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核心：</a:t>
            </a:r>
            <a:endParaRPr lang="en-US" altLang="zh-CN" dirty="0"/>
          </a:p>
          <a:p>
            <a:r>
              <a:rPr lang="zh-CN" altLang="en-US" dirty="0"/>
              <a:t>保证一个类仅有一个实例，并提供一个访问它的全局访问点。</a:t>
            </a:r>
          </a:p>
        </p:txBody>
      </p:sp>
    </p:spTree>
    <p:extLst>
      <p:ext uri="{BB962C8B-B14F-4D97-AF65-F5344CB8AC3E}">
        <p14:creationId xmlns:p14="http://schemas.microsoft.com/office/powerpoint/2010/main" val="11284168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A442B5-BF42-416A-BB04-3A5A3A9DA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</a:t>
            </a:r>
            <a:r>
              <a:rPr lang="zh-CN" altLang="en-US" dirty="0"/>
              <a:t>简单的设计模式运用：单例模式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80F38B-777D-4B8B-AC03-C1590E50EA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zh-CN" altLang="en-US" dirty="0"/>
              <a:t>有的时候，总是容易把全局变量和单例模式给弄混了，下面就剖析一下全局变量和单例模式相比的缺点</a:t>
            </a:r>
          </a:p>
          <a:p>
            <a:endParaRPr lang="zh-CN" altLang="en-US" dirty="0"/>
          </a:p>
          <a:p>
            <a:r>
              <a:rPr lang="zh-CN" altLang="en-US" dirty="0"/>
              <a:t>首先，全局变量呢就是对一个对象的静态引用，全局变量确实可以提供单例模式实现的全局访问这个功能，</a:t>
            </a:r>
          </a:p>
          <a:p>
            <a:endParaRPr lang="zh-CN" altLang="en-US" dirty="0"/>
          </a:p>
          <a:p>
            <a:r>
              <a:rPr lang="zh-CN" altLang="en-US" dirty="0"/>
              <a:t>但是，它并不能保证您的应用程序中只有一个实例，同时，在编码规范中，也明确指出，</a:t>
            </a:r>
          </a:p>
          <a:p>
            <a:endParaRPr lang="zh-CN" altLang="en-US" dirty="0"/>
          </a:p>
          <a:p>
            <a:r>
              <a:rPr lang="zh-CN" altLang="en-US" dirty="0"/>
              <a:t>应该要少用全局变量，因为过多的使用全局变量，会造成代码难读，</a:t>
            </a:r>
          </a:p>
          <a:p>
            <a:endParaRPr lang="zh-CN" altLang="en-US" dirty="0"/>
          </a:p>
          <a:p>
            <a:r>
              <a:rPr lang="zh-CN" altLang="en-US" dirty="0"/>
              <a:t>还有就是全局变量并不能实现继承（虽然单例模式在继承上也不能很好的处理，但是还是可以实现继承的）</a:t>
            </a:r>
          </a:p>
          <a:p>
            <a:endParaRPr lang="zh-CN" altLang="en-US" dirty="0"/>
          </a:p>
          <a:p>
            <a:r>
              <a:rPr lang="zh-CN" altLang="en-US" dirty="0"/>
              <a:t>而单例模式的话，其在类中保存了它的唯一实例，这个类，它可以保证只能创建一个实例，</a:t>
            </a:r>
          </a:p>
          <a:p>
            <a:endParaRPr lang="zh-CN" altLang="en-US" dirty="0"/>
          </a:p>
          <a:p>
            <a:r>
              <a:rPr lang="zh-CN" altLang="en-US" dirty="0"/>
              <a:t>同时，它还提供了一个访问该唯一实例的全局访问点。</a:t>
            </a:r>
          </a:p>
        </p:txBody>
      </p:sp>
    </p:spTree>
    <p:extLst>
      <p:ext uri="{BB962C8B-B14F-4D97-AF65-F5344CB8AC3E}">
        <p14:creationId xmlns:p14="http://schemas.microsoft.com/office/powerpoint/2010/main" val="12707931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92EE21-770D-47E0-B8BE-D58ED9EE3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</a:t>
            </a:r>
            <a:r>
              <a:rPr lang="zh-CN" altLang="en-US" dirty="0"/>
              <a:t>简单的设计模式运用：单例模式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D68E55-4F0C-408E-BBDE-C3046CBC9D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优点</a:t>
            </a:r>
          </a:p>
          <a:p>
            <a:r>
              <a:rPr lang="en-US" altLang="zh-CN" dirty="0"/>
              <a:t>1.</a:t>
            </a:r>
            <a:r>
              <a:rPr lang="zh-CN" altLang="en-US" dirty="0"/>
              <a:t>减少了时间和空间的开销（</a:t>
            </a:r>
            <a:r>
              <a:rPr lang="en-US" altLang="zh-CN" dirty="0"/>
              <a:t>new</a:t>
            </a:r>
            <a:r>
              <a:rPr lang="zh-CN" altLang="en-US" dirty="0"/>
              <a:t>实例的开销）。</a:t>
            </a:r>
          </a:p>
          <a:p>
            <a:r>
              <a:rPr lang="en-US" altLang="zh-CN" dirty="0"/>
              <a:t>2.</a:t>
            </a:r>
            <a:r>
              <a:rPr lang="zh-CN" altLang="en-US" dirty="0"/>
              <a:t>提高了封装性，使得外部不易改动实例。</a:t>
            </a:r>
          </a:p>
          <a:p>
            <a:r>
              <a:rPr lang="zh-CN" altLang="en-US" dirty="0"/>
              <a:t> </a:t>
            </a:r>
          </a:p>
          <a:p>
            <a:r>
              <a:rPr lang="zh-CN" altLang="en-US" b="1" dirty="0"/>
              <a:t>缺点</a:t>
            </a:r>
          </a:p>
          <a:p>
            <a:r>
              <a:rPr lang="en-US" altLang="zh-CN" dirty="0"/>
              <a:t>1.</a:t>
            </a:r>
            <a:r>
              <a:rPr lang="zh-CN" altLang="en-US" dirty="0"/>
              <a:t>懒汉式是以时间换空间的方式。</a:t>
            </a:r>
          </a:p>
          <a:p>
            <a:r>
              <a:rPr lang="en-US" altLang="zh-CN" dirty="0"/>
              <a:t>2.</a:t>
            </a:r>
            <a:r>
              <a:rPr lang="zh-CN" altLang="en-US" dirty="0"/>
              <a:t>饿汉式是以空间换时间的方式。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478795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15CE99-638B-459A-9363-465A519EB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</a:t>
            </a:r>
            <a:r>
              <a:rPr lang="zh-CN" altLang="en-US" dirty="0"/>
              <a:t>功能拓展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B42DA6-49B5-4325-8D92-C17FAF047B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用户图形界面</a:t>
            </a:r>
          </a:p>
        </p:txBody>
      </p:sp>
    </p:spTree>
    <p:extLst>
      <p:ext uri="{BB962C8B-B14F-4D97-AF65-F5344CB8AC3E}">
        <p14:creationId xmlns:p14="http://schemas.microsoft.com/office/powerpoint/2010/main" val="1707917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BE0A36-F956-4992-8042-C51F380DF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需求分析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9DABBA-4C3D-43EC-A853-F122016420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管理员登录、注销</a:t>
            </a:r>
          </a:p>
          <a:p>
            <a:r>
              <a:rPr lang="zh-CN" altLang="en-US" dirty="0"/>
              <a:t>商品系统信息查询</a:t>
            </a:r>
          </a:p>
          <a:p>
            <a:r>
              <a:rPr lang="zh-CN" altLang="en-US" dirty="0"/>
              <a:t>商品增加、修改、删除</a:t>
            </a:r>
          </a:p>
          <a:p>
            <a:r>
              <a:rPr lang="zh-CN" altLang="en-US" dirty="0"/>
              <a:t>售出清单查看</a:t>
            </a:r>
          </a:p>
          <a:p>
            <a:endParaRPr lang="en-US" altLang="zh-CN" dirty="0"/>
          </a:p>
          <a:p>
            <a:r>
              <a:rPr lang="zh-CN" altLang="en-US" dirty="0"/>
              <a:t>登录、注册、注销</a:t>
            </a:r>
          </a:p>
          <a:p>
            <a:r>
              <a:rPr lang="zh-CN" altLang="en-US" dirty="0"/>
              <a:t>查看商品</a:t>
            </a:r>
          </a:p>
          <a:p>
            <a:r>
              <a:rPr lang="zh-CN" altLang="en-US" dirty="0"/>
              <a:t>商品搜索</a:t>
            </a:r>
          </a:p>
          <a:p>
            <a:r>
              <a:rPr lang="zh-CN" altLang="en-US" dirty="0"/>
              <a:t>查看购物车、添加商品至购物车、删除购物车商品</a:t>
            </a:r>
          </a:p>
          <a:p>
            <a:r>
              <a:rPr lang="zh-CN" altLang="en-US" dirty="0"/>
              <a:t>结账，完成购物</a:t>
            </a:r>
          </a:p>
          <a:p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00D81FB-A6DD-4C9B-86FD-C32C72F38287}"/>
              </a:ext>
            </a:extLst>
          </p:cNvPr>
          <p:cNvSpPr txBox="1"/>
          <p:nvPr/>
        </p:nvSpPr>
        <p:spPr>
          <a:xfrm>
            <a:off x="5975927" y="1052945"/>
            <a:ext cx="350058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对象（用户）：</a:t>
            </a:r>
          </a:p>
          <a:p>
            <a:r>
              <a:rPr lang="en-US" altLang="zh-CN" sz="2800" dirty="0"/>
              <a:t>1.</a:t>
            </a:r>
            <a:r>
              <a:rPr lang="zh-CN" altLang="en-US" sz="2800" dirty="0"/>
              <a:t>管理员</a:t>
            </a:r>
          </a:p>
          <a:p>
            <a:r>
              <a:rPr lang="en-US" altLang="zh-CN" sz="2800" dirty="0"/>
              <a:t>2.</a:t>
            </a:r>
            <a:r>
              <a:rPr lang="zh-CN" altLang="en-US" sz="2800" dirty="0"/>
              <a:t>顾客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7994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2247DC-B447-44FE-89A5-12CD1D83F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16872067-EBDC-4F65-BF8A-0D7874E793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737939" y="0"/>
            <a:ext cx="9089683" cy="6858000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00FDE4D2-B5C2-40D7-BAD5-C42B3C2736DE}"/>
              </a:ext>
            </a:extLst>
          </p:cNvPr>
          <p:cNvSpPr txBox="1"/>
          <p:nvPr/>
        </p:nvSpPr>
        <p:spPr>
          <a:xfrm>
            <a:off x="9927883" y="58846"/>
            <a:ext cx="1376219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dirty="0"/>
              <a:t>2.</a:t>
            </a:r>
            <a:r>
              <a:rPr lang="zh-CN" altLang="en-US" sz="7200" dirty="0"/>
              <a:t>程序流程图</a:t>
            </a:r>
          </a:p>
        </p:txBody>
      </p:sp>
    </p:spTree>
    <p:extLst>
      <p:ext uri="{BB962C8B-B14F-4D97-AF65-F5344CB8AC3E}">
        <p14:creationId xmlns:p14="http://schemas.microsoft.com/office/powerpoint/2010/main" val="2872803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307BFE-65A6-4BB5-9AE1-FE5336AB7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</a:t>
            </a:r>
            <a:r>
              <a:rPr lang="zh-CN" altLang="en-US" dirty="0"/>
              <a:t>数据结构设计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BE4980-808B-4873-9EBB-EC0A4A8F9D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486275"/>
          </a:xfrm>
        </p:spPr>
        <p:txBody>
          <a:bodyPr/>
          <a:lstStyle/>
          <a:p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需要处理的信息：</a:t>
            </a:r>
            <a:endParaRPr lang="en-US" altLang="zh-CN" dirty="0"/>
          </a:p>
          <a:p>
            <a:r>
              <a:rPr lang="en-US" altLang="zh-CN" dirty="0"/>
              <a:t>1.</a:t>
            </a:r>
            <a:r>
              <a:rPr lang="zh-CN" altLang="en-US" dirty="0"/>
              <a:t>用户账户信息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库存信息</a:t>
            </a:r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售出清单信息</a:t>
            </a:r>
            <a:endParaRPr lang="en-US" altLang="zh-CN" dirty="0"/>
          </a:p>
          <a:p>
            <a:r>
              <a:rPr lang="en-US" altLang="zh-CN" dirty="0"/>
              <a:t>4.</a:t>
            </a:r>
            <a:r>
              <a:rPr lang="zh-CN" altLang="en-US" dirty="0"/>
              <a:t>购物车信息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952655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893006-51DC-4377-9F0F-617E043CD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通用商品结构</a:t>
            </a: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A8621194-F6DD-484A-A407-811F99362F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414" y="1690688"/>
            <a:ext cx="3394921" cy="3000867"/>
          </a:xfr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AE58E9F6-D42C-4240-B114-72EB54392977}"/>
              </a:ext>
            </a:extLst>
          </p:cNvPr>
          <p:cNvSpPr txBox="1"/>
          <p:nvPr/>
        </p:nvSpPr>
        <p:spPr>
          <a:xfrm>
            <a:off x="4876800" y="1871199"/>
            <a:ext cx="194887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从上至下：</a:t>
            </a:r>
            <a:endParaRPr lang="en-US" altLang="zh-CN" sz="2800" dirty="0"/>
          </a:p>
          <a:p>
            <a:r>
              <a:rPr lang="en-US" altLang="zh-CN" sz="2800" dirty="0"/>
              <a:t>1.</a:t>
            </a:r>
            <a:r>
              <a:rPr lang="zh-CN" altLang="en-US" sz="2800" dirty="0"/>
              <a:t>商品</a:t>
            </a:r>
            <a:r>
              <a:rPr lang="en-US" altLang="zh-CN" sz="2800" dirty="0"/>
              <a:t>ID</a:t>
            </a:r>
          </a:p>
          <a:p>
            <a:r>
              <a:rPr lang="en-US" altLang="zh-CN" sz="2800" dirty="0"/>
              <a:t>2.</a:t>
            </a:r>
            <a:r>
              <a:rPr lang="zh-CN" altLang="en-US" sz="2800" dirty="0"/>
              <a:t>商品名</a:t>
            </a:r>
            <a:endParaRPr lang="en-US" altLang="zh-CN" sz="2800" dirty="0"/>
          </a:p>
          <a:p>
            <a:r>
              <a:rPr lang="en-US" altLang="zh-CN" sz="2800" dirty="0"/>
              <a:t>3.</a:t>
            </a:r>
            <a:r>
              <a:rPr lang="zh-CN" altLang="en-US" sz="2800" dirty="0"/>
              <a:t>品牌名</a:t>
            </a:r>
            <a:endParaRPr lang="en-US" altLang="zh-CN" sz="2800" dirty="0"/>
          </a:p>
          <a:p>
            <a:r>
              <a:rPr lang="en-US" altLang="zh-CN" sz="2800" dirty="0"/>
              <a:t>4.</a:t>
            </a:r>
            <a:r>
              <a:rPr lang="zh-CN" altLang="en-US" sz="2800" dirty="0"/>
              <a:t>价格</a:t>
            </a:r>
            <a:endParaRPr lang="en-US" altLang="zh-CN" sz="2800" dirty="0"/>
          </a:p>
          <a:p>
            <a:r>
              <a:rPr lang="en-US" altLang="zh-CN" sz="2800" dirty="0"/>
              <a:t>5.</a:t>
            </a:r>
            <a:r>
              <a:rPr lang="zh-CN" altLang="en-US" sz="2800" dirty="0"/>
              <a:t>商品数量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523171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9C6D7E-332D-49FD-BFA3-1B73705B3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基于通用结构的已购清单特化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3BE16E76-1946-4FD2-9B22-EA213D167D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61007"/>
            <a:ext cx="4896613" cy="1678838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F18243B1-7547-453D-B677-6A194EBE5D1E}"/>
              </a:ext>
            </a:extLst>
          </p:cNvPr>
          <p:cNvSpPr txBox="1"/>
          <p:nvPr/>
        </p:nvSpPr>
        <p:spPr>
          <a:xfrm>
            <a:off x="6096000" y="2165272"/>
            <a:ext cx="39091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补充：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en-US" sz="2800" dirty="0"/>
              <a:t>已购清单中的用户名</a:t>
            </a:r>
          </a:p>
        </p:txBody>
      </p:sp>
    </p:spTree>
    <p:extLst>
      <p:ext uri="{BB962C8B-B14F-4D97-AF65-F5344CB8AC3E}">
        <p14:creationId xmlns:p14="http://schemas.microsoft.com/office/powerpoint/2010/main" val="4768229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083DA4-8DC2-40EC-9802-56148CE13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用户结构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619D9EA5-A455-4BB4-9A2C-A1FB519CC4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00345"/>
            <a:ext cx="4204934" cy="2088164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96FB0E58-0EED-4DE9-94DA-1FF8B64558EE}"/>
              </a:ext>
            </a:extLst>
          </p:cNvPr>
          <p:cNvSpPr txBox="1"/>
          <p:nvPr/>
        </p:nvSpPr>
        <p:spPr>
          <a:xfrm>
            <a:off x="5366327" y="1902692"/>
            <a:ext cx="3389746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从上至下：</a:t>
            </a:r>
            <a:endParaRPr lang="en-US" altLang="zh-CN" sz="3200" dirty="0"/>
          </a:p>
          <a:p>
            <a:r>
              <a:rPr lang="en-US" altLang="zh-CN" sz="3200" dirty="0"/>
              <a:t>1.</a:t>
            </a:r>
            <a:r>
              <a:rPr lang="zh-CN" altLang="en-US" sz="3200" dirty="0"/>
              <a:t>用户名</a:t>
            </a:r>
            <a:endParaRPr lang="en-US" altLang="zh-CN" sz="3200" dirty="0"/>
          </a:p>
          <a:p>
            <a:r>
              <a:rPr lang="en-US" altLang="zh-CN" sz="3200" dirty="0"/>
              <a:t>2.</a:t>
            </a:r>
            <a:r>
              <a:rPr lang="zh-CN" altLang="en-US" sz="3200" dirty="0"/>
              <a:t>用户密码</a:t>
            </a:r>
            <a:endParaRPr lang="en-US" altLang="zh-CN" sz="3200" dirty="0"/>
          </a:p>
          <a:p>
            <a:r>
              <a:rPr lang="en-US" altLang="zh-CN" dirty="0"/>
              <a:t>//</a:t>
            </a:r>
            <a:r>
              <a:rPr lang="zh-CN" altLang="en-US" dirty="0"/>
              <a:t>明文令人头大</a:t>
            </a:r>
          </a:p>
        </p:txBody>
      </p:sp>
    </p:spTree>
    <p:extLst>
      <p:ext uri="{BB962C8B-B14F-4D97-AF65-F5344CB8AC3E}">
        <p14:creationId xmlns:p14="http://schemas.microsoft.com/office/powerpoint/2010/main" val="36574456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F8D1B5-B5AF-40AD-BD6B-B8911E3D5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</a:t>
            </a:r>
            <a:r>
              <a:rPr lang="zh-CN" altLang="en-US" dirty="0"/>
              <a:t>模块设计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EDDDA017-055A-41F1-AB6B-71641D4B880C}"/>
              </a:ext>
            </a:extLst>
          </p:cNvPr>
          <p:cNvSpPr/>
          <p:nvPr/>
        </p:nvSpPr>
        <p:spPr>
          <a:xfrm>
            <a:off x="5444820" y="5520343"/>
            <a:ext cx="2117557" cy="8502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Main.cpp</a:t>
            </a:r>
            <a:endParaRPr lang="zh-CN" altLang="en-US" dirty="0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CB573A72-2FD6-4DD3-BB2E-3B1EB9804B93}"/>
              </a:ext>
            </a:extLst>
          </p:cNvPr>
          <p:cNvSpPr/>
          <p:nvPr/>
        </p:nvSpPr>
        <p:spPr>
          <a:xfrm>
            <a:off x="5755542" y="2393492"/>
            <a:ext cx="2117557" cy="5935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Struct.h</a:t>
            </a:r>
            <a:endParaRPr lang="zh-CN" altLang="en-US" dirty="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957B0182-43DC-481C-8F5F-84ECFBCAB615}"/>
              </a:ext>
            </a:extLst>
          </p:cNvPr>
          <p:cNvSpPr/>
          <p:nvPr/>
        </p:nvSpPr>
        <p:spPr>
          <a:xfrm>
            <a:off x="2731607" y="3641728"/>
            <a:ext cx="2197768" cy="8983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Admin.h</a:t>
            </a:r>
            <a:r>
              <a:rPr lang="en-US" altLang="zh-CN" dirty="0"/>
              <a:t>/.</a:t>
            </a:r>
            <a:r>
              <a:rPr lang="en-US" altLang="zh-CN" dirty="0" err="1"/>
              <a:t>cpp</a:t>
            </a:r>
            <a:endParaRPr lang="zh-CN" altLang="en-US" dirty="0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6CDF92F2-B77C-465C-8D0F-4F3692EE2418}"/>
              </a:ext>
            </a:extLst>
          </p:cNvPr>
          <p:cNvSpPr/>
          <p:nvPr/>
        </p:nvSpPr>
        <p:spPr>
          <a:xfrm>
            <a:off x="8562474" y="1337657"/>
            <a:ext cx="2117557" cy="7958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Shop.h</a:t>
            </a:r>
            <a:r>
              <a:rPr lang="en-US" altLang="zh-CN" dirty="0"/>
              <a:t>/.</a:t>
            </a:r>
            <a:r>
              <a:rPr lang="en-US" altLang="zh-CN" dirty="0" err="1"/>
              <a:t>cpp</a:t>
            </a:r>
            <a:endParaRPr lang="zh-CN" altLang="en-US" dirty="0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A43B576A-60CD-4279-AAD1-5485BBB9B47A}"/>
              </a:ext>
            </a:extLst>
          </p:cNvPr>
          <p:cNvSpPr/>
          <p:nvPr/>
        </p:nvSpPr>
        <p:spPr>
          <a:xfrm>
            <a:off x="7736307" y="3689854"/>
            <a:ext cx="2117557" cy="8502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User.h</a:t>
            </a:r>
            <a:r>
              <a:rPr lang="en-US" altLang="zh-CN" dirty="0"/>
              <a:t>/.</a:t>
            </a:r>
            <a:r>
              <a:rPr lang="en-US" altLang="zh-CN" dirty="0" err="1"/>
              <a:t>cpp</a:t>
            </a:r>
            <a:endParaRPr lang="zh-CN" altLang="en-US" dirty="0"/>
          </a:p>
        </p:txBody>
      </p:sp>
      <p:cxnSp>
        <p:nvCxnSpPr>
          <p:cNvPr id="10" name="连接符: 曲线 9">
            <a:extLst>
              <a:ext uri="{FF2B5EF4-FFF2-40B4-BE49-F238E27FC236}">
                <a16:creationId xmlns:a16="http://schemas.microsoft.com/office/drawing/2014/main" id="{223C6F10-F38F-43D3-AF90-477D2321D098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rot="5400000">
            <a:off x="4995067" y="1822474"/>
            <a:ext cx="654678" cy="2983830"/>
          </a:xfrm>
          <a:prstGeom prst="curvedConnector3">
            <a:avLst>
              <a:gd name="adj1" fmla="val 50000"/>
            </a:avLst>
          </a:prstGeom>
          <a:ln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连接符: 曲线 15">
            <a:extLst>
              <a:ext uri="{FF2B5EF4-FFF2-40B4-BE49-F238E27FC236}">
                <a16:creationId xmlns:a16="http://schemas.microsoft.com/office/drawing/2014/main" id="{EEDC4E21-B34B-4B1D-80C9-D5D26784D09E}"/>
              </a:ext>
            </a:extLst>
          </p:cNvPr>
          <p:cNvCxnSpPr>
            <a:stCxn id="5" idx="2"/>
            <a:endCxn id="8" idx="0"/>
          </p:cNvCxnSpPr>
          <p:nvPr/>
        </p:nvCxnSpPr>
        <p:spPr>
          <a:xfrm rot="16200000" flipH="1">
            <a:off x="7453301" y="2348069"/>
            <a:ext cx="702804" cy="1980765"/>
          </a:xfrm>
          <a:prstGeom prst="curvedConnector3">
            <a:avLst>
              <a:gd name="adj1" fmla="val 50000"/>
            </a:avLst>
          </a:prstGeom>
          <a:ln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连接符: 曲线 18">
            <a:extLst>
              <a:ext uri="{FF2B5EF4-FFF2-40B4-BE49-F238E27FC236}">
                <a16:creationId xmlns:a16="http://schemas.microsoft.com/office/drawing/2014/main" id="{D44BCE74-77DA-4E4A-ABC1-3F51875C8902}"/>
              </a:ext>
            </a:extLst>
          </p:cNvPr>
          <p:cNvCxnSpPr>
            <a:stCxn id="5" idx="2"/>
            <a:endCxn id="7" idx="0"/>
          </p:cNvCxnSpPr>
          <p:nvPr/>
        </p:nvCxnSpPr>
        <p:spPr>
          <a:xfrm rot="5400000" flipH="1" flipV="1">
            <a:off x="7393090" y="758888"/>
            <a:ext cx="1649393" cy="2806932"/>
          </a:xfrm>
          <a:prstGeom prst="curvedConnector5">
            <a:avLst>
              <a:gd name="adj1" fmla="val -13860"/>
              <a:gd name="adj2" fmla="val 50000"/>
              <a:gd name="adj3" fmla="val 113860"/>
            </a:avLst>
          </a:prstGeom>
          <a:ln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连接符: 曲线 20">
            <a:extLst>
              <a:ext uri="{FF2B5EF4-FFF2-40B4-BE49-F238E27FC236}">
                <a16:creationId xmlns:a16="http://schemas.microsoft.com/office/drawing/2014/main" id="{7AE62848-72D3-4179-B578-9F736BC5803D}"/>
              </a:ext>
            </a:extLst>
          </p:cNvPr>
          <p:cNvCxnSpPr>
            <a:cxnSpLocks/>
            <a:stCxn id="8" idx="1"/>
            <a:endCxn id="6" idx="3"/>
          </p:cNvCxnSpPr>
          <p:nvPr/>
        </p:nvCxnSpPr>
        <p:spPr>
          <a:xfrm rot="10800000">
            <a:off x="4929375" y="4090908"/>
            <a:ext cx="2806932" cy="24063"/>
          </a:xfrm>
          <a:prstGeom prst="curvedConnector3">
            <a:avLst>
              <a:gd name="adj1" fmla="val 50000"/>
            </a:avLst>
          </a:prstGeom>
          <a:ln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连接符: 曲线 22">
            <a:extLst>
              <a:ext uri="{FF2B5EF4-FFF2-40B4-BE49-F238E27FC236}">
                <a16:creationId xmlns:a16="http://schemas.microsoft.com/office/drawing/2014/main" id="{37946CFB-5404-4CAB-8E85-728B2DAD6468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 flipH="1">
            <a:off x="7736307" y="1735577"/>
            <a:ext cx="2943724" cy="2379393"/>
          </a:xfrm>
          <a:prstGeom prst="curvedConnector5">
            <a:avLst>
              <a:gd name="adj1" fmla="val -7766"/>
              <a:gd name="adj2" fmla="val 49428"/>
              <a:gd name="adj3" fmla="val 107766"/>
            </a:avLst>
          </a:prstGeom>
          <a:ln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连接符: 曲线 61">
            <a:extLst>
              <a:ext uri="{FF2B5EF4-FFF2-40B4-BE49-F238E27FC236}">
                <a16:creationId xmlns:a16="http://schemas.microsoft.com/office/drawing/2014/main" id="{FC11E138-5AE1-483D-99F1-467B0DD542CC}"/>
              </a:ext>
            </a:extLst>
          </p:cNvPr>
          <p:cNvCxnSpPr>
            <a:stCxn id="8" idx="2"/>
            <a:endCxn id="4" idx="0"/>
          </p:cNvCxnSpPr>
          <p:nvPr/>
        </p:nvCxnSpPr>
        <p:spPr>
          <a:xfrm rot="5400000">
            <a:off x="7159215" y="3884471"/>
            <a:ext cx="980257" cy="2291487"/>
          </a:xfrm>
          <a:prstGeom prst="curvedConnector3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连接符: 曲线 63">
            <a:extLst>
              <a:ext uri="{FF2B5EF4-FFF2-40B4-BE49-F238E27FC236}">
                <a16:creationId xmlns:a16="http://schemas.microsoft.com/office/drawing/2014/main" id="{AFE68976-9D70-4F49-9E42-74A0A93D6303}"/>
              </a:ext>
            </a:extLst>
          </p:cNvPr>
          <p:cNvCxnSpPr>
            <a:stCxn id="6" idx="2"/>
            <a:endCxn id="4" idx="0"/>
          </p:cNvCxnSpPr>
          <p:nvPr/>
        </p:nvCxnSpPr>
        <p:spPr>
          <a:xfrm rot="16200000" flipH="1">
            <a:off x="4676917" y="3693660"/>
            <a:ext cx="980257" cy="2673108"/>
          </a:xfrm>
          <a:prstGeom prst="curvedConnector3">
            <a:avLst/>
          </a:prstGeom>
          <a:ln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箭头: 直角上 88">
            <a:extLst>
              <a:ext uri="{FF2B5EF4-FFF2-40B4-BE49-F238E27FC236}">
                <a16:creationId xmlns:a16="http://schemas.microsoft.com/office/drawing/2014/main" id="{E1A7D576-6A37-425C-AC93-61D3B46ACBD3}"/>
              </a:ext>
            </a:extLst>
          </p:cNvPr>
          <p:cNvSpPr/>
          <p:nvPr/>
        </p:nvSpPr>
        <p:spPr>
          <a:xfrm rot="16200000">
            <a:off x="6551632" y="1822774"/>
            <a:ext cx="525378" cy="621443"/>
          </a:xfrm>
          <a:prstGeom prst="bentUpArrow">
            <a:avLst>
              <a:gd name="adj1" fmla="val 28053"/>
              <a:gd name="adj2" fmla="val 25000"/>
              <a:gd name="adj3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22B3392E-BE4B-46AC-B5F5-F25ED40A0BB9}"/>
              </a:ext>
            </a:extLst>
          </p:cNvPr>
          <p:cNvSpPr/>
          <p:nvPr/>
        </p:nvSpPr>
        <p:spPr>
          <a:xfrm>
            <a:off x="5390777" y="839147"/>
            <a:ext cx="1086659" cy="12277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前面数据结构</a:t>
            </a:r>
          </a:p>
        </p:txBody>
      </p:sp>
    </p:spTree>
    <p:extLst>
      <p:ext uri="{BB962C8B-B14F-4D97-AF65-F5344CB8AC3E}">
        <p14:creationId xmlns:p14="http://schemas.microsoft.com/office/powerpoint/2010/main" val="11804832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603</TotalTime>
  <Words>667</Words>
  <Application>Microsoft Office PowerPoint</Application>
  <PresentationFormat>宽屏</PresentationFormat>
  <Paragraphs>112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7" baseType="lpstr">
      <vt:lpstr>等线</vt:lpstr>
      <vt:lpstr>等线 Light</vt:lpstr>
      <vt:lpstr>Arial</vt:lpstr>
      <vt:lpstr>Office 主题​​</vt:lpstr>
      <vt:lpstr>程序设计实验 网店购物管理系统</vt:lpstr>
      <vt:lpstr>目录</vt:lpstr>
      <vt:lpstr>1.需求分析</vt:lpstr>
      <vt:lpstr>PowerPoint 演示文稿</vt:lpstr>
      <vt:lpstr>3.数据结构设计</vt:lpstr>
      <vt:lpstr>通用商品结构</vt:lpstr>
      <vt:lpstr>基于通用结构的已购清单特化</vt:lpstr>
      <vt:lpstr>用户结构</vt:lpstr>
      <vt:lpstr>4.模块设计</vt:lpstr>
      <vt:lpstr>UI模块设计</vt:lpstr>
      <vt:lpstr>User.h/.cpp ：用户类</vt:lpstr>
      <vt:lpstr>Admin.h/.cpp：管理员类</vt:lpstr>
      <vt:lpstr>Shop.h/.cpp :class Cstock：库存类</vt:lpstr>
      <vt:lpstr>Shop.h/.cpp :class CShoppingCart: public Cstock ：购物车类</vt:lpstr>
      <vt:lpstr>Shop.h/.cpp :class  CSoldlist</vt:lpstr>
      <vt:lpstr>Main.cpp：用于控制台的版本</vt:lpstr>
      <vt:lpstr>界面设计（控制台应用程序）</vt:lpstr>
      <vt:lpstr>UI界面设计：</vt:lpstr>
      <vt:lpstr>UI界面设计：</vt:lpstr>
      <vt:lpstr>5.简单的设计模式运用：单例模式</vt:lpstr>
      <vt:lpstr>5.简单的设计模式运用：单例模式</vt:lpstr>
      <vt:lpstr>5.简单的设计模式运用：单例模式</vt:lpstr>
      <vt:lpstr>6.功能拓展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Tianqi Shen</dc:creator>
  <cp:lastModifiedBy>Tianqi Shen</cp:lastModifiedBy>
  <cp:revision>39</cp:revision>
  <dcterms:created xsi:type="dcterms:W3CDTF">2018-04-01T06:28:28Z</dcterms:created>
  <dcterms:modified xsi:type="dcterms:W3CDTF">2018-04-18T15:16:41Z</dcterms:modified>
</cp:coreProperties>
</file>