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7"/>
  </p:notesMasterIdLst>
  <p:sldIdLst>
    <p:sldId id="287" r:id="rId3"/>
    <p:sldId id="256" r:id="rId4"/>
    <p:sldId id="257" r:id="rId5"/>
    <p:sldId id="266" r:id="rId6"/>
    <p:sldId id="258" r:id="rId7"/>
    <p:sldId id="265" r:id="rId8"/>
    <p:sldId id="267" r:id="rId9"/>
    <p:sldId id="263" r:id="rId10"/>
    <p:sldId id="269" r:id="rId11"/>
    <p:sldId id="286" r:id="rId12"/>
    <p:sldId id="260" r:id="rId13"/>
    <p:sldId id="281" r:id="rId14"/>
    <p:sldId id="28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2" autoAdjust="0"/>
    <p:restoredTop sz="94660"/>
  </p:normalViewPr>
  <p:slideViewPr>
    <p:cSldViewPr>
      <p:cViewPr>
        <p:scale>
          <a:sx n="109" d="100"/>
          <a:sy n="109" d="100"/>
        </p:scale>
        <p:origin x="1296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3842907C-D0AA-4C58-9F94-58B40AD65B29}" type="datetimeFigureOut">
              <a:rPr lang="ko-KR" altLang="en-US"/>
              <a:pPr/>
              <a:t>2016. 11. 14.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3642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9664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3364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38332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5767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858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0409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451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760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5913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9562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12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0717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0876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69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1">
              <a:defRPr lang="ko-K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1">
              <a:buNone/>
              <a:defRPr lang="ko-K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ko-K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ko-K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ko-K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ko-K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ko-KR" altLang="en-US"/>
              <a:pPr/>
              <a:t>2016년 11월 14일 월요일</a:t>
            </a:fld>
            <a:endParaRPr lang="ko-KR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1">
              <a:buNone/>
              <a:defRPr lang="ko-K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1">
              <a:buNone/>
              <a:defRPr lang="ko-KR" sz="2300">
                <a:solidFill>
                  <a:schemeClr val="tx1"/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1"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1">
              <a:defRPr lang="ko-KR"/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1">
              <a:buNone/>
              <a:defRPr lang="ko-KR" sz="2400" b="0">
                <a:solidFill>
                  <a:schemeClr val="bg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1">
              <a:buNone/>
              <a:defRPr lang="ko-KR" sz="2400" b="0">
                <a:solidFill>
                  <a:schemeClr val="bg1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1"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1">
              <a:spcBef>
                <a:spcPts val="0"/>
              </a:spcBef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1">
              <a:buNone/>
              <a:defRPr lang="ko-K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1">
              <a:buNone/>
              <a:defRPr lang="ko-KR" sz="1600"/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1"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ko-KR" altLang="en-US"/>
              <a:pPr/>
              <a:t>2016년 11월 14일 월요일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1"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1">
              <a:buNone/>
              <a:defRPr lang="ko-KR" sz="3200"/>
            </a:lvl1pPr>
            <a:extLst/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ko-KR" altLang="en-US"/>
              <a:pPr/>
              <a:t>2016년 11월 14일 월요일</a:t>
            </a:fld>
            <a:endParaRPr lang="ko-KR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endParaRPr lang="ko-KR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lang="ko-KR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1">
              <a:buNone/>
              <a:defRPr lang="ko-K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ko-K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ko-K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  <a:p>
            <a:pPr lvl="5"/>
            <a:r>
              <a:rPr lang="ko-KR"/>
              <a:t>여섯째 수준</a:t>
            </a:r>
          </a:p>
          <a:p>
            <a:pPr lvl="6"/>
            <a:r>
              <a:rPr lang="ko-KR"/>
              <a:t>일곱째 수준</a:t>
            </a:r>
          </a:p>
          <a:p>
            <a:pPr lvl="7"/>
            <a:r>
              <a:rPr lang="ko-KR"/>
              <a:t>여덟째 수준</a:t>
            </a:r>
          </a:p>
          <a:p>
            <a:pPr lvl="8"/>
            <a:r>
              <a:rPr lang="ko-KR"/>
              <a:t>아홉째 수준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1">
              <a:defRPr lang="ko-K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ko-KR" altLang="en-US"/>
              <a:pPr/>
              <a:t>2016년 11월 14일 월요일</a:t>
            </a:fld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1">
              <a:defRPr lang="ko-K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1">
              <a:defRPr lang="ko-K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ko-KR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ko-K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1" hangingPunct="1">
        <a:spcBef>
          <a:spcPct val="0"/>
        </a:spcBef>
        <a:buNone/>
        <a:defRPr lang="ko-K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ko-K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lang="ko-K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ko-K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lang="ko-K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lang="ko-K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52.78.83.75:8080/</a:t>
            </a:r>
            <a:r>
              <a:rPr lang="en-US" altLang="ko-KR" dirty="0" err="1" smtClean="0"/>
              <a:t>shareplayer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index.jsp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2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주요 화면</a:t>
            </a:r>
            <a:endParaRPr lang="ko-KR" dirty="0"/>
          </a:p>
        </p:txBody>
      </p:sp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251520" y="1417638"/>
            <a:ext cx="5832648" cy="3672408"/>
          </a:xfrm>
        </p:spPr>
        <p:txBody>
          <a:bodyPr/>
          <a:lstStyle/>
          <a:p>
            <a:r>
              <a:rPr lang="ko-KR" altLang="en-US" sz="2100" b="1" dirty="0"/>
              <a:t>결과화면</a:t>
            </a:r>
            <a:r>
              <a:rPr lang="en-US" altLang="ko-KR" sz="2100" b="1" dirty="0"/>
              <a:t>(UI) –</a:t>
            </a:r>
            <a:r>
              <a:rPr lang="ko-KR" altLang="en-US" sz="2100" b="1" dirty="0"/>
              <a:t> 채널 페이지</a:t>
            </a:r>
            <a:endParaRPr lang="en-US" altLang="ko-KR" sz="2100" b="1" dirty="0"/>
          </a:p>
          <a:p>
            <a:pPr lvl="1"/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638"/>
            <a:ext cx="6457974" cy="40362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97" y="1575168"/>
            <a:ext cx="255580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 </a:t>
            </a:r>
            <a:r>
              <a:rPr lang="en-US" altLang="ko-KR" sz="2600" dirty="0"/>
              <a:t>–</a:t>
            </a:r>
            <a:r>
              <a:rPr lang="en-US" altLang="ko-KR" dirty="0"/>
              <a:t> </a:t>
            </a:r>
            <a:r>
              <a:rPr lang="en-US" altLang="ko-KR" sz="2600" dirty="0" err="1"/>
              <a:t>Usecase</a:t>
            </a:r>
            <a:r>
              <a:rPr lang="en-US" altLang="ko-KR" sz="2600" dirty="0"/>
              <a:t> Diagram</a:t>
            </a:r>
            <a:endParaRPr lang="ko-KR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8" y="1916832"/>
            <a:ext cx="7526143" cy="38130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 </a:t>
            </a:r>
            <a:r>
              <a:rPr lang="en-US" altLang="ko-KR" sz="2600" dirty="0"/>
              <a:t>–</a:t>
            </a:r>
            <a:r>
              <a:rPr lang="en-US" altLang="ko-KR" dirty="0"/>
              <a:t> </a:t>
            </a:r>
            <a:r>
              <a:rPr lang="ko-KR" altLang="en-US" sz="2600" dirty="0"/>
              <a:t>모듈개요도</a:t>
            </a:r>
            <a:endParaRPr lang="ko-KR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17680"/>
              </p:ext>
            </p:extLst>
          </p:nvPr>
        </p:nvGraphicFramePr>
        <p:xfrm>
          <a:off x="755576" y="1417638"/>
          <a:ext cx="7632848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29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24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Share Player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Share</a:t>
                      </a:r>
                      <a:r>
                        <a:rPr lang="en-US" altLang="ko-KR" sz="1400" baseline="0" dirty="0">
                          <a:latin typeface="+mn-ea"/>
                          <a:ea typeface="+mn-ea"/>
                        </a:rPr>
                        <a:t> Player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접속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최초 접속 화면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 로그인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ID/Password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비회원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사용자들의 채널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사용자들이 만든 채널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영상 넣기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사용자가 영상의 링크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채널평가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채널 소유주의 채널을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영상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등록한 영상 링크를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3.4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채널 이름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채널의 이름을 재설정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4.1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글작성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게시판의 글을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4.2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댓글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댓글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5.0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메신저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메신저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5.1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쪽지 송신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쪽지 송신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쪽지 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쪽지 확인 및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2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 </a:t>
            </a:r>
            <a:r>
              <a:rPr lang="en-US" altLang="ko-KR" sz="2600" dirty="0"/>
              <a:t>–</a:t>
            </a:r>
            <a:r>
              <a:rPr lang="en-US" altLang="ko-KR" dirty="0"/>
              <a:t> </a:t>
            </a:r>
            <a:r>
              <a:rPr lang="en-US" altLang="ko-KR" sz="2600" dirty="0"/>
              <a:t>E-R Diagram</a:t>
            </a:r>
            <a:endParaRPr lang="ko-KR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271"/>
            <a:ext cx="9144000" cy="55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- </a:t>
            </a:r>
            <a:r>
              <a:rPr lang="ko-KR" altLang="en-US" sz="2600" dirty="0"/>
              <a:t>문제점 및 개선 방안</a:t>
            </a:r>
            <a:endParaRPr lang="ko-KR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19950"/>
            <a:ext cx="81631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en-US" altLang="ko-KR" sz="2000" dirty="0" err="1">
                <a:latin typeface="+mn-ea"/>
              </a:rPr>
              <a:t>Youtube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영상만 가능</a:t>
            </a:r>
            <a:endParaRPr lang="en-US" altLang="ko-KR" sz="2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영상의 링크가 </a:t>
            </a:r>
            <a:r>
              <a:rPr lang="en-US" altLang="ko-KR" dirty="0" err="1">
                <a:latin typeface="+mn-ea"/>
              </a:rPr>
              <a:t>Youtube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링크에만 제한이 걸려 다른 플랫폼에서 올린 영상들 등록을 하여도 재생이 불가능하다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영상에 대한 제목 입력</a:t>
            </a:r>
            <a:endParaRPr lang="en-US" altLang="ko-KR" sz="2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또한 링크의 제목을 입력해야 하는데 이 문제에 대한 개선방안은 </a:t>
            </a:r>
            <a:r>
              <a:rPr lang="en-US" altLang="ko-KR" dirty="0" err="1">
                <a:latin typeface="+mn-ea"/>
              </a:rPr>
              <a:t>Youtube</a:t>
            </a:r>
            <a:r>
              <a:rPr lang="en-US" altLang="ko-KR" dirty="0">
                <a:latin typeface="+mn-ea"/>
              </a:rPr>
              <a:t> API</a:t>
            </a:r>
            <a:r>
              <a:rPr lang="ko-KR" altLang="en-US" dirty="0">
                <a:latin typeface="+mn-ea"/>
              </a:rPr>
              <a:t>에 있는 기능을 이용하여 개발이 가능할 것으로 생각된다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 </a:t>
            </a:r>
            <a:r>
              <a:rPr lang="ko-KR" altLang="en-US" sz="2000" dirty="0">
                <a:latin typeface="+mn-ea"/>
              </a:rPr>
              <a:t>접근성</a:t>
            </a:r>
            <a:endParaRPr lang="en-US" altLang="ko-KR" sz="2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링크를 가져오기 위해서는 </a:t>
            </a:r>
            <a:r>
              <a:rPr lang="en-US" altLang="ko-KR" dirty="0" err="1">
                <a:latin typeface="+mn-ea"/>
              </a:rPr>
              <a:t>Youtube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사이트를 방문해 링크를 가져와야 하는 번거로움이 있다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4. </a:t>
            </a:r>
            <a:r>
              <a:rPr lang="ko-KR" altLang="en-US" sz="2000" dirty="0">
                <a:latin typeface="+mn-ea"/>
              </a:rPr>
              <a:t>디자인</a:t>
            </a:r>
            <a:endParaRPr lang="en-US" altLang="ko-KR" sz="2000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부트스트랩을 사용한 디자인이어서 획일성을 보여준다</a:t>
            </a:r>
            <a:r>
              <a:rPr lang="en-US" altLang="ko-KR" dirty="0">
                <a:latin typeface="+mn-ea"/>
              </a:rPr>
              <a:t>. Foundation</a:t>
            </a:r>
            <a:r>
              <a:rPr lang="ko-KR" altLang="en-US" dirty="0">
                <a:latin typeface="+mn-ea"/>
              </a:rPr>
              <a:t>에서 제공하는 템플릿 사용해 다채로운 화면을 구성할 예정이다</a:t>
            </a:r>
            <a:r>
              <a:rPr lang="en-US" altLang="ko-KR" dirty="0">
                <a:latin typeface="+mn-ea"/>
              </a:rPr>
              <a:t>.</a:t>
            </a:r>
          </a:p>
          <a:p>
            <a:pPr fontAlgn="base" latinLnBrk="1"/>
            <a:endParaRPr lang="en-US" altLang="ko-KR" sz="2000" spc="-3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82976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Share Player</a:t>
            </a:r>
            <a:endParaRPr lang="ko-KR" sz="3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2090854"/>
            <a:ext cx="7772400" cy="1199704"/>
          </a:xfrm>
        </p:spPr>
        <p:txBody>
          <a:bodyPr/>
          <a:lstStyle/>
          <a:p>
            <a:r>
              <a:rPr lang="en-US" altLang="ko-KR" dirty="0"/>
              <a:t>YouTube Link</a:t>
            </a:r>
            <a:r>
              <a:rPr lang="ko-KR" altLang="en-US" dirty="0"/>
              <a:t>를 이용한 영상 공유페이지</a:t>
            </a:r>
            <a:endParaRPr 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9020"/>
              </p:ext>
            </p:extLst>
          </p:nvPr>
        </p:nvGraphicFramePr>
        <p:xfrm>
          <a:off x="6660232" y="2996952"/>
          <a:ext cx="2483768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1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지도교수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강영창 교수님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김원태</a:t>
                      </a:r>
                      <a:r>
                        <a:rPr lang="en-US" altLang="ko-KR" sz="1500" dirty="0"/>
                        <a:t>(21051062)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박승엽</a:t>
                      </a:r>
                      <a:r>
                        <a:rPr lang="en-US" altLang="ko-KR" sz="1500" dirty="0"/>
                        <a:t>(21051072)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안도영</a:t>
                      </a:r>
                      <a:r>
                        <a:rPr lang="en-US" altLang="ko-KR" sz="1500" dirty="0"/>
                        <a:t>(21051080)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진행 순서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개발 시스템</a:t>
            </a:r>
            <a:endParaRPr lang="en-US" altLang="ko-KR" dirty="0"/>
          </a:p>
          <a:p>
            <a:r>
              <a:rPr lang="ko-KR" altLang="en-US" dirty="0"/>
              <a:t>개발 내용 및 범위</a:t>
            </a:r>
            <a:endParaRPr lang="en-US" altLang="ko-KR" dirty="0"/>
          </a:p>
          <a:p>
            <a:r>
              <a:rPr lang="ko-KR" altLang="en-US" dirty="0"/>
              <a:t>시스템 화면</a:t>
            </a:r>
            <a:endParaRPr lang="en-US" altLang="ko-KR" dirty="0"/>
          </a:p>
          <a:p>
            <a:r>
              <a:rPr lang="ko-KR" altLang="en-US" dirty="0"/>
              <a:t>시스템 설계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25872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400" dirty="0"/>
              <a:t>서론</a:t>
            </a:r>
            <a:endParaRPr lang="en-US" altLang="ko-KR" sz="3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ko-KR" altLang="en-US" dirty="0" err="1"/>
              <a:t>아이템명</a:t>
            </a:r>
            <a:endParaRPr lang="ko-KR" dirty="0"/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 API</a:t>
            </a:r>
            <a:r>
              <a:rPr lang="ko-KR" altLang="en-US" dirty="0"/>
              <a:t>을 활용한 영상 공유 페이지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아이템 선정 이유</a:t>
            </a:r>
            <a:endParaRPr lang="en-US" altLang="ko-KR" dirty="0"/>
          </a:p>
          <a:p>
            <a:pPr lvl="1"/>
            <a:endParaRPr lang="en-US" altLang="ko-KR" sz="2100" dirty="0"/>
          </a:p>
          <a:p>
            <a:pPr lvl="1"/>
            <a:r>
              <a:rPr lang="ko-KR" altLang="en-US" sz="2100" dirty="0"/>
              <a:t>사용자</a:t>
            </a:r>
          </a:p>
          <a:p>
            <a:pPr lvl="2"/>
            <a:r>
              <a:rPr lang="ko-KR" altLang="en-US" sz="1600" dirty="0"/>
              <a:t>자신이 좋아하는 영상을 넣어 관리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매크로로 사용하는 </a:t>
            </a:r>
            <a:r>
              <a:rPr lang="en-US" altLang="ko-KR" sz="1600" dirty="0" err="1"/>
              <a:t>NightBot</a:t>
            </a:r>
            <a:r>
              <a:rPr lang="ko-KR" altLang="en-US" sz="1600" dirty="0"/>
              <a:t>의 한계</a:t>
            </a:r>
            <a:endParaRPr lang="en-US" altLang="ko-KR" sz="1600" dirty="0"/>
          </a:p>
          <a:p>
            <a:pPr lvl="2"/>
            <a:r>
              <a:rPr lang="ko-KR" altLang="en-US" sz="1600" dirty="0"/>
              <a:t>여러 다른 플랫폼에서도 사용할 수 있도록 페이지 설계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64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400" dirty="0"/>
              <a:t>기존 영상 관리 페이지와 비교</a:t>
            </a:r>
            <a:endParaRPr lang="en-US" altLang="ko-KR" sz="3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57200" y="1540778"/>
            <a:ext cx="7284978" cy="4095455"/>
            <a:chOff x="457200" y="1540778"/>
            <a:chExt cx="7284978" cy="4095455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355976" y="1540778"/>
              <a:ext cx="0" cy="409545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81169" y="2083351"/>
              <a:ext cx="259398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1126" y="1615299"/>
              <a:ext cx="234026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NightBot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148196" y="2083351"/>
              <a:ext cx="259398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57200" y="2265066"/>
              <a:ext cx="436281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사용자</a:t>
              </a:r>
              <a:endPara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·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개인 방송에서 해당 </a:t>
              </a:r>
              <a:r>
                <a:rPr lang="ko-KR" altLang="en-US" sz="16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스트리머만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사용 가능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</a:p>
            <a:p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ex)  </a:t>
              </a:r>
              <a:r>
                <a:rPr lang="en-US" altLang="ko-KR" sz="16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Twitch.tv</a:t>
              </a:r>
              <a:endPara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·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단순 커맨드로 관리</a:t>
              </a:r>
              <a:endPara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· </a:t>
              </a:r>
              <a:r>
                <a:rPr lang="en-US" altLang="ko-KR" sz="1600" b="1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Youtube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영상의 소리만 재생 가능</a:t>
              </a:r>
              <a:endPara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5057" y="1594368"/>
              <a:ext cx="234026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Share Player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120712" y="2256975"/>
            <a:ext cx="3727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·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다른 플랫폼에서 누구나 사용 가능</a:t>
            </a:r>
          </a:p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·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게시판으로 의견 공유 가능</a:t>
            </a:r>
          </a:p>
          <a:p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·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모바일에서도 사용 가능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6174" y="5124154"/>
            <a:ext cx="24606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확장성</a:t>
            </a:r>
            <a:r>
              <a:rPr lang="en-US" altLang="ko-KR" sz="2400" dirty="0"/>
              <a:t>, </a:t>
            </a:r>
            <a:r>
              <a:rPr lang="ko-KR" altLang="en-US" sz="2400" dirty="0"/>
              <a:t>편리성</a:t>
            </a:r>
          </a:p>
        </p:txBody>
      </p:sp>
      <p:sp>
        <p:nvSpPr>
          <p:cNvPr id="17" name="오른쪽 화살표 14"/>
          <p:cNvSpPr/>
          <p:nvPr/>
        </p:nvSpPr>
        <p:spPr>
          <a:xfrm rot="16200000">
            <a:off x="5284582" y="4755468"/>
            <a:ext cx="819150" cy="838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400" dirty="0"/>
              <a:t>소개</a:t>
            </a:r>
            <a:endParaRPr lang="en-US" altLang="ko-KR" sz="3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99592" y="2101957"/>
            <a:ext cx="7330285" cy="3471180"/>
            <a:chOff x="899592" y="2101957"/>
            <a:chExt cx="7330285" cy="34711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2101957"/>
              <a:ext cx="2577757" cy="25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2101957"/>
              <a:ext cx="2520000" cy="252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21817" y="4988362"/>
              <a:ext cx="2475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dirty="0">
                  <a:latin typeface="+mn-ea"/>
                </a:rPr>
                <a:t>Share Player</a:t>
              </a:r>
              <a:endParaRPr kumimoji="1" lang="ko-KR" altLang="en-US" sz="3200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33112" y="498836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200">
                  <a:latin typeface="+mn-ea"/>
                </a:rPr>
                <a:t>사용자</a:t>
              </a:r>
              <a:endParaRPr kumimoji="1" lang="ko-KR" altLang="en-US" sz="3200" dirty="0">
                <a:latin typeface="+mn-ea"/>
              </a:endParaRPr>
            </a:p>
          </p:txBody>
        </p:sp>
        <p:sp>
          <p:nvSpPr>
            <p:cNvPr id="23" name="오른쪽 화살표[R] 22"/>
            <p:cNvSpPr/>
            <p:nvPr/>
          </p:nvSpPr>
          <p:spPr>
            <a:xfrm>
              <a:off x="3682006" y="2420888"/>
              <a:ext cx="1656184" cy="606963"/>
            </a:xfrm>
            <a:prstGeom prst="rightArrow">
              <a:avLst>
                <a:gd name="adj1" fmla="val 50000"/>
                <a:gd name="adj2" fmla="val 47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오른쪽 화살표[R] 23"/>
            <p:cNvSpPr/>
            <p:nvPr/>
          </p:nvSpPr>
          <p:spPr>
            <a:xfrm rot="10800000">
              <a:off x="3586794" y="3754319"/>
              <a:ext cx="1656184" cy="606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24744" y="3105895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latin typeface="+mn-ea"/>
                </a:rPr>
                <a:t>보고싶은 영상 제공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9933" y="4621957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latin typeface="+mn-ea"/>
                </a:rPr>
                <a:t>보고싶은 영상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시스템 </a:t>
            </a:r>
            <a:r>
              <a:rPr lang="en-US" altLang="ko-KR" dirty="0"/>
              <a:t>– </a:t>
            </a:r>
            <a:r>
              <a:rPr lang="ko-KR" altLang="en-US" sz="3400" dirty="0"/>
              <a:t>시스템 구성도</a:t>
            </a:r>
            <a:endParaRPr lang="ko-KR" sz="3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55576" y="1963924"/>
            <a:ext cx="7802551" cy="3180689"/>
            <a:chOff x="755576" y="1963924"/>
            <a:chExt cx="7802551" cy="31806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553300"/>
              <a:ext cx="1393548" cy="144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876" y="2570512"/>
              <a:ext cx="1440000" cy="144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40" y="2640487"/>
              <a:ext cx="1287120" cy="144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21408" y="462139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>
                  <a:latin typeface="+mn-ea"/>
                </a:rPr>
                <a:t>사용자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0594" y="462139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dirty="0">
                  <a:latin typeface="+mn-ea"/>
                </a:rPr>
                <a:t>서버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621393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 err="1">
                  <a:latin typeface="+mn-ea"/>
                </a:rPr>
                <a:t>DataBase</a:t>
              </a:r>
              <a:endParaRPr kumimoji="1" lang="ko-KR" altLang="en-US" sz="2800" dirty="0">
                <a:latin typeface="+mn-ea"/>
              </a:endParaRPr>
            </a:p>
          </p:txBody>
        </p:sp>
        <p:sp>
          <p:nvSpPr>
            <p:cNvPr id="10" name="오른쪽 화살표[R] 9"/>
            <p:cNvSpPr/>
            <p:nvPr/>
          </p:nvSpPr>
          <p:spPr>
            <a:xfrm>
              <a:off x="2634275" y="2640488"/>
              <a:ext cx="889994" cy="387364"/>
            </a:xfrm>
            <a:prstGeom prst="rightArrow">
              <a:avLst>
                <a:gd name="adj1" fmla="val 50000"/>
                <a:gd name="adj2" fmla="val 47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오른쪽 화살표[R] 10"/>
            <p:cNvSpPr/>
            <p:nvPr/>
          </p:nvSpPr>
          <p:spPr>
            <a:xfrm rot="10800000">
              <a:off x="2593785" y="3504583"/>
              <a:ext cx="889994" cy="3873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오른쪽 화살표[R] 11"/>
            <p:cNvSpPr/>
            <p:nvPr/>
          </p:nvSpPr>
          <p:spPr>
            <a:xfrm>
              <a:off x="5733875" y="2640851"/>
              <a:ext cx="889994" cy="387364"/>
            </a:xfrm>
            <a:prstGeom prst="rightArrow">
              <a:avLst>
                <a:gd name="adj1" fmla="val 50000"/>
                <a:gd name="adj2" fmla="val 478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오른쪽 화살표[R] 12"/>
            <p:cNvSpPr/>
            <p:nvPr/>
          </p:nvSpPr>
          <p:spPr>
            <a:xfrm rot="10800000">
              <a:off x="5693385" y="3504946"/>
              <a:ext cx="889994" cy="3873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8603" y="1963924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+mn-ea"/>
                </a:rPr>
                <a:t>정보 요청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9094" y="4168624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+mn-ea"/>
                </a:rPr>
                <a:t>정보 전송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9567" y="196450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+mn-ea"/>
                </a:rPr>
                <a:t>쿼리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5560" y="416862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+mn-ea"/>
                </a:rPr>
                <a:t>쿼리 결과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4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및 업무분담</a:t>
            </a:r>
            <a:endParaRPr 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20988"/>
              </p:ext>
            </p:extLst>
          </p:nvPr>
        </p:nvGraphicFramePr>
        <p:xfrm>
          <a:off x="816534" y="2060848"/>
          <a:ext cx="7488832" cy="3415440"/>
        </p:xfrm>
        <a:graphic>
          <a:graphicData uri="http://schemas.openxmlformats.org/drawingml/2006/table">
            <a:tbl>
              <a:tblPr/>
              <a:tblGrid>
                <a:gridCol w="793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5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35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기능 </a:t>
                      </a: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업무 분답</a:t>
                      </a: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28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Web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김원태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 User</a:t>
                      </a:r>
                      <a:r>
                        <a:rPr lang="en-US" altLang="ko-KR" sz="1500" b="1" baseline="0" dirty="0">
                          <a:latin typeface="+mn-ea"/>
                          <a:ea typeface="+mn-ea"/>
                        </a:rPr>
                        <a:t> interface </a:t>
                      </a:r>
                      <a:r>
                        <a:rPr lang="ko-KR" altLang="en-US" sz="1500" b="1" baseline="0" dirty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 Database</a:t>
                      </a:r>
                      <a:r>
                        <a:rPr lang="en-US" altLang="ko-KR" sz="1500" b="1" baseline="0" dirty="0">
                          <a:latin typeface="+mn-ea"/>
                          <a:ea typeface="+mn-ea"/>
                        </a:rPr>
                        <a:t> Modeling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박승엽</a:t>
                      </a:r>
                      <a:endParaRPr lang="en-US" altLang="ko-KR" sz="15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 Data</a:t>
                      </a:r>
                      <a:r>
                        <a:rPr lang="en-US" altLang="ko-KR" sz="1500" b="1" baseline="0" dirty="0">
                          <a:latin typeface="+mn-ea"/>
                          <a:ea typeface="+mn-ea"/>
                        </a:rPr>
                        <a:t> parsing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 보고서 작성</a:t>
                      </a: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Web page</a:t>
                      </a:r>
                      <a:r>
                        <a:rPr lang="en-US" altLang="ko-KR" sz="1500" b="1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1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500" b="1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b="1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1" i="0" u="none" strike="noStrik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안도영</a:t>
                      </a:r>
                      <a:endParaRPr lang="en-US" altLang="ko-KR" sz="1500" b="1" i="0" u="none" strike="noStrike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6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User interface </a:t>
                      </a:r>
                      <a:r>
                        <a:rPr lang="ko-KR" altLang="en-US" sz="15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L="7293" marR="7293" marT="7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/>
          </p:cNvSpPr>
          <p:nvPr/>
        </p:nvSpPr>
        <p:spPr>
          <a:xfrm>
            <a:off x="467544" y="27883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lang="ko-K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/>
              <a:t>시스템 주요 화면</a:t>
            </a: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51520" y="1417638"/>
            <a:ext cx="5832648" cy="36724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lang="ko-KR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lang="ko-KR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lang="ko-K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ko-K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lang="ko-K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100" b="1" dirty="0"/>
              <a:t>결과화면</a:t>
            </a:r>
            <a:r>
              <a:rPr lang="en-US" altLang="ko-KR" sz="2100" b="1" dirty="0"/>
              <a:t>(UI) – </a:t>
            </a:r>
            <a:r>
              <a:rPr lang="ko-KR" altLang="en-US" sz="2100" b="1" dirty="0"/>
              <a:t>로그인</a:t>
            </a:r>
            <a:br>
              <a:rPr lang="ko-KR" altLang="en-US" sz="2100" b="1" dirty="0"/>
            </a:br>
            <a:endParaRPr lang="ko-KR" altLang="en-US" sz="2100" b="1" dirty="0"/>
          </a:p>
          <a:p>
            <a:pPr lvl="1"/>
            <a:endParaRPr lang="ko-KR" altLang="en-US" sz="15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6220723" cy="388795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43" y="1556872"/>
            <a:ext cx="264518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8805C33-A986-431E-9391-BD560AC134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0</TotalTime>
  <Words>432</Words>
  <Application>Microsoft Macintosh PowerPoint</Application>
  <PresentationFormat>화면 슬라이드 쇼(4:3)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Calibri</vt:lpstr>
      <vt:lpstr>Lucida Sans Unicode</vt:lpstr>
      <vt:lpstr>Verdana</vt:lpstr>
      <vt:lpstr>Wingdings 2</vt:lpstr>
      <vt:lpstr>Wingdings 3</vt:lpstr>
      <vt:lpstr>광장</vt:lpstr>
      <vt:lpstr>PowerPoint 프레젠테이션</vt:lpstr>
      <vt:lpstr>Share Player</vt:lpstr>
      <vt:lpstr>진행 순서</vt:lpstr>
      <vt:lpstr>서론</vt:lpstr>
      <vt:lpstr>기존 영상 관리 페이지와 비교</vt:lpstr>
      <vt:lpstr>소개</vt:lpstr>
      <vt:lpstr>개발 시스템 – 시스템 구성도</vt:lpstr>
      <vt:lpstr>개발 내용 및 업무분담</vt:lpstr>
      <vt:lpstr>PowerPoint 프레젠테이션</vt:lpstr>
      <vt:lpstr>시스템 주요 화면</vt:lpstr>
      <vt:lpstr>시스템 설계 – Usecase Diagram</vt:lpstr>
      <vt:lpstr>시스템 설계 – 모듈개요도</vt:lpstr>
      <vt:lpstr>시스템 설계 – E-R Diagram</vt:lpstr>
      <vt:lpstr>결론 - 문제점 및 개선 방안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2015-11-02T04:28:06Z</dcterms:created>
  <dcterms:modified xsi:type="dcterms:W3CDTF">2016-11-14T06:24:35Z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