
<file path=[Content_Types].xml><?xml version="1.0" encoding="utf-8"?>
<Types xmlns="http://schemas.openxmlformats.org/package/2006/content-types">
  <Default Extension="(null)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3"/>
    <p:restoredTop sz="94645"/>
  </p:normalViewPr>
  <p:slideViewPr>
    <p:cSldViewPr snapToGrid="0" snapToObjects="1">
      <p:cViewPr>
        <p:scale>
          <a:sx n="200" d="100"/>
          <a:sy n="200" d="100"/>
        </p:scale>
        <p:origin x="208" y="-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CB43-FDAE-8C48-BA3A-77CDA730E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7D0B2-84C5-664F-BCD7-3B83B312A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A2B26-A92C-134A-A608-1535E6E79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D8C3-AF05-FB42-9F48-48C29EA9CF7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9B280-7EAE-D849-AA1A-E597F30A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9C643-81BB-7A4A-A7B4-2B767A44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1649-C988-C641-B571-24D0A191B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9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53FA-3917-1D45-AD1B-9AE5A72C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D7255-DA11-C440-9832-F8C891FAF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0DF16-330F-7448-92FE-BE26A0F3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D8C3-AF05-FB42-9F48-48C29EA9CF7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BCADB-041C-1F41-A3EB-352B796A3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DBE58-406B-FC41-8616-B248546A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1649-C988-C641-B571-24D0A191B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0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23EB20-FFDB-194A-AD99-3DBE2B364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04D2A-704B-B74F-9EF1-603B344EF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D350B-B984-934A-B49C-FDEF2A79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D8C3-AF05-FB42-9F48-48C29EA9CF7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1CE43-6249-F64B-9052-B855FB35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4A483-2E7E-1A48-B2D1-0D90653D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1649-C988-C641-B571-24D0A191B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1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B9D0-75E0-5F4B-B3D8-D8351255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DF36A-E4DC-DD46-B3BF-4590AEE1E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11828-70F8-E54A-817A-3EA6AB1B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D8C3-AF05-FB42-9F48-48C29EA9CF7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6265E-697B-8549-B21F-A9062C3D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3003A-51E2-9640-924C-D179501B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1649-C988-C641-B571-24D0A191B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828A6-0163-7C41-884A-4232BEF2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740C6-86E8-BC41-AAFE-CB960965C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8C8F6-4478-594E-9925-A9973EDB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D8C3-AF05-FB42-9F48-48C29EA9CF7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712A9-79DD-D64C-9739-5D8E0852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42230-0ACA-6E4C-87F7-CC1293AF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1649-C988-C641-B571-24D0A191B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94F1-D650-094E-991E-8BD1041B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59D03-A0BA-7240-933B-6091D75F1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AF6BC-2914-0543-8FB8-5A233BAC4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9AA3-B64A-F243-B747-0349DEEB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D8C3-AF05-FB42-9F48-48C29EA9CF7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05289-3987-AA47-9FE0-6D8F575A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FE437-4BE6-7B46-A507-8510EB38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1649-C988-C641-B571-24D0A191B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15BC-7B0F-D245-8E78-BBA1DE12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270EC-9C40-4C48-95EC-83F047F76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83DF8-24B7-9540-AF03-8DE233295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2DA92F-FD96-FC4C-8CF2-0486B8F71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6BB7EE-F13A-1B41-8149-24BFE7495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BEB976-0823-8E4E-A25F-13728663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D8C3-AF05-FB42-9F48-48C29EA9CF7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49B3D-2D26-9243-B6F9-B847A25E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3DCA61-C420-7346-854A-DBFEF582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1649-C988-C641-B571-24D0A191B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7566-ADC6-C54F-8D8D-75359F28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F1311-7EF3-0C4D-B2FB-A43D85E7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D8C3-AF05-FB42-9F48-48C29EA9CF7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8F1CB-9CB5-6B46-9207-073C0B1A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B6638-0C7B-734D-B368-BC5553EA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1649-C988-C641-B571-24D0A191B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8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F53A7-531F-AA4D-995A-B739084C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D8C3-AF05-FB42-9F48-48C29EA9CF7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27388-4AC1-BF47-A44A-5BB0AB44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AA730-F3BF-F642-A24E-0E4EE23D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1649-C988-C641-B571-24D0A191B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7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DB7E-2842-D044-81BF-CD264238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2D79B-A645-F44C-9C6B-C94E137C2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032DA-6BFA-A443-8ABA-3FE891E3F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B46DE-2B83-7F4A-BF55-BCCD4198D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D8C3-AF05-FB42-9F48-48C29EA9CF7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23B09-3437-7E4F-98FF-1E1D6ED42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74BF2-B6B4-DC43-A62E-AF946477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1649-C988-C641-B571-24D0A191B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2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E04F9-12BA-594A-8F02-750625E5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B29AE4-1049-A241-B741-5DFABEF3E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1F69A-9114-F941-9B69-1D18E34A4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136F7-2CF5-6C44-9C90-C2543117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D8C3-AF05-FB42-9F48-48C29EA9CF7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1AD01-DAFA-C643-BA4F-64AAE55D6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78A99-59BC-CB41-90A7-C484EE02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1649-C988-C641-B571-24D0A191B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2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A781FA-992F-7F45-8355-D070FC3CE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60512-5C7E-D64F-9588-204DF33C1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FD956-F791-5A4E-975B-E7619FE88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6D8C3-AF05-FB42-9F48-48C29EA9CF7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4074B-AF67-154F-9AE5-E209428EC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227C4-22CD-6741-BD22-00AEB41F3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B1649-C988-C641-B571-24D0A191B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9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C3A1CC-0E98-0E48-A71E-FB6254DCE873}"/>
              </a:ext>
            </a:extLst>
          </p:cNvPr>
          <p:cNvSpPr txBox="1"/>
          <p:nvPr/>
        </p:nvSpPr>
        <p:spPr>
          <a:xfrm>
            <a:off x="530213" y="2582564"/>
            <a:ext cx="1113157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	HSC	MPP	CMP	E-MEP	</a:t>
            </a:r>
            <a:r>
              <a:rPr lang="en-US" dirty="0" err="1"/>
              <a:t>CFUe</a:t>
            </a:r>
            <a:r>
              <a:rPr lang="en-US" dirty="0"/>
              <a:t>(1+2)	</a:t>
            </a:r>
            <a:r>
              <a:rPr lang="en-US" dirty="0" err="1"/>
              <a:t>ProEB</a:t>
            </a:r>
            <a:r>
              <a:rPr lang="en-US" dirty="0"/>
              <a:t>	</a:t>
            </a:r>
            <a:r>
              <a:rPr lang="en-US" dirty="0" err="1"/>
              <a:t>BasoEB</a:t>
            </a:r>
            <a:r>
              <a:rPr lang="en-US" dirty="0"/>
              <a:t>	</a:t>
            </a:r>
            <a:r>
              <a:rPr lang="en-US" dirty="0" err="1"/>
              <a:t>PolyEB</a:t>
            </a:r>
            <a:r>
              <a:rPr lang="en-US" dirty="0"/>
              <a:t>	</a:t>
            </a:r>
            <a:r>
              <a:rPr lang="en-US" dirty="0" err="1"/>
              <a:t>OrthoEB</a:t>
            </a:r>
            <a:endParaRPr lang="en-US" dirty="0"/>
          </a:p>
          <a:p>
            <a:r>
              <a:rPr lang="en-US" dirty="0"/>
              <a:t>Day 0		(&lt;0.1%)	44%	0.4%	</a:t>
            </a:r>
          </a:p>
          <a:p>
            <a:r>
              <a:rPr lang="en-US" dirty="0"/>
              <a:t>Day2			0.4%	44%	22%	0.8%	</a:t>
            </a:r>
          </a:p>
          <a:p>
            <a:r>
              <a:rPr lang="en-US" dirty="0">
                <a:solidFill>
                  <a:srgbClr val="FF0000"/>
                </a:solidFill>
              </a:rPr>
              <a:t>Day4				18%	10%	30%</a:t>
            </a:r>
          </a:p>
          <a:p>
            <a:r>
              <a:rPr lang="en-US" dirty="0"/>
              <a:t>Day6					0.2%	40%</a:t>
            </a:r>
          </a:p>
          <a:p>
            <a:r>
              <a:rPr lang="en-US" dirty="0">
                <a:solidFill>
                  <a:srgbClr val="FF0000"/>
                </a:solidFill>
              </a:rPr>
              <a:t>Day8						45%</a:t>
            </a:r>
          </a:p>
          <a:p>
            <a:r>
              <a:rPr lang="en-US" dirty="0">
                <a:solidFill>
                  <a:srgbClr val="FF0000"/>
                </a:solidFill>
              </a:rPr>
              <a:t>Day10						30%		0.2%</a:t>
            </a:r>
          </a:p>
          <a:p>
            <a:r>
              <a:rPr lang="en-US" dirty="0">
                <a:solidFill>
                  <a:srgbClr val="FF0000"/>
                </a:solidFill>
              </a:rPr>
              <a:t>Day11						30%		0.2%</a:t>
            </a:r>
          </a:p>
          <a:p>
            <a:r>
              <a:rPr lang="en-US" dirty="0">
                <a:solidFill>
                  <a:srgbClr val="FF0000"/>
                </a:solidFill>
              </a:rPr>
              <a:t>Day12								10%	10%</a:t>
            </a:r>
          </a:p>
          <a:p>
            <a:r>
              <a:rPr lang="en-US" dirty="0"/>
              <a:t>Day14								10%	38%	10%</a:t>
            </a:r>
          </a:p>
          <a:p>
            <a:r>
              <a:rPr lang="en-US" dirty="0">
                <a:solidFill>
                  <a:srgbClr val="FF0000"/>
                </a:solidFill>
              </a:rPr>
              <a:t>Day16									18%	60%</a:t>
            </a:r>
          </a:p>
          <a:p>
            <a:r>
              <a:rPr lang="en-US" dirty="0"/>
              <a:t>Day18										85%	10%</a:t>
            </a:r>
          </a:p>
          <a:p>
            <a:r>
              <a:rPr lang="en-US" dirty="0"/>
              <a:t>Day22										42%	42%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33981B-C851-904E-A802-D5E591CB7AFA}"/>
              </a:ext>
            </a:extLst>
          </p:cNvPr>
          <p:cNvSpPr txBox="1"/>
          <p:nvPr/>
        </p:nvSpPr>
        <p:spPr>
          <a:xfrm>
            <a:off x="678493" y="2088295"/>
            <a:ext cx="899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red: we have </a:t>
            </a:r>
            <a:r>
              <a:rPr lang="en-US" dirty="0" err="1">
                <a:solidFill>
                  <a:srgbClr val="FF0000"/>
                </a:solidFill>
              </a:rPr>
              <a:t>ATACseq</a:t>
            </a:r>
            <a:r>
              <a:rPr lang="en-US" dirty="0">
                <a:solidFill>
                  <a:srgbClr val="FF0000"/>
                </a:solidFill>
              </a:rPr>
              <a:t> data		</a:t>
            </a:r>
            <a:r>
              <a:rPr lang="en-US" dirty="0"/>
              <a:t>This table is based on </a:t>
            </a:r>
            <a:r>
              <a:rPr lang="en-US" dirty="0" err="1"/>
              <a:t>Cytof</a:t>
            </a:r>
            <a:r>
              <a:rPr lang="en-US" dirty="0"/>
              <a:t> populations (see next slide)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C20A09-B35F-774C-868C-81A883D25400}"/>
              </a:ext>
            </a:extLst>
          </p:cNvPr>
          <p:cNvSpPr txBox="1"/>
          <p:nvPr/>
        </p:nvSpPr>
        <p:spPr>
          <a:xfrm>
            <a:off x="1370731" y="229968"/>
            <a:ext cx="9450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My suggestion for the </a:t>
            </a:r>
            <a:r>
              <a:rPr lang="en-US" u="sng" dirty="0" err="1">
                <a:solidFill>
                  <a:srgbClr val="0070C0"/>
                </a:solidFill>
              </a:rPr>
              <a:t>ATACseq</a:t>
            </a:r>
            <a:r>
              <a:rPr lang="en-US" u="sng" dirty="0">
                <a:solidFill>
                  <a:srgbClr val="0070C0"/>
                </a:solidFill>
              </a:rPr>
              <a:t> data to use and the approximate corresponding Days in our system: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HSC (</a:t>
            </a:r>
            <a:r>
              <a:rPr lang="en-US" dirty="0" err="1">
                <a:solidFill>
                  <a:srgbClr val="0070C0"/>
                </a:solidFill>
              </a:rPr>
              <a:t>corces</a:t>
            </a:r>
            <a:r>
              <a:rPr lang="en-US" dirty="0">
                <a:solidFill>
                  <a:srgbClr val="0070C0"/>
                </a:solidFill>
              </a:rPr>
              <a:t>) -&gt; MPP (</a:t>
            </a:r>
            <a:r>
              <a:rPr lang="en-US" dirty="0" err="1">
                <a:solidFill>
                  <a:srgbClr val="0070C0"/>
                </a:solidFill>
              </a:rPr>
              <a:t>corces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 CMP (</a:t>
            </a:r>
            <a:r>
              <a:rPr lang="en-US" dirty="0" err="1">
                <a:solidFill>
                  <a:srgbClr val="0070C0"/>
                </a:solidFill>
                <a:sym typeface="Wingdings" pitchFamily="2" charset="2"/>
              </a:rPr>
              <a:t>corces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) -&gt; MEP (</a:t>
            </a:r>
            <a:r>
              <a:rPr lang="en-US" dirty="0" err="1">
                <a:solidFill>
                  <a:srgbClr val="0070C0"/>
                </a:solidFill>
                <a:sym typeface="Wingdings" pitchFamily="2" charset="2"/>
              </a:rPr>
              <a:t>corces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) -&gt; Day4 -&gt; Day8 -&gt; […] -&gt; Day16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(pre-day0)	(day0)	     (day2+4)	(day4)	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C50E378-CE37-AC45-9166-64C5D665940A}"/>
              </a:ext>
            </a:extLst>
          </p:cNvPr>
          <p:cNvSpPr/>
          <p:nvPr/>
        </p:nvSpPr>
        <p:spPr>
          <a:xfrm rot="16200000">
            <a:off x="8563918" y="-63502"/>
            <a:ext cx="369332" cy="27432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1155AA-A934-FA48-A89E-F3DAB928A169}"/>
              </a:ext>
            </a:extLst>
          </p:cNvPr>
          <p:cNvSpPr/>
          <p:nvPr/>
        </p:nvSpPr>
        <p:spPr>
          <a:xfrm>
            <a:off x="8201634" y="1471829"/>
            <a:ext cx="1273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sym typeface="Wingdings" pitchFamily="2" charset="2"/>
              </a:rPr>
              <a:t>Ery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 (</a:t>
            </a:r>
            <a:r>
              <a:rPr lang="en-US" dirty="0" err="1">
                <a:solidFill>
                  <a:srgbClr val="0070C0"/>
                </a:solidFill>
                <a:sym typeface="Wingdings" pitchFamily="2" charset="2"/>
              </a:rPr>
              <a:t>corces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2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BF6A550-9C9F-2045-8A5D-A3E4B2249EC1}"/>
              </a:ext>
            </a:extLst>
          </p:cNvPr>
          <p:cNvGrpSpPr/>
          <p:nvPr/>
        </p:nvGrpSpPr>
        <p:grpSpPr>
          <a:xfrm>
            <a:off x="3373395" y="1292140"/>
            <a:ext cx="4690374" cy="3230433"/>
            <a:chOff x="3527453" y="550735"/>
            <a:chExt cx="3300640" cy="233074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F54707F-760D-1042-87C5-98129850C9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1" r="13746" b="5652"/>
            <a:stretch/>
          </p:blipFill>
          <p:spPr>
            <a:xfrm>
              <a:off x="3880800" y="550735"/>
              <a:ext cx="2926400" cy="2115297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71ACEDF-405D-9047-BD60-2EF874021E96}"/>
                </a:ext>
              </a:extLst>
            </p:cNvPr>
            <p:cNvGrpSpPr/>
            <p:nvPr/>
          </p:nvGrpSpPr>
          <p:grpSpPr>
            <a:xfrm>
              <a:off x="4509249" y="601325"/>
              <a:ext cx="672351" cy="998274"/>
              <a:chOff x="4509249" y="830526"/>
              <a:chExt cx="672351" cy="998274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C328B8D-863E-6E4B-9FF3-A9DB56F2B0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9249" y="933492"/>
                <a:ext cx="137160" cy="0"/>
              </a:xfrm>
              <a:prstGeom prst="line">
                <a:avLst/>
              </a:prstGeom>
              <a:ln w="28575">
                <a:solidFill>
                  <a:srgbClr val="48BBE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0957AB-4EB8-F240-AF6E-9A3FDBB727B2}"/>
                  </a:ext>
                </a:extLst>
              </p:cNvPr>
              <p:cNvSpPr txBox="1"/>
              <p:nvPr/>
            </p:nvSpPr>
            <p:spPr>
              <a:xfrm>
                <a:off x="4597786" y="830526"/>
                <a:ext cx="37863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latin typeface="Helvetica" pitchFamily="2" charset="0"/>
                  </a:rPr>
                  <a:t>MPP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4FF4C7E-EBCF-1247-A83E-D5B85018E0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9249" y="1032902"/>
                <a:ext cx="137160" cy="0"/>
              </a:xfrm>
              <a:prstGeom prst="line">
                <a:avLst/>
              </a:prstGeom>
              <a:ln w="28575">
                <a:solidFill>
                  <a:srgbClr val="59BB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3D14E9C-78D8-C844-883D-0D1DBBBA1262}"/>
                  </a:ext>
                </a:extLst>
              </p:cNvPr>
              <p:cNvSpPr txBox="1"/>
              <p:nvPr/>
            </p:nvSpPr>
            <p:spPr>
              <a:xfrm>
                <a:off x="4597786" y="930303"/>
                <a:ext cx="38343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latin typeface="Helvetica" pitchFamily="2" charset="0"/>
                  </a:rPr>
                  <a:t>CMP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CB06B5D-B395-A54D-AAB0-F39477D74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9249" y="1132312"/>
                <a:ext cx="137160" cy="0"/>
              </a:xfrm>
              <a:prstGeom prst="line">
                <a:avLst/>
              </a:prstGeom>
              <a:ln w="28575">
                <a:solidFill>
                  <a:srgbClr val="57C2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EFB795-AAA9-ED4E-8B54-0366C2D0CC62}"/>
                  </a:ext>
                </a:extLst>
              </p:cNvPr>
              <p:cNvSpPr txBox="1"/>
              <p:nvPr/>
            </p:nvSpPr>
            <p:spPr>
              <a:xfrm>
                <a:off x="4597786" y="1030080"/>
                <a:ext cx="46839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latin typeface="Helvetica" pitchFamily="2" charset="0"/>
                  </a:rPr>
                  <a:t>E-MEP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E8197F6-37E5-4446-80A6-AD285024F5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9249" y="1231722"/>
                <a:ext cx="137160" cy="0"/>
              </a:xfrm>
              <a:prstGeom prst="line">
                <a:avLst/>
              </a:prstGeom>
              <a:ln w="28575">
                <a:solidFill>
                  <a:srgbClr val="D3952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67CAA35-8901-9841-9DD9-26E213860904}"/>
                  </a:ext>
                </a:extLst>
              </p:cNvPr>
              <p:cNvSpPr txBox="1"/>
              <p:nvPr/>
            </p:nvSpPr>
            <p:spPr>
              <a:xfrm>
                <a:off x="4597786" y="1129857"/>
                <a:ext cx="58381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latin typeface="Helvetica" pitchFamily="2" charset="0"/>
                  </a:rPr>
                  <a:t>CFU-e (1)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CB32913-C4DC-D84C-8717-F0525B3B4C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9249" y="1331132"/>
                <a:ext cx="137160" cy="0"/>
              </a:xfrm>
              <a:prstGeom prst="line">
                <a:avLst/>
              </a:prstGeom>
              <a:ln w="28575">
                <a:solidFill>
                  <a:srgbClr val="94AA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269F3C-DD23-5D4A-A99D-F50A7B13B4B7}"/>
                  </a:ext>
                </a:extLst>
              </p:cNvPr>
              <p:cNvSpPr txBox="1"/>
              <p:nvPr/>
            </p:nvSpPr>
            <p:spPr>
              <a:xfrm>
                <a:off x="4597786" y="1229634"/>
                <a:ext cx="58381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latin typeface="Helvetica" pitchFamily="2" charset="0"/>
                  </a:rPr>
                  <a:t>CFU-e (2)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871C97B-EED6-3A4F-9050-00BCDF4F67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9249" y="1430542"/>
                <a:ext cx="137160" cy="0"/>
              </a:xfrm>
              <a:prstGeom prst="line">
                <a:avLst/>
              </a:prstGeom>
              <a:ln w="28575">
                <a:solidFill>
                  <a:srgbClr val="EC63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13CB4E7-863B-3E4A-9F45-F4183114CCDC}"/>
                  </a:ext>
                </a:extLst>
              </p:cNvPr>
              <p:cNvSpPr txBox="1"/>
              <p:nvPr/>
            </p:nvSpPr>
            <p:spPr>
              <a:xfrm>
                <a:off x="4597786" y="1329411"/>
                <a:ext cx="44275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err="1">
                    <a:latin typeface="Helvetica" pitchFamily="2" charset="0"/>
                  </a:rPr>
                  <a:t>ProEB</a:t>
                </a:r>
                <a:endParaRPr lang="en-US" sz="700" dirty="0">
                  <a:latin typeface="Helvetica" pitchFamily="2" charset="0"/>
                </a:endParaRP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76E4331-29FD-E642-807A-BBBA7D0C12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9249" y="1529952"/>
                <a:ext cx="137160" cy="0"/>
              </a:xfrm>
              <a:prstGeom prst="line">
                <a:avLst/>
              </a:prstGeom>
              <a:ln w="28575">
                <a:solidFill>
                  <a:srgbClr val="F074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331F0A-9743-D849-825D-954C775C639A}"/>
                  </a:ext>
                </a:extLst>
              </p:cNvPr>
              <p:cNvSpPr txBox="1"/>
              <p:nvPr/>
            </p:nvSpPr>
            <p:spPr>
              <a:xfrm>
                <a:off x="4597786" y="1429188"/>
                <a:ext cx="50687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err="1">
                    <a:latin typeface="Helvetica" pitchFamily="2" charset="0"/>
                  </a:rPr>
                  <a:t>BasoEB</a:t>
                </a:r>
                <a:endParaRPr lang="en-US" sz="700" dirty="0">
                  <a:latin typeface="Helvetica" pitchFamily="2" charset="0"/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DFA3351-D29F-1145-B0AF-0991F004DD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9249" y="1629362"/>
                <a:ext cx="137160" cy="0"/>
              </a:xfrm>
              <a:prstGeom prst="line">
                <a:avLst/>
              </a:prstGeom>
              <a:ln w="28575">
                <a:solidFill>
                  <a:srgbClr val="DB72F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0E6EFA5-00CB-6141-91BD-536282858C3F}"/>
                  </a:ext>
                </a:extLst>
              </p:cNvPr>
              <p:cNvSpPr txBox="1"/>
              <p:nvPr/>
            </p:nvSpPr>
            <p:spPr>
              <a:xfrm>
                <a:off x="4597786" y="1528965"/>
                <a:ext cx="47641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err="1">
                    <a:latin typeface="Helvetica" pitchFamily="2" charset="0"/>
                  </a:rPr>
                  <a:t>PolyEB</a:t>
                </a:r>
                <a:endParaRPr lang="en-US" sz="700" dirty="0">
                  <a:latin typeface="Helvetica" pitchFamily="2" charset="0"/>
                </a:endParaRP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FEC79A8-5E15-3E44-B4E9-6A672B4D4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9249" y="1728772"/>
                <a:ext cx="137160" cy="0"/>
              </a:xfrm>
              <a:prstGeom prst="line">
                <a:avLst/>
              </a:prstGeom>
              <a:ln w="28575">
                <a:solidFill>
                  <a:srgbClr val="619CF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2E66DCB-8204-BF42-B312-DC284443519F}"/>
                  </a:ext>
                </a:extLst>
              </p:cNvPr>
              <p:cNvSpPr txBox="1"/>
              <p:nvPr/>
            </p:nvSpPr>
            <p:spPr>
              <a:xfrm>
                <a:off x="4597786" y="1628745"/>
                <a:ext cx="52931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err="1">
                    <a:latin typeface="Helvetica" pitchFamily="2" charset="0"/>
                  </a:rPr>
                  <a:t>OrthoEB</a:t>
                </a:r>
                <a:endParaRPr lang="en-US" sz="700" dirty="0">
                  <a:latin typeface="Helvetica" pitchFamily="2" charset="0"/>
                </a:endParaRP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7B9A81-7E6D-B046-A61D-BD2039D921DD}"/>
                </a:ext>
              </a:extLst>
            </p:cNvPr>
            <p:cNvSpPr/>
            <p:nvPr/>
          </p:nvSpPr>
          <p:spPr>
            <a:xfrm>
              <a:off x="3527453" y="2666032"/>
              <a:ext cx="41870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Days</a:t>
              </a:r>
              <a:endParaRPr lang="en-US" sz="8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E59FB3-E8DF-8D4A-894D-F1A90B94B045}"/>
                </a:ext>
              </a:extLst>
            </p:cNvPr>
            <p:cNvSpPr/>
            <p:nvPr/>
          </p:nvSpPr>
          <p:spPr>
            <a:xfrm>
              <a:off x="3915991" y="2666032"/>
              <a:ext cx="24237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0</a:t>
              </a:r>
              <a:endParaRPr lang="en-US" sz="8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136D63-1D71-8B40-A518-05C44FAC8A4C}"/>
                </a:ext>
              </a:extLst>
            </p:cNvPr>
            <p:cNvSpPr/>
            <p:nvPr/>
          </p:nvSpPr>
          <p:spPr>
            <a:xfrm>
              <a:off x="4333669" y="2666032"/>
              <a:ext cx="24237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4</a:t>
              </a:r>
              <a:endParaRPr lang="en-US" sz="8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3C6783-4BE5-864D-92A0-BB76BA891220}"/>
                </a:ext>
              </a:extLst>
            </p:cNvPr>
            <p:cNvSpPr/>
            <p:nvPr/>
          </p:nvSpPr>
          <p:spPr>
            <a:xfrm>
              <a:off x="4798162" y="2666032"/>
              <a:ext cx="24237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8</a:t>
              </a:r>
              <a:endParaRPr lang="en-US" sz="8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DE3AD59-BFE3-2741-924D-72397B9AEAA6}"/>
                </a:ext>
              </a:extLst>
            </p:cNvPr>
            <p:cNvSpPr/>
            <p:nvPr/>
          </p:nvSpPr>
          <p:spPr>
            <a:xfrm>
              <a:off x="5211578" y="2666032"/>
              <a:ext cx="30008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11</a:t>
              </a:r>
              <a:endParaRPr lang="en-US" sz="8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30B26C8-B195-024A-823B-771169F4842E}"/>
                </a:ext>
              </a:extLst>
            </p:cNvPr>
            <p:cNvSpPr/>
            <p:nvPr/>
          </p:nvSpPr>
          <p:spPr>
            <a:xfrm>
              <a:off x="5629374" y="2666032"/>
              <a:ext cx="30008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14</a:t>
              </a:r>
              <a:endParaRPr lang="en-US" sz="8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49F896-D33C-5248-BB11-C122E62B8644}"/>
                </a:ext>
              </a:extLst>
            </p:cNvPr>
            <p:cNvSpPr/>
            <p:nvPr/>
          </p:nvSpPr>
          <p:spPr>
            <a:xfrm>
              <a:off x="6068063" y="2666032"/>
              <a:ext cx="30008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18</a:t>
              </a:r>
              <a:endParaRPr lang="en-US" sz="8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DE5DB53-A336-0247-B239-50CFF5635E3A}"/>
                </a:ext>
              </a:extLst>
            </p:cNvPr>
            <p:cNvSpPr/>
            <p:nvPr/>
          </p:nvSpPr>
          <p:spPr>
            <a:xfrm>
              <a:off x="6528011" y="2666032"/>
              <a:ext cx="30008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22</a:t>
              </a:r>
              <a:endParaRPr lang="en-US" sz="8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36A3D0-34B4-7D4B-9F75-0988F97BC1BF}"/>
                </a:ext>
              </a:extLst>
            </p:cNvPr>
            <p:cNvSpPr txBox="1"/>
            <p:nvPr/>
          </p:nvSpPr>
          <p:spPr>
            <a:xfrm>
              <a:off x="3638110" y="671131"/>
              <a:ext cx="30970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" pitchFamily="2" charset="0"/>
                </a:rPr>
                <a:t>0.8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AAB667-F847-CE44-8883-EE9CF63791A8}"/>
                </a:ext>
              </a:extLst>
            </p:cNvPr>
            <p:cNvSpPr txBox="1"/>
            <p:nvPr/>
          </p:nvSpPr>
          <p:spPr>
            <a:xfrm>
              <a:off x="3638110" y="1124187"/>
              <a:ext cx="30970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" pitchFamily="2" charset="0"/>
                </a:rPr>
                <a:t>0.6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89F00B-C113-314F-991F-D8D7EDDBFBC4}"/>
                </a:ext>
              </a:extLst>
            </p:cNvPr>
            <p:cNvSpPr txBox="1"/>
            <p:nvPr/>
          </p:nvSpPr>
          <p:spPr>
            <a:xfrm>
              <a:off x="3638110" y="1567260"/>
              <a:ext cx="30970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" pitchFamily="2" charset="0"/>
                </a:rPr>
                <a:t>0.4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002666-F57A-AB4B-BAB8-FCBFB605F988}"/>
                </a:ext>
              </a:extLst>
            </p:cNvPr>
            <p:cNvSpPr txBox="1"/>
            <p:nvPr/>
          </p:nvSpPr>
          <p:spPr>
            <a:xfrm>
              <a:off x="3638110" y="2020316"/>
              <a:ext cx="30970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" pitchFamily="2" charset="0"/>
                </a:rPr>
                <a:t>0.2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E77DE9-7FE3-4C45-970B-67BCF8D61FF1}"/>
                </a:ext>
              </a:extLst>
            </p:cNvPr>
            <p:cNvSpPr txBox="1"/>
            <p:nvPr/>
          </p:nvSpPr>
          <p:spPr>
            <a:xfrm>
              <a:off x="3638110" y="2459206"/>
              <a:ext cx="30970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" pitchFamily="2" charset="0"/>
                </a:rPr>
                <a:t>0.0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528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2C3D40-F1EB-5047-8167-6D12759F201C}"/>
              </a:ext>
            </a:extLst>
          </p:cNvPr>
          <p:cNvSpPr txBox="1"/>
          <p:nvPr/>
        </p:nvSpPr>
        <p:spPr>
          <a:xfrm>
            <a:off x="168965" y="732004"/>
            <a:ext cx="7726282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HSC</a:t>
            </a:r>
          </a:p>
          <a:p>
            <a:r>
              <a:rPr lang="en-US" sz="1200" u="sng" dirty="0" err="1"/>
              <a:t>Corces</a:t>
            </a:r>
            <a:r>
              <a:rPr lang="en-US" sz="1200" dirty="0"/>
              <a:t>:	Lin- CD34+ CD38- CD90+ CD10-</a:t>
            </a:r>
          </a:p>
          <a:p>
            <a:r>
              <a:rPr lang="en-US" sz="1200" u="sng" dirty="0"/>
              <a:t>Brand</a:t>
            </a:r>
            <a:r>
              <a:rPr lang="en-US" sz="1200" dirty="0"/>
              <a:t>:	did not see this population</a:t>
            </a:r>
            <a:endParaRPr lang="en-US" sz="1200" dirty="0">
              <a:solidFill>
                <a:srgbClr val="FF0000"/>
              </a:solidFill>
            </a:endParaRPr>
          </a:p>
          <a:p>
            <a:endParaRPr lang="en-US" sz="1200" dirty="0"/>
          </a:p>
          <a:p>
            <a:r>
              <a:rPr lang="en-US" sz="1200" dirty="0">
                <a:highlight>
                  <a:srgbClr val="FFFF00"/>
                </a:highlight>
              </a:rPr>
              <a:t>MPP</a:t>
            </a:r>
          </a:p>
          <a:p>
            <a:r>
              <a:rPr lang="en-US" sz="1200" u="sng" dirty="0" err="1"/>
              <a:t>Corces</a:t>
            </a:r>
            <a:r>
              <a:rPr lang="en-US" sz="1200" dirty="0"/>
              <a:t>:	Lin- CD34+ CD38- CD90- CD10-</a:t>
            </a:r>
          </a:p>
          <a:p>
            <a:r>
              <a:rPr lang="en-US" sz="1200" u="sng" dirty="0"/>
              <a:t>Brand</a:t>
            </a:r>
            <a:r>
              <a:rPr lang="en-US" sz="1200" dirty="0"/>
              <a:t>:	Lin- CD34+ CD38-/+ CD90- CD49f- CD45RA- </a:t>
            </a:r>
          </a:p>
          <a:p>
            <a:endParaRPr lang="en-US" sz="1200" dirty="0"/>
          </a:p>
          <a:p>
            <a:r>
              <a:rPr lang="en-US" sz="1200" dirty="0">
                <a:highlight>
                  <a:srgbClr val="FFFF00"/>
                </a:highlight>
              </a:rPr>
              <a:t>CMP</a:t>
            </a:r>
          </a:p>
          <a:p>
            <a:r>
              <a:rPr lang="en-US" sz="1200" u="sng" dirty="0" err="1"/>
              <a:t>Corces</a:t>
            </a:r>
            <a:r>
              <a:rPr lang="en-US" sz="1200" dirty="0"/>
              <a:t>:	Lin- CD34+ CD38+ CD123+ CD45RA- CD10-</a:t>
            </a:r>
          </a:p>
          <a:p>
            <a:r>
              <a:rPr lang="en-US" sz="1200" u="sng" dirty="0"/>
              <a:t>Brand</a:t>
            </a:r>
            <a:r>
              <a:rPr lang="en-US" sz="1200" dirty="0"/>
              <a:t>:	Lin- CD34+ CD38+ CD123+/- CD45RA-</a:t>
            </a:r>
          </a:p>
          <a:p>
            <a:endParaRPr lang="en-US" sz="1200" dirty="0"/>
          </a:p>
          <a:p>
            <a:r>
              <a:rPr lang="en-US" sz="1200" dirty="0">
                <a:highlight>
                  <a:srgbClr val="FFFF00"/>
                </a:highlight>
              </a:rPr>
              <a:t>MEP (MEP can be subdivided in E-MEP and MK-MEP)</a:t>
            </a:r>
          </a:p>
          <a:p>
            <a:r>
              <a:rPr lang="en-US" sz="1200" u="sng" dirty="0" err="1"/>
              <a:t>Corces</a:t>
            </a:r>
            <a:r>
              <a:rPr lang="en-US" sz="1200" dirty="0"/>
              <a:t> (MEP):		Lin- CD34+ CD38+ CD123- CD45RA- CD10-</a:t>
            </a:r>
          </a:p>
          <a:p>
            <a:r>
              <a:rPr lang="en-US" sz="1200" u="sng" dirty="0"/>
              <a:t>Brand </a:t>
            </a:r>
            <a:r>
              <a:rPr lang="en-US" sz="1200" dirty="0"/>
              <a:t>(E-MEP):	Lin- CD34+/- CD38+ CD123- CD45RA- CD44+/- CD71+ CD41-</a:t>
            </a:r>
          </a:p>
          <a:p>
            <a:endParaRPr lang="en-US" sz="1200" dirty="0"/>
          </a:p>
          <a:p>
            <a:r>
              <a:rPr lang="en-US" sz="1200" dirty="0" err="1">
                <a:highlight>
                  <a:srgbClr val="FFFF00"/>
                </a:highlight>
              </a:rPr>
              <a:t>Ery</a:t>
            </a:r>
            <a:r>
              <a:rPr lang="en-US" sz="1200" dirty="0">
                <a:highlight>
                  <a:srgbClr val="FFFF00"/>
                </a:highlight>
              </a:rPr>
              <a:t> (</a:t>
            </a:r>
            <a:r>
              <a:rPr lang="en-US" sz="1200" dirty="0" err="1">
                <a:highlight>
                  <a:srgbClr val="FFFF00"/>
                </a:highlight>
              </a:rPr>
              <a:t>Ery</a:t>
            </a:r>
            <a:r>
              <a:rPr lang="en-US" sz="1200" dirty="0">
                <a:highlight>
                  <a:srgbClr val="FFFF00"/>
                </a:highlight>
              </a:rPr>
              <a:t> can be subdivided in a number of different cell populations including CFU-e, </a:t>
            </a:r>
            <a:r>
              <a:rPr lang="en-US" sz="1200" dirty="0" err="1">
                <a:highlight>
                  <a:srgbClr val="FFFF00"/>
                </a:highlight>
              </a:rPr>
              <a:t>ProEB</a:t>
            </a:r>
            <a:r>
              <a:rPr lang="en-US" sz="1200" dirty="0">
                <a:highlight>
                  <a:srgbClr val="FFFF00"/>
                </a:highlight>
              </a:rPr>
              <a:t>, </a:t>
            </a:r>
            <a:r>
              <a:rPr lang="en-US" sz="1200" dirty="0" err="1">
                <a:highlight>
                  <a:srgbClr val="FFFF00"/>
                </a:highlight>
              </a:rPr>
              <a:t>BasoEB</a:t>
            </a:r>
            <a:r>
              <a:rPr lang="en-US" sz="1200" dirty="0">
                <a:highlight>
                  <a:srgbClr val="FFFF00"/>
                </a:highlight>
              </a:rPr>
              <a:t>, </a:t>
            </a:r>
            <a:r>
              <a:rPr lang="en-US" sz="1200" dirty="0" err="1">
                <a:highlight>
                  <a:srgbClr val="FFFF00"/>
                </a:highlight>
              </a:rPr>
              <a:t>PolyEB</a:t>
            </a:r>
            <a:r>
              <a:rPr lang="en-US" sz="1200" dirty="0">
                <a:highlight>
                  <a:srgbClr val="FFFF00"/>
                </a:highlight>
              </a:rPr>
              <a:t> and </a:t>
            </a:r>
            <a:r>
              <a:rPr lang="en-US" sz="1200" dirty="0" err="1">
                <a:highlight>
                  <a:srgbClr val="FFFF00"/>
                </a:highlight>
              </a:rPr>
              <a:t>OrthoEB</a:t>
            </a:r>
            <a:r>
              <a:rPr lang="en-US" sz="1200" dirty="0">
                <a:highlight>
                  <a:srgbClr val="FFFF00"/>
                </a:highlight>
              </a:rPr>
              <a:t>)</a:t>
            </a:r>
          </a:p>
          <a:p>
            <a:r>
              <a:rPr lang="en-US" sz="1200" u="sng" dirty="0" err="1"/>
              <a:t>Corces</a:t>
            </a:r>
            <a:r>
              <a:rPr lang="en-US" sz="1200" dirty="0"/>
              <a:t> (</a:t>
            </a:r>
            <a:r>
              <a:rPr lang="en-US" sz="1200" dirty="0" err="1"/>
              <a:t>Ery</a:t>
            </a:r>
            <a:r>
              <a:rPr lang="en-US" sz="1200" dirty="0"/>
              <a:t>):	CD71+ GPA+ CD45+/-</a:t>
            </a:r>
          </a:p>
          <a:p>
            <a:r>
              <a:rPr lang="en-US" sz="1200" u="sng" dirty="0"/>
              <a:t>Brand </a:t>
            </a:r>
            <a:r>
              <a:rPr lang="en-US" sz="1200" dirty="0"/>
              <a:t> (CFU-e): CD71+ GPA- CD123- CD36+ </a:t>
            </a:r>
          </a:p>
          <a:p>
            <a:r>
              <a:rPr lang="en-US" sz="1200" u="sng" dirty="0"/>
              <a:t>Brand </a:t>
            </a:r>
            <a:r>
              <a:rPr lang="en-US" sz="1200" dirty="0"/>
              <a:t>(</a:t>
            </a:r>
            <a:r>
              <a:rPr lang="en-US" sz="1200" dirty="0" err="1"/>
              <a:t>ProEB</a:t>
            </a:r>
            <a:r>
              <a:rPr lang="en-US" sz="1200" dirty="0"/>
              <a:t>): CD71+ GPA+/- CD123- CD36+ </a:t>
            </a:r>
          </a:p>
          <a:p>
            <a:r>
              <a:rPr lang="en-US" sz="1200" u="sng" dirty="0"/>
              <a:t>Brand</a:t>
            </a:r>
            <a:r>
              <a:rPr lang="en-US" sz="1200" dirty="0"/>
              <a:t> (</a:t>
            </a:r>
            <a:r>
              <a:rPr lang="en-US" sz="1200" dirty="0" err="1"/>
              <a:t>BasoEB</a:t>
            </a:r>
            <a:r>
              <a:rPr lang="en-US" sz="1200" dirty="0"/>
              <a:t>): CD71++  GPA+ CD123- CD36++</a:t>
            </a:r>
          </a:p>
          <a:p>
            <a:r>
              <a:rPr lang="en-US" sz="1200" u="sng" dirty="0"/>
              <a:t>Brand</a:t>
            </a:r>
            <a:r>
              <a:rPr lang="en-US" sz="1200" dirty="0"/>
              <a:t> (</a:t>
            </a:r>
            <a:r>
              <a:rPr lang="en-US" sz="1200" dirty="0" err="1"/>
              <a:t>PolyEB</a:t>
            </a:r>
            <a:r>
              <a:rPr lang="en-US" sz="1200" dirty="0"/>
              <a:t>): CD71+  GPA+ CD123- CD36+</a:t>
            </a:r>
          </a:p>
          <a:p>
            <a:r>
              <a:rPr lang="en-US" sz="1200" u="sng" dirty="0"/>
              <a:t>Brand</a:t>
            </a:r>
            <a:r>
              <a:rPr lang="en-US" sz="1200" dirty="0"/>
              <a:t> (</a:t>
            </a:r>
            <a:r>
              <a:rPr lang="en-US" sz="1200" dirty="0" err="1"/>
              <a:t>OrthoEB</a:t>
            </a:r>
            <a:r>
              <a:rPr lang="en-US" sz="1200" dirty="0"/>
              <a:t>): CD71+  GPA+ CD123- CD36-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1697F-DA1A-4D43-A719-000A706A903E}"/>
              </a:ext>
            </a:extLst>
          </p:cNvPr>
          <p:cNvSpPr txBox="1"/>
          <p:nvPr/>
        </p:nvSpPr>
        <p:spPr>
          <a:xfrm>
            <a:off x="168965" y="168966"/>
            <a:ext cx="4926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err="1"/>
              <a:t>Corces</a:t>
            </a:r>
            <a:r>
              <a:rPr lang="en-US" sz="1200" dirty="0"/>
              <a:t>: Combination of markers used by the </a:t>
            </a:r>
            <a:r>
              <a:rPr lang="en-US" sz="1200" dirty="0" err="1"/>
              <a:t>Corces</a:t>
            </a:r>
            <a:r>
              <a:rPr lang="en-US" sz="1200" dirty="0"/>
              <a:t> lab for purification</a:t>
            </a:r>
          </a:p>
          <a:p>
            <a:r>
              <a:rPr lang="en-US" sz="1200" u="sng" dirty="0"/>
              <a:t>Brand</a:t>
            </a:r>
            <a:r>
              <a:rPr lang="en-US" sz="1200" dirty="0"/>
              <a:t>: Combination of markers that we have used to name our populations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F4EBFD-A756-6F46-9824-27B03F1B1F45}"/>
              </a:ext>
            </a:extLst>
          </p:cNvPr>
          <p:cNvCxnSpPr/>
          <p:nvPr/>
        </p:nvCxnSpPr>
        <p:spPr>
          <a:xfrm>
            <a:off x="10181968" y="732004"/>
            <a:ext cx="0" cy="375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2B14C2B-8936-4C4A-8690-E572AE8D1B35}"/>
              </a:ext>
            </a:extLst>
          </p:cNvPr>
          <p:cNvSpPr txBox="1"/>
          <p:nvPr/>
        </p:nvSpPr>
        <p:spPr>
          <a:xfrm rot="5400000">
            <a:off x="9883367" y="2248930"/>
            <a:ext cx="1531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320521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115</Words>
  <Application>Microsoft Macintosh PowerPoint</Application>
  <PresentationFormat>Widescreen</PresentationFormat>
  <Paragraphs>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Brand, Marjorie</dc:creator>
  <cp:lastModifiedBy>Microsoft Office User</cp:lastModifiedBy>
  <cp:revision>24</cp:revision>
  <dcterms:created xsi:type="dcterms:W3CDTF">2019-02-28T17:22:43Z</dcterms:created>
  <dcterms:modified xsi:type="dcterms:W3CDTF">2019-12-06T21:08:26Z</dcterms:modified>
</cp:coreProperties>
</file>