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59" r:id="rId6"/>
    <p:sldId id="261" r:id="rId7"/>
    <p:sldId id="260" r:id="rId8"/>
    <p:sldId id="262" r:id="rId9"/>
    <p:sldId id="267" r:id="rId10"/>
    <p:sldId id="266" r:id="rId11"/>
    <p:sldId id="270" r:id="rId12"/>
    <p:sldId id="271" r:id="rId13"/>
    <p:sldId id="272" r:id="rId14"/>
    <p:sldId id="273" r:id="rId15"/>
    <p:sldId id="274" r:id="rId16"/>
    <p:sldId id="264" r:id="rId17"/>
    <p:sldId id="277" r:id="rId18"/>
    <p:sldId id="280" r:id="rId19"/>
    <p:sldId id="281" r:id="rId20"/>
    <p:sldId id="282" r:id="rId21"/>
    <p:sldId id="283" r:id="rId22"/>
    <p:sldId id="284" r:id="rId23"/>
    <p:sldId id="285" r:id="rId24"/>
    <p:sldId id="263" r:id="rId25"/>
    <p:sldId id="286" r:id="rId26"/>
    <p:sldId id="287" r:id="rId27"/>
    <p:sldId id="288" r:id="rId28"/>
    <p:sldId id="291" r:id="rId29"/>
    <p:sldId id="292" r:id="rId30"/>
    <p:sldId id="293" r:id="rId31"/>
    <p:sldId id="294" r:id="rId32"/>
    <p:sldId id="295" r:id="rId33"/>
    <p:sldId id="296" r:id="rId34"/>
    <p:sldId id="290" r:id="rId35"/>
    <p:sldId id="297" r:id="rId36"/>
    <p:sldId id="299" r:id="rId37"/>
    <p:sldId id="265" r:id="rId38"/>
    <p:sldId id="300" r:id="rId39"/>
    <p:sldId id="27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26" autoAdjust="0"/>
    <p:restoredTop sz="94660"/>
  </p:normalViewPr>
  <p:slideViewPr>
    <p:cSldViewPr snapToGrid="0">
      <p:cViewPr varScale="1">
        <p:scale>
          <a:sx n="76" d="100"/>
          <a:sy n="76" d="100"/>
        </p:scale>
        <p:origin x="29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ignature_Green_Transpar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8476" y="222932"/>
            <a:ext cx="824924" cy="914400"/>
          </a:xfrm>
          <a:prstGeom prst="rect">
            <a:avLst/>
          </a:prstGeom>
        </p:spPr>
      </p:pic>
      <p:pic>
        <p:nvPicPr>
          <p:cNvPr id="12" name="Picture 11" descr="Logo_Transpar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34475" y="6296397"/>
            <a:ext cx="1357525" cy="5274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61" y="6296397"/>
            <a:ext cx="1005345" cy="4946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461482" y="212541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F73EC38-1D12-4AA4-BD21-00825EE4F14C}" type="slidenum">
              <a:rPr lang="en-US" sz="2400" smtClean="0">
                <a:solidFill>
                  <a:schemeClr val="bg1"/>
                </a:solidFill>
              </a:rPr>
              <a:pPr algn="ctr"/>
              <a:t>‹#›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474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ignature_Green_Transpar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8476" y="222932"/>
            <a:ext cx="824924" cy="914400"/>
          </a:xfrm>
          <a:prstGeom prst="rect">
            <a:avLst/>
          </a:prstGeom>
        </p:spPr>
      </p:pic>
      <p:pic>
        <p:nvPicPr>
          <p:cNvPr id="9" name="Picture 8" descr="Logo_Transpar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34475" y="6296397"/>
            <a:ext cx="1357525" cy="5274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61" y="6296397"/>
            <a:ext cx="1005345" cy="49463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461482" y="212541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F73EC38-1D12-4AA4-BD21-00825EE4F14C}" type="slidenum">
              <a:rPr lang="en-US" sz="2400" smtClean="0">
                <a:solidFill>
                  <a:schemeClr val="bg1"/>
                </a:solidFill>
              </a:rPr>
              <a:pPr algn="ctr"/>
              <a:t>‹#›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183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ignature_Green_Transpar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8476" y="222932"/>
            <a:ext cx="824924" cy="914400"/>
          </a:xfrm>
          <a:prstGeom prst="rect">
            <a:avLst/>
          </a:prstGeom>
        </p:spPr>
      </p:pic>
      <p:pic>
        <p:nvPicPr>
          <p:cNvPr id="9" name="Picture 8" descr="Logo_Transpar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34475" y="6296397"/>
            <a:ext cx="1357525" cy="5274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61" y="6296397"/>
            <a:ext cx="1005345" cy="49463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461482" y="212541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F73EC38-1D12-4AA4-BD21-00825EE4F14C}" type="slidenum">
              <a:rPr lang="en-US" sz="2400" smtClean="0">
                <a:solidFill>
                  <a:schemeClr val="bg1"/>
                </a:solidFill>
              </a:rPr>
              <a:pPr algn="ctr"/>
              <a:t>‹#›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822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ignature_Green_Transpar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8476" y="222932"/>
            <a:ext cx="824924" cy="914400"/>
          </a:xfrm>
          <a:prstGeom prst="rect">
            <a:avLst/>
          </a:prstGeom>
        </p:spPr>
      </p:pic>
      <p:pic>
        <p:nvPicPr>
          <p:cNvPr id="9" name="Picture 8" descr="Logo_Transpar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34475" y="6296397"/>
            <a:ext cx="1357525" cy="5274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61" y="6296397"/>
            <a:ext cx="1005345" cy="49463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461482" y="212541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F73EC38-1D12-4AA4-BD21-00825EE4F14C}" type="slidenum">
              <a:rPr lang="en-US" sz="2400" smtClean="0">
                <a:solidFill>
                  <a:schemeClr val="bg1"/>
                </a:solidFill>
              </a:rPr>
              <a:pPr algn="ctr"/>
              <a:t>‹#›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696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ignature_Green_Transpar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8476" y="222932"/>
            <a:ext cx="824924" cy="914400"/>
          </a:xfrm>
          <a:prstGeom prst="rect">
            <a:avLst/>
          </a:prstGeom>
        </p:spPr>
      </p:pic>
      <p:pic>
        <p:nvPicPr>
          <p:cNvPr id="9" name="Picture 8" descr="Logo_Transpar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34475" y="6296397"/>
            <a:ext cx="1357525" cy="5274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61" y="6296397"/>
            <a:ext cx="1005345" cy="49463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461482" y="212541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F73EC38-1D12-4AA4-BD21-00825EE4F14C}" type="slidenum">
              <a:rPr lang="en-US" sz="2400" smtClean="0">
                <a:solidFill>
                  <a:schemeClr val="bg1"/>
                </a:solidFill>
              </a:rPr>
              <a:pPr algn="ctr"/>
              <a:t>‹#›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842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ignature_Green_Transpar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8476" y="222932"/>
            <a:ext cx="824924" cy="914400"/>
          </a:xfrm>
          <a:prstGeom prst="rect">
            <a:avLst/>
          </a:prstGeom>
        </p:spPr>
      </p:pic>
      <p:pic>
        <p:nvPicPr>
          <p:cNvPr id="10" name="Picture 9" descr="Logo_Transpar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34475" y="6296397"/>
            <a:ext cx="1357525" cy="5274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61" y="6296397"/>
            <a:ext cx="1005345" cy="4946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461482" y="212541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F73EC38-1D12-4AA4-BD21-00825EE4F14C}" type="slidenum">
              <a:rPr lang="en-US" sz="2400" smtClean="0">
                <a:solidFill>
                  <a:schemeClr val="bg1"/>
                </a:solidFill>
              </a:rPr>
              <a:pPr algn="ctr"/>
              <a:t>‹#›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52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ignature_Green_Transpar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8476" y="222932"/>
            <a:ext cx="824924" cy="914400"/>
          </a:xfrm>
          <a:prstGeom prst="rect">
            <a:avLst/>
          </a:prstGeom>
        </p:spPr>
      </p:pic>
      <p:pic>
        <p:nvPicPr>
          <p:cNvPr id="12" name="Picture 11" descr="Logo_Transpar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34475" y="6296397"/>
            <a:ext cx="1357525" cy="5274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61" y="6296397"/>
            <a:ext cx="1005345" cy="49463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461482" y="212541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F73EC38-1D12-4AA4-BD21-00825EE4F14C}" type="slidenum">
              <a:rPr lang="en-US" sz="2400" smtClean="0">
                <a:solidFill>
                  <a:schemeClr val="bg1"/>
                </a:solidFill>
              </a:rPr>
              <a:pPr algn="ctr"/>
              <a:t>‹#›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346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ignature_Green_Transpar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8476" y="222932"/>
            <a:ext cx="824924" cy="914400"/>
          </a:xfrm>
          <a:prstGeom prst="rect">
            <a:avLst/>
          </a:prstGeom>
        </p:spPr>
      </p:pic>
      <p:pic>
        <p:nvPicPr>
          <p:cNvPr id="8" name="Picture 7" descr="Logo_Transpar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34475" y="6296397"/>
            <a:ext cx="1357525" cy="5274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61" y="6296397"/>
            <a:ext cx="1005345" cy="4946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461482" y="212541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F73EC38-1D12-4AA4-BD21-00825EE4F14C}" type="slidenum">
              <a:rPr lang="en-US" sz="2400" smtClean="0">
                <a:solidFill>
                  <a:schemeClr val="bg1"/>
                </a:solidFill>
              </a:rPr>
              <a:pPr algn="ctr"/>
              <a:t>‹#›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265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ignature_Green_Transpar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8476" y="222932"/>
            <a:ext cx="824924" cy="914400"/>
          </a:xfrm>
          <a:prstGeom prst="rect">
            <a:avLst/>
          </a:prstGeom>
        </p:spPr>
      </p:pic>
      <p:pic>
        <p:nvPicPr>
          <p:cNvPr id="7" name="Picture 6" descr="Logo_Transpar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34475" y="6296397"/>
            <a:ext cx="1357525" cy="5274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61" y="6296397"/>
            <a:ext cx="1005345" cy="4946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461482" y="212541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F73EC38-1D12-4AA4-BD21-00825EE4F14C}" type="slidenum">
              <a:rPr lang="en-US" sz="2400" smtClean="0">
                <a:solidFill>
                  <a:schemeClr val="bg1"/>
                </a:solidFill>
              </a:rPr>
              <a:pPr algn="ctr"/>
              <a:t>‹#›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278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ignature_Green_Transpar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8476" y="222932"/>
            <a:ext cx="824924" cy="914400"/>
          </a:xfrm>
          <a:prstGeom prst="rect">
            <a:avLst/>
          </a:prstGeom>
        </p:spPr>
      </p:pic>
      <p:pic>
        <p:nvPicPr>
          <p:cNvPr id="10" name="Picture 9" descr="Logo_Transpar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34475" y="6296397"/>
            <a:ext cx="1357525" cy="5274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61" y="6296397"/>
            <a:ext cx="1005345" cy="4946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461482" y="212541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F73EC38-1D12-4AA4-BD21-00825EE4F14C}" type="slidenum">
              <a:rPr lang="en-US" sz="2400" smtClean="0">
                <a:solidFill>
                  <a:schemeClr val="bg1"/>
                </a:solidFill>
              </a:rPr>
              <a:pPr algn="ctr"/>
              <a:t>‹#›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273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ignature_Green_Transpar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8476" y="222932"/>
            <a:ext cx="824924" cy="914400"/>
          </a:xfrm>
          <a:prstGeom prst="rect">
            <a:avLst/>
          </a:prstGeom>
        </p:spPr>
      </p:pic>
      <p:pic>
        <p:nvPicPr>
          <p:cNvPr id="10" name="Picture 9" descr="Logo_Transpar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34475" y="6296397"/>
            <a:ext cx="1357525" cy="5274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61" y="6296397"/>
            <a:ext cx="1005345" cy="4946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461482" y="212541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F73EC38-1D12-4AA4-BD21-00825EE4F14C}" type="slidenum">
              <a:rPr lang="en-US" sz="2400" smtClean="0">
                <a:solidFill>
                  <a:schemeClr val="bg1"/>
                </a:solidFill>
              </a:rPr>
              <a:pPr algn="ctr"/>
              <a:t>‹#›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593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E203F-C72B-4F45-B433-CFDA207EBC7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49B02-7DC6-428B-8779-39AFFF822C4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ignature_Green_Transparent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138476" y="222932"/>
            <a:ext cx="824924" cy="914400"/>
          </a:xfrm>
          <a:prstGeom prst="rect">
            <a:avLst/>
          </a:prstGeom>
        </p:spPr>
      </p:pic>
      <p:pic>
        <p:nvPicPr>
          <p:cNvPr id="9" name="Picture 8" descr="Logo_Transparent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834475" y="6296397"/>
            <a:ext cx="1357525" cy="5274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61" y="6296397"/>
            <a:ext cx="1005345" cy="4946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461482" y="212541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F73EC38-1D12-4AA4-BD21-00825EE4F14C}" type="slidenum">
              <a:rPr lang="en-US" sz="2400" smtClean="0">
                <a:solidFill>
                  <a:schemeClr val="bg1"/>
                </a:solidFill>
              </a:rPr>
              <a:pPr algn="ctr"/>
              <a:t>‹#›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30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postgres/" TargetMode="External"/><Relationship Id="rId2" Type="http://schemas.openxmlformats.org/officeDocument/2006/relationships/hyperlink" Target="https://hub.docker.com/_/nginx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ub.docker.com/_/redis/" TargetMode="External"/><Relationship Id="rId4" Type="http://schemas.openxmlformats.org/officeDocument/2006/relationships/hyperlink" Target="https://hub.docker.com/r/biocontainers/samtools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hub.docker.com/_/httpd/" TargetMode="External"/><Relationship Id="rId3" Type="http://schemas.openxmlformats.org/officeDocument/2006/relationships/hyperlink" Target="https://hub.docker.com/r/jupyterhub/jupyterhub/" TargetMode="External"/><Relationship Id="rId7" Type="http://schemas.openxmlformats.org/officeDocument/2006/relationships/hyperlink" Target="https://hub.docker.com/r/rocker/shiny/" TargetMode="External"/><Relationship Id="rId2" Type="http://schemas.openxmlformats.org/officeDocument/2006/relationships/hyperlink" Target="https://hub.docker.com/explo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b.docker.com/r/biocontainers/samtools/" TargetMode="External"/><Relationship Id="rId5" Type="http://schemas.openxmlformats.org/officeDocument/2006/relationships/hyperlink" Target="https://hub.docker.com/_/postgres/" TargetMode="External"/><Relationship Id="rId4" Type="http://schemas.openxmlformats.org/officeDocument/2006/relationships/hyperlink" Target="https://hub.docker.com/r/jupyter/datascience-notebook/" TargetMode="External"/><Relationship Id="rId9" Type="http://schemas.openxmlformats.org/officeDocument/2006/relationships/hyperlink" Target="https://docs.docker.com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docker.com/editions/community/docker-ce-desktop-mac" TargetMode="External"/><Relationship Id="rId2" Type="http://schemas.openxmlformats.org/officeDocument/2006/relationships/hyperlink" Target="https://store.docker.com/editions/community/docker-ce-desktop-window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aws.amazon.com/AmazonECS/latest/developerguide/docker-basics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Introductory Docker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Hood-Price lab</a:t>
            </a:r>
          </a:p>
          <a:p>
            <a:r>
              <a:rPr lang="en-US" dirty="0" smtClean="0"/>
              <a:t>Computation Tools Subgroup</a:t>
            </a:r>
          </a:p>
          <a:p>
            <a:r>
              <a:rPr lang="en-US" dirty="0" smtClean="0"/>
              <a:t>9-13-2018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271" y="3602038"/>
            <a:ext cx="40481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85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75743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85" y="1803287"/>
            <a:ext cx="11865429" cy="437367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142343" y="1901371"/>
            <a:ext cx="1712686" cy="362858"/>
          </a:xfrm>
          <a:prstGeom prst="roundRect">
            <a:avLst/>
          </a:prstGeom>
          <a:noFill/>
          <a:ln w="603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79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75743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85" y="1803287"/>
            <a:ext cx="11865429" cy="437367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142343" y="2490716"/>
            <a:ext cx="8894982" cy="1660369"/>
          </a:xfrm>
          <a:prstGeom prst="roundRect">
            <a:avLst/>
          </a:prstGeom>
          <a:noFill/>
          <a:ln w="603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13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75743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85" y="1803287"/>
            <a:ext cx="11865429" cy="437367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209932" y="4128448"/>
            <a:ext cx="5142498" cy="361666"/>
          </a:xfrm>
          <a:prstGeom prst="roundRect">
            <a:avLst/>
          </a:prstGeom>
          <a:noFill/>
          <a:ln w="603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00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248" y="0"/>
            <a:ext cx="10515600" cy="1325563"/>
          </a:xfrm>
        </p:spPr>
        <p:txBody>
          <a:bodyPr/>
          <a:lstStyle/>
          <a:p>
            <a:r>
              <a:rPr lang="en-US" dirty="0" smtClean="0"/>
              <a:t>Script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237726"/>
            <a:ext cx="116014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84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75743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85" y="1803287"/>
            <a:ext cx="11865429" cy="437367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166929" y="4469642"/>
            <a:ext cx="5581285" cy="361666"/>
          </a:xfrm>
          <a:prstGeom prst="roundRect">
            <a:avLst/>
          </a:prstGeom>
          <a:noFill/>
          <a:ln w="603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2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75743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85" y="1803287"/>
            <a:ext cx="11865429" cy="437367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180578" y="4899546"/>
            <a:ext cx="5008080" cy="361666"/>
          </a:xfrm>
          <a:prstGeom prst="roundRect">
            <a:avLst/>
          </a:prstGeom>
          <a:noFill/>
          <a:ln w="603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26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Docker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cd into folder with </a:t>
            </a:r>
            <a:r>
              <a:rPr lang="en-US" dirty="0" err="1" smtClean="0"/>
              <a:t>Dockerfile</a:t>
            </a:r>
            <a:endParaRPr lang="en-US" dirty="0" smtClean="0"/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build .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build -t &lt;</a:t>
            </a:r>
            <a:r>
              <a:rPr lang="en-US" dirty="0" err="1" smtClean="0"/>
              <a:t>sometag</a:t>
            </a:r>
            <a:r>
              <a:rPr lang="en-US" dirty="0" smtClean="0"/>
              <a:t>&gt; .</a:t>
            </a:r>
          </a:p>
          <a:p>
            <a:pPr lvl="2"/>
            <a:r>
              <a:rPr lang="en-US" dirty="0" err="1" smtClean="0"/>
              <a:t>docker</a:t>
            </a:r>
            <a:r>
              <a:rPr lang="en-US" dirty="0" smtClean="0"/>
              <a:t> build -t </a:t>
            </a:r>
            <a:r>
              <a:rPr lang="en-US" dirty="0" err="1" smtClean="0"/>
              <a:t>johncearls</a:t>
            </a:r>
            <a:r>
              <a:rPr lang="en-US" dirty="0" smtClean="0"/>
              <a:t>/hello-world .</a:t>
            </a:r>
          </a:p>
          <a:p>
            <a:pPr lvl="2"/>
            <a:r>
              <a:rPr lang="en-US" dirty="0" err="1" smtClean="0"/>
              <a:t>docker</a:t>
            </a:r>
            <a:r>
              <a:rPr lang="en-US" dirty="0" smtClean="0"/>
              <a:t> build -t </a:t>
            </a:r>
            <a:r>
              <a:rPr lang="en-US" dirty="0" err="1" smtClean="0"/>
              <a:t>johncearls</a:t>
            </a:r>
            <a:r>
              <a:rPr lang="en-US" dirty="0" smtClean="0"/>
              <a:t>/hello-world:v1 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tag is a human readable name for your image</a:t>
            </a:r>
          </a:p>
          <a:p>
            <a:pPr lvl="2"/>
            <a:r>
              <a:rPr lang="en-US" dirty="0" smtClean="0"/>
              <a:t>Local hash</a:t>
            </a:r>
          </a:p>
          <a:p>
            <a:pPr lvl="3"/>
            <a:r>
              <a:rPr lang="en-US" dirty="0" err="1" smtClean="0"/>
              <a:t>docker</a:t>
            </a:r>
            <a:r>
              <a:rPr lang="en-US" dirty="0" smtClean="0"/>
              <a:t> build .</a:t>
            </a:r>
          </a:p>
          <a:p>
            <a:pPr lvl="3"/>
            <a:r>
              <a:rPr lang="en-US" dirty="0" smtClean="0"/>
              <a:t>Creates an image with only a hash</a:t>
            </a:r>
          </a:p>
          <a:p>
            <a:pPr lvl="2"/>
            <a:r>
              <a:rPr lang="en-US" dirty="0" smtClean="0"/>
              <a:t>Local but named</a:t>
            </a:r>
          </a:p>
          <a:p>
            <a:pPr lvl="3"/>
            <a:r>
              <a:rPr lang="en-US" dirty="0" err="1" smtClean="0"/>
              <a:t>docker</a:t>
            </a:r>
            <a:r>
              <a:rPr lang="en-US" dirty="0" smtClean="0"/>
              <a:t> build -t hello-world .</a:t>
            </a:r>
          </a:p>
          <a:p>
            <a:pPr lvl="3"/>
            <a:r>
              <a:rPr lang="en-US" dirty="0" smtClean="0"/>
              <a:t>creates </a:t>
            </a:r>
            <a:r>
              <a:rPr lang="en-US" dirty="0" err="1" smtClean="0"/>
              <a:t>hello-world:latest</a:t>
            </a:r>
            <a:r>
              <a:rPr lang="en-US" dirty="0" smtClean="0"/>
              <a:t> locally (latest is default image tag)</a:t>
            </a:r>
          </a:p>
          <a:p>
            <a:pPr lvl="2"/>
            <a:r>
              <a:rPr lang="en-US" dirty="0" smtClean="0"/>
              <a:t>Named, tagged and sharable</a:t>
            </a:r>
          </a:p>
          <a:p>
            <a:pPr lvl="3"/>
            <a:r>
              <a:rPr lang="en-US" dirty="0" err="1" smtClean="0"/>
              <a:t>docker</a:t>
            </a:r>
            <a:r>
              <a:rPr lang="en-US" dirty="0" smtClean="0"/>
              <a:t> build -t </a:t>
            </a:r>
            <a:r>
              <a:rPr lang="en-US" dirty="0" err="1" smtClean="0"/>
              <a:t>johncear</a:t>
            </a:r>
            <a:r>
              <a:rPr lang="en-US" dirty="0" err="1" smtClean="0"/>
              <a:t>ls</a:t>
            </a:r>
            <a:r>
              <a:rPr lang="en-US" dirty="0" smtClean="0"/>
              <a:t>/hello-world:v1 .</a:t>
            </a:r>
          </a:p>
          <a:p>
            <a:pPr lvl="3"/>
            <a:r>
              <a:rPr lang="en-US" dirty="0" smtClean="0"/>
              <a:t>Can push this to my repo(</a:t>
            </a:r>
            <a:r>
              <a:rPr lang="en-US" dirty="0" err="1" smtClean="0"/>
              <a:t>johncearls</a:t>
            </a:r>
            <a:r>
              <a:rPr lang="en-US" dirty="0" smtClean="0"/>
              <a:t>) on hub.docker.com</a:t>
            </a:r>
          </a:p>
          <a:p>
            <a:pPr lvl="4"/>
            <a:r>
              <a:rPr lang="en-US" dirty="0" err="1" smtClean="0"/>
              <a:t>docker</a:t>
            </a:r>
            <a:r>
              <a:rPr lang="en-US" dirty="0" smtClean="0"/>
              <a:t> login</a:t>
            </a:r>
          </a:p>
          <a:p>
            <a:pPr lvl="4"/>
            <a:r>
              <a:rPr lang="en-US" dirty="0" err="1" smtClean="0"/>
              <a:t>docker</a:t>
            </a:r>
            <a:r>
              <a:rPr lang="en-US" dirty="0" smtClean="0"/>
              <a:t> push </a:t>
            </a:r>
            <a:r>
              <a:rPr lang="en-US" dirty="0" err="1" smtClean="0"/>
              <a:t>johncearls</a:t>
            </a:r>
            <a:r>
              <a:rPr lang="en-US" dirty="0" smtClean="0"/>
              <a:t>/hello-world:v1</a:t>
            </a:r>
          </a:p>
          <a:p>
            <a:pPr lvl="3"/>
            <a:r>
              <a:rPr lang="en-US" dirty="0" smtClean="0"/>
              <a:t>tagged as v1</a:t>
            </a:r>
          </a:p>
          <a:p>
            <a:pPr lvl="3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0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92" y="314676"/>
            <a:ext cx="3027505" cy="2920409"/>
          </a:xfrm>
        </p:spPr>
        <p:txBody>
          <a:bodyPr>
            <a:normAutofit/>
          </a:bodyPr>
          <a:lstStyle/>
          <a:p>
            <a:r>
              <a:rPr lang="en-US" dirty="0" smtClean="0"/>
              <a:t>Building a </a:t>
            </a:r>
            <a:r>
              <a:rPr lang="en-US" dirty="0"/>
              <a:t>D</a:t>
            </a:r>
            <a:r>
              <a:rPr lang="en-US" dirty="0" smtClean="0"/>
              <a:t>ocker image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362" y="-45208"/>
            <a:ext cx="8899799" cy="676558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092291" y="409525"/>
            <a:ext cx="7558892" cy="908471"/>
          </a:xfrm>
          <a:prstGeom prst="roundRect">
            <a:avLst/>
          </a:prstGeom>
          <a:noFill/>
          <a:ln w="603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58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92" y="314676"/>
            <a:ext cx="3027505" cy="2920409"/>
          </a:xfrm>
        </p:spPr>
        <p:txBody>
          <a:bodyPr>
            <a:normAutofit/>
          </a:bodyPr>
          <a:lstStyle/>
          <a:p>
            <a:r>
              <a:rPr lang="en-US" dirty="0" smtClean="0"/>
              <a:t>Building a </a:t>
            </a:r>
            <a:r>
              <a:rPr lang="en-US" dirty="0"/>
              <a:t>D</a:t>
            </a:r>
            <a:r>
              <a:rPr lang="en-US" dirty="0" smtClean="0"/>
              <a:t>ocker image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362" y="-45208"/>
            <a:ext cx="8899799" cy="676558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092291" y="1381058"/>
            <a:ext cx="4582363" cy="264861"/>
          </a:xfrm>
          <a:prstGeom prst="roundRect">
            <a:avLst/>
          </a:prstGeom>
          <a:noFill/>
          <a:ln w="603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15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92" y="314676"/>
            <a:ext cx="3027505" cy="2920409"/>
          </a:xfrm>
        </p:spPr>
        <p:txBody>
          <a:bodyPr>
            <a:normAutofit/>
          </a:bodyPr>
          <a:lstStyle/>
          <a:p>
            <a:r>
              <a:rPr lang="en-US" dirty="0" smtClean="0"/>
              <a:t>Building a </a:t>
            </a:r>
            <a:r>
              <a:rPr lang="en-US" dirty="0"/>
              <a:t>D</a:t>
            </a:r>
            <a:r>
              <a:rPr lang="en-US" dirty="0" smtClean="0"/>
              <a:t>ocker image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362" y="-45208"/>
            <a:ext cx="8899799" cy="676558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151362" y="1774880"/>
            <a:ext cx="4582363" cy="1094444"/>
          </a:xfrm>
          <a:prstGeom prst="roundRect">
            <a:avLst/>
          </a:prstGeom>
          <a:noFill/>
          <a:ln w="603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7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43" y="333400"/>
            <a:ext cx="10515600" cy="1325563"/>
          </a:xfrm>
        </p:spPr>
        <p:txBody>
          <a:bodyPr/>
          <a:lstStyle/>
          <a:p>
            <a:r>
              <a:rPr lang="en-US" dirty="0" smtClean="0"/>
              <a:t>What is Docker?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743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A</a:t>
            </a:r>
            <a:r>
              <a:rPr lang="en-US" i="1" dirty="0" smtClean="0"/>
              <a:t>n </a:t>
            </a:r>
            <a:r>
              <a:rPr lang="en-US" i="1" dirty="0"/>
              <a:t>open-source project that automates the deployment of software applications inside </a:t>
            </a:r>
            <a:r>
              <a:rPr lang="en-US" b="1" i="1" dirty="0"/>
              <a:t>containers</a:t>
            </a:r>
            <a:r>
              <a:rPr lang="en-US" i="1" dirty="0"/>
              <a:t> by providing an additional layer of abstraction and automation of </a:t>
            </a:r>
            <a:r>
              <a:rPr lang="en-US" b="1" i="1" dirty="0"/>
              <a:t>OS-level virtualization</a:t>
            </a:r>
            <a:r>
              <a:rPr lang="en-US" i="1" dirty="0"/>
              <a:t> on Linux.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8577" y="3657600"/>
            <a:ext cx="87259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Enables the </a:t>
            </a:r>
            <a:r>
              <a:rPr lang="en-US" sz="2800" b="1" dirty="0" smtClean="0"/>
              <a:t>packaging, distributing and</a:t>
            </a:r>
            <a:r>
              <a:rPr lang="en-US" sz="2800" dirty="0" smtClean="0"/>
              <a:t> </a:t>
            </a:r>
            <a:r>
              <a:rPr lang="en-US" sz="2800" b="1" dirty="0" smtClean="0"/>
              <a:t>deploying</a:t>
            </a:r>
            <a:r>
              <a:rPr lang="en-US" sz="2800" dirty="0" smtClean="0"/>
              <a:t> of </a:t>
            </a:r>
            <a:r>
              <a:rPr lang="en-US" sz="2800" b="1" dirty="0" smtClean="0"/>
              <a:t>software</a:t>
            </a:r>
            <a:r>
              <a:rPr lang="en-US" sz="2800" dirty="0" smtClean="0"/>
              <a:t> along with all of its </a:t>
            </a:r>
            <a:r>
              <a:rPr lang="en-US" sz="2800" b="1" dirty="0" smtClean="0"/>
              <a:t>dependencies</a:t>
            </a:r>
            <a:r>
              <a:rPr lang="en-US" sz="2800" dirty="0" smtClean="0"/>
              <a:t>. </a:t>
            </a:r>
          </a:p>
          <a:p>
            <a:endParaRPr lang="en-US" sz="2800" dirty="0"/>
          </a:p>
          <a:p>
            <a:r>
              <a:rPr lang="en-US" sz="2800" dirty="0" smtClean="0"/>
              <a:t>You have </a:t>
            </a:r>
            <a:r>
              <a:rPr lang="en-US" sz="2800" b="1" dirty="0" smtClean="0"/>
              <a:t>one </a:t>
            </a:r>
            <a:r>
              <a:rPr lang="en-US" sz="2800" b="1" dirty="0" err="1" smtClean="0"/>
              <a:t>composable</a:t>
            </a:r>
            <a:r>
              <a:rPr lang="en-US" sz="2800" b="1" dirty="0" smtClean="0"/>
              <a:t> functional unit of software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Originally based on </a:t>
            </a:r>
            <a:r>
              <a:rPr lang="en-US" sz="2800" b="1" dirty="0" smtClean="0"/>
              <a:t>LXC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741" y="3990923"/>
            <a:ext cx="1771196" cy="148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5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92" y="314676"/>
            <a:ext cx="3027505" cy="2920409"/>
          </a:xfrm>
        </p:spPr>
        <p:txBody>
          <a:bodyPr>
            <a:normAutofit/>
          </a:bodyPr>
          <a:lstStyle/>
          <a:p>
            <a:r>
              <a:rPr lang="en-US" dirty="0" smtClean="0"/>
              <a:t>Building a </a:t>
            </a:r>
            <a:r>
              <a:rPr lang="en-US" dirty="0"/>
              <a:t>D</a:t>
            </a:r>
            <a:r>
              <a:rPr lang="en-US" dirty="0" smtClean="0"/>
              <a:t>ocker image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362" y="-45208"/>
            <a:ext cx="8899799" cy="676558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067065" y="2844099"/>
            <a:ext cx="4582363" cy="1034217"/>
          </a:xfrm>
          <a:prstGeom prst="roundRect">
            <a:avLst/>
          </a:prstGeom>
          <a:noFill/>
          <a:ln w="603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91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92" y="314676"/>
            <a:ext cx="3027505" cy="2920409"/>
          </a:xfrm>
        </p:spPr>
        <p:txBody>
          <a:bodyPr>
            <a:normAutofit/>
          </a:bodyPr>
          <a:lstStyle/>
          <a:p>
            <a:r>
              <a:rPr lang="en-US" dirty="0" smtClean="0"/>
              <a:t>Building a </a:t>
            </a:r>
            <a:r>
              <a:rPr lang="en-US" dirty="0"/>
              <a:t>D</a:t>
            </a:r>
            <a:r>
              <a:rPr lang="en-US" dirty="0" smtClean="0"/>
              <a:t>ocker image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362" y="-45208"/>
            <a:ext cx="8899799" cy="676558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151362" y="3777417"/>
            <a:ext cx="4582363" cy="1917088"/>
          </a:xfrm>
          <a:prstGeom prst="roundRect">
            <a:avLst/>
          </a:prstGeom>
          <a:noFill/>
          <a:ln w="603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45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92" y="314676"/>
            <a:ext cx="3027505" cy="2920409"/>
          </a:xfrm>
        </p:spPr>
        <p:txBody>
          <a:bodyPr>
            <a:normAutofit/>
          </a:bodyPr>
          <a:lstStyle/>
          <a:p>
            <a:r>
              <a:rPr lang="en-US" dirty="0" smtClean="0"/>
              <a:t>Building a </a:t>
            </a:r>
            <a:r>
              <a:rPr lang="en-US" dirty="0"/>
              <a:t>D</a:t>
            </a:r>
            <a:r>
              <a:rPr lang="en-US" dirty="0" smtClean="0"/>
              <a:t>ocker image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362" y="37836"/>
            <a:ext cx="8899799" cy="676558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151362" y="5707116"/>
            <a:ext cx="5355711" cy="599087"/>
          </a:xfrm>
          <a:prstGeom prst="roundRect">
            <a:avLst/>
          </a:prstGeom>
          <a:noFill/>
          <a:ln w="603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9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92" y="314676"/>
            <a:ext cx="3027505" cy="2920409"/>
          </a:xfrm>
        </p:spPr>
        <p:txBody>
          <a:bodyPr>
            <a:normAutofit/>
          </a:bodyPr>
          <a:lstStyle/>
          <a:p>
            <a:r>
              <a:rPr lang="en-US" dirty="0" smtClean="0"/>
              <a:t>Building a </a:t>
            </a:r>
            <a:r>
              <a:rPr lang="en-US" dirty="0"/>
              <a:t>D</a:t>
            </a:r>
            <a:r>
              <a:rPr lang="en-US" dirty="0" smtClean="0"/>
              <a:t>ocker image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362" y="37836"/>
            <a:ext cx="8899799" cy="676558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151362" y="5707116"/>
            <a:ext cx="5355711" cy="599087"/>
          </a:xfrm>
          <a:prstGeom prst="roundRect">
            <a:avLst/>
          </a:prstGeom>
          <a:noFill/>
          <a:ln w="603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988209" y="1419946"/>
            <a:ext cx="2522483" cy="326873"/>
          </a:xfrm>
          <a:prstGeom prst="roundRect">
            <a:avLst/>
          </a:prstGeom>
          <a:noFill/>
          <a:ln w="603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10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run [--</a:t>
            </a:r>
            <a:r>
              <a:rPr lang="en-US" dirty="0" err="1" smtClean="0"/>
              <a:t>rm</a:t>
            </a:r>
            <a:r>
              <a:rPr lang="en-US" dirty="0" smtClean="0"/>
              <a:t>] -v &lt;</a:t>
            </a:r>
            <a:r>
              <a:rPr lang="en-US" dirty="0" err="1" smtClean="0"/>
              <a:t>host_path</a:t>
            </a:r>
            <a:r>
              <a:rPr lang="en-US" dirty="0" smtClean="0"/>
              <a:t>&gt;:&lt;</a:t>
            </a:r>
            <a:r>
              <a:rPr lang="en-US" dirty="0" err="1" smtClean="0"/>
              <a:t>container_path</a:t>
            </a:r>
            <a:r>
              <a:rPr lang="en-US" dirty="0" smtClean="0"/>
              <a:t>&gt; -p &lt;</a:t>
            </a:r>
            <a:r>
              <a:rPr lang="en-US" dirty="0" err="1" smtClean="0"/>
              <a:t>host_port</a:t>
            </a:r>
            <a:r>
              <a:rPr lang="en-US" dirty="0" smtClean="0"/>
              <a:t>&gt;:&lt;</a:t>
            </a:r>
            <a:r>
              <a:rPr lang="en-US" dirty="0" err="1" smtClean="0"/>
              <a:t>container_port</a:t>
            </a:r>
            <a:r>
              <a:rPr lang="en-US" dirty="0" smtClean="0"/>
              <a:t>&gt; &lt;image&gt; &lt;command&gt;</a:t>
            </a:r>
          </a:p>
          <a:p>
            <a:r>
              <a:rPr lang="en-US" dirty="0" smtClean="0"/>
              <a:t>You can </a:t>
            </a:r>
            <a:r>
              <a:rPr lang="en-US" dirty="0" smtClean="0"/>
              <a:t>stop a long running container (a server for example)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stop &lt;container name or id&gt;</a:t>
            </a:r>
            <a:endParaRPr lang="en-US" dirty="0"/>
          </a:p>
          <a:p>
            <a:pPr lvl="1"/>
            <a:r>
              <a:rPr lang="en-US" dirty="0" smtClean="0"/>
              <a:t>Make sure you delete when you are done</a:t>
            </a:r>
            <a:endParaRPr lang="en-US" dirty="0"/>
          </a:p>
          <a:p>
            <a:pPr lvl="2"/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en-US" dirty="0" smtClean="0"/>
              <a:t> &lt;container name or id&gt;</a:t>
            </a:r>
          </a:p>
          <a:p>
            <a:pPr lvl="2"/>
            <a:r>
              <a:rPr lang="en-US" dirty="0" smtClean="0"/>
              <a:t>or use --</a:t>
            </a:r>
            <a:r>
              <a:rPr lang="en-US" dirty="0" err="1" smtClean="0"/>
              <a:t>rm</a:t>
            </a:r>
            <a:r>
              <a:rPr lang="en-US" dirty="0" smtClean="0"/>
              <a:t> in run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9069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Run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95" y="2434820"/>
            <a:ext cx="11518610" cy="337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45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Run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95" y="2434820"/>
            <a:ext cx="11518610" cy="337319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063884" y="2845148"/>
            <a:ext cx="2522483" cy="326873"/>
          </a:xfrm>
          <a:prstGeom prst="roundRect">
            <a:avLst/>
          </a:prstGeom>
          <a:noFill/>
          <a:ln w="603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36695" y="3325471"/>
            <a:ext cx="4211494" cy="515009"/>
          </a:xfrm>
          <a:prstGeom prst="roundRect">
            <a:avLst/>
          </a:prstGeom>
          <a:noFill/>
          <a:ln w="603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50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Run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95" y="2434820"/>
            <a:ext cx="11518610" cy="337319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36696" y="4357589"/>
            <a:ext cx="1511024" cy="326873"/>
          </a:xfrm>
          <a:prstGeom prst="roundRect">
            <a:avLst/>
          </a:prstGeom>
          <a:noFill/>
          <a:ln w="603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331210" y="4168403"/>
            <a:ext cx="4211494" cy="378372"/>
          </a:xfrm>
          <a:prstGeom prst="roundRect">
            <a:avLst/>
          </a:prstGeom>
          <a:noFill/>
          <a:ln w="603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49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CMD vs </a:t>
            </a:r>
            <a:r>
              <a:rPr lang="en-US" dirty="0" err="1" smtClean="0"/>
              <a:t>Entrypoint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17" y="1516215"/>
            <a:ext cx="11908083" cy="460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80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CMD vs </a:t>
            </a:r>
            <a:r>
              <a:rPr lang="en-US" dirty="0" err="1" smtClean="0"/>
              <a:t>Entrypoint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17" y="1516215"/>
            <a:ext cx="11908083" cy="460711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666370" y="1690688"/>
            <a:ext cx="4449717" cy="378372"/>
          </a:xfrm>
          <a:prstGeom prst="roundRect">
            <a:avLst/>
          </a:prstGeom>
          <a:noFill/>
          <a:ln w="603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mean for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deploy </a:t>
            </a:r>
            <a:r>
              <a:rPr lang="en-US" dirty="0"/>
              <a:t>cross-platform</a:t>
            </a:r>
            <a:r>
              <a:rPr lang="en-US" dirty="0" smtClean="0"/>
              <a:t> functionality/analysis with all of the code/dependencies.</a:t>
            </a:r>
          </a:p>
          <a:p>
            <a:pPr lvl="1"/>
            <a:r>
              <a:rPr lang="en-US" dirty="0" smtClean="0"/>
              <a:t>No more making code work with Python 3.2 on Windows 7</a:t>
            </a:r>
          </a:p>
          <a:p>
            <a:r>
              <a:rPr lang="en-US" dirty="0" smtClean="0"/>
              <a:t>You can </a:t>
            </a:r>
            <a:r>
              <a:rPr lang="en-US" dirty="0" smtClean="0"/>
              <a:t>use and link </a:t>
            </a:r>
            <a:r>
              <a:rPr lang="en-US" dirty="0" smtClean="0"/>
              <a:t>complicated software systems without dealing with dependency `hell`</a:t>
            </a:r>
          </a:p>
          <a:p>
            <a:pPr lvl="1"/>
            <a:r>
              <a:rPr lang="en-US" dirty="0">
                <a:hlinkClick r:id="rId2"/>
              </a:rPr>
              <a:t>https://hub.docker.com/_/nginx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https://hub.docker.com/_/postgres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https://hub.docker.com/r/biocontainers/samtools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https://hub.docker.com/_/redis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/>
              <a:t>Lots of great resources on the web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1369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CMD vs </a:t>
            </a:r>
            <a:r>
              <a:rPr lang="en-US" dirty="0" err="1" smtClean="0"/>
              <a:t>Entrypoint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17" y="1516215"/>
            <a:ext cx="11908083" cy="460711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716821" y="3630584"/>
            <a:ext cx="2368670" cy="626105"/>
          </a:xfrm>
          <a:prstGeom prst="roundRect">
            <a:avLst/>
          </a:prstGeom>
          <a:noFill/>
          <a:ln w="603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27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CMD vs </a:t>
            </a:r>
            <a:r>
              <a:rPr lang="en-US" dirty="0" err="1" smtClean="0"/>
              <a:t>Entrypoint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17" y="1516215"/>
            <a:ext cx="11908083" cy="460711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641146" y="4256690"/>
            <a:ext cx="4714578" cy="466658"/>
          </a:xfrm>
          <a:prstGeom prst="roundRect">
            <a:avLst/>
          </a:prstGeom>
          <a:noFill/>
          <a:ln w="603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45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CMD v ENTRYPOINT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ENTRYPOINT runs first then CMD is appended</a:t>
            </a:r>
          </a:p>
          <a:p>
            <a:r>
              <a:rPr lang="en-US" dirty="0" smtClean="0"/>
              <a:t>Default ENTRYPOINT [“/bin/</a:t>
            </a:r>
            <a:r>
              <a:rPr lang="en-US" dirty="0" err="1" smtClean="0"/>
              <a:t>sh</a:t>
            </a:r>
            <a:r>
              <a:rPr lang="en-US" dirty="0" smtClean="0"/>
              <a:t>”, “-c”]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634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CMD v ENTRYPOINT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334" y="1284165"/>
            <a:ext cx="9917466" cy="516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3272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840" y="166536"/>
            <a:ext cx="8135731" cy="650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61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with parameters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13" y="1964564"/>
            <a:ext cx="11994287" cy="363641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480277" y="2289154"/>
            <a:ext cx="8742083" cy="466658"/>
          </a:xfrm>
          <a:prstGeom prst="roundRect">
            <a:avLst/>
          </a:prstGeom>
          <a:noFill/>
          <a:ln w="603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82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with parameters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13" y="1964564"/>
            <a:ext cx="11994287" cy="363641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37956" y="2503566"/>
            <a:ext cx="2095341" cy="466658"/>
          </a:xfrm>
          <a:prstGeom prst="roundRect">
            <a:avLst/>
          </a:prstGeom>
          <a:noFill/>
          <a:ln w="603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696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https://hub.docker.com/explore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https://hub.docker.com/r/jupyterhub/jupyterhub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https://hub.docker.com/r/jupyter/datascience-notebook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err="1" smtClean="0"/>
              <a:t>Postgres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://hub.docker.com/_/postgres</a:t>
            </a:r>
            <a:r>
              <a:rPr lang="en-US" dirty="0" smtClean="0">
                <a:hlinkClick r:id="rId5"/>
              </a:rPr>
              <a:t>/</a:t>
            </a:r>
            <a:endParaRPr lang="en-US" dirty="0"/>
          </a:p>
          <a:p>
            <a:r>
              <a:rPr lang="en-US" dirty="0" err="1" smtClean="0"/>
              <a:t>Biocontainers</a:t>
            </a:r>
            <a:endParaRPr lang="en-US" dirty="0" smtClean="0"/>
          </a:p>
          <a:p>
            <a:pPr lvl="1"/>
            <a:r>
              <a:rPr lang="en-US" dirty="0" err="1" smtClean="0"/>
              <a:t>Samtools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https://hub.docker.com/r/biocontainers/samtools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 smtClean="0"/>
              <a:t>Shiny server</a:t>
            </a:r>
          </a:p>
          <a:p>
            <a:pPr lvl="1"/>
            <a:r>
              <a:rPr lang="en-US" dirty="0">
                <a:hlinkClick r:id="rId7"/>
              </a:rPr>
              <a:t>https://hub.docker.com/r/rocker/shiny</a:t>
            </a:r>
            <a:r>
              <a:rPr lang="en-US" dirty="0" smtClean="0">
                <a:hlinkClick r:id="rId7"/>
              </a:rPr>
              <a:t>/</a:t>
            </a:r>
            <a:endParaRPr lang="en-US" dirty="0"/>
          </a:p>
          <a:p>
            <a:r>
              <a:rPr lang="en-US" dirty="0" smtClean="0"/>
              <a:t>Apache</a:t>
            </a:r>
          </a:p>
          <a:p>
            <a:pPr lvl="1"/>
            <a:r>
              <a:rPr lang="en-US" dirty="0">
                <a:hlinkClick r:id="rId8"/>
              </a:rPr>
              <a:t>https://hub.docker.com/_/httpd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The docs</a:t>
            </a:r>
          </a:p>
          <a:p>
            <a:pPr lvl="1"/>
            <a:r>
              <a:rPr lang="en-US" dirty="0">
                <a:hlinkClick r:id="rId9"/>
              </a:rPr>
              <a:t>https://docs.docker.com</a:t>
            </a:r>
            <a:r>
              <a:rPr lang="en-US" dirty="0" smtClean="0">
                <a:hlinkClick r:id="rId9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921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948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Uncovered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Efficient container management</a:t>
            </a:r>
          </a:p>
          <a:p>
            <a:pPr lvl="1"/>
            <a:r>
              <a:rPr lang="en-US" dirty="0" smtClean="0"/>
              <a:t>storage configuration</a:t>
            </a:r>
          </a:p>
          <a:p>
            <a:pPr lvl="2"/>
            <a:r>
              <a:rPr lang="en-US" dirty="0" smtClean="0"/>
              <a:t>loopback v. LVM</a:t>
            </a:r>
          </a:p>
          <a:p>
            <a:r>
              <a:rPr lang="en-US" dirty="0" smtClean="0"/>
              <a:t>Publishing volumes</a:t>
            </a:r>
          </a:p>
          <a:p>
            <a:pPr lvl="1"/>
            <a:r>
              <a:rPr lang="en-US" dirty="0" smtClean="0"/>
              <a:t>HP lab uses ECS to deploy our containers(see me if interested)</a:t>
            </a:r>
          </a:p>
          <a:p>
            <a:r>
              <a:rPr lang="en-US" dirty="0" smtClean="0"/>
              <a:t>Volumes</a:t>
            </a:r>
          </a:p>
          <a:p>
            <a:pPr lvl="1"/>
            <a:r>
              <a:rPr lang="en-US" dirty="0" smtClean="0"/>
              <a:t>Much deeper than just mounting </a:t>
            </a:r>
          </a:p>
          <a:p>
            <a:r>
              <a:rPr lang="en-US" dirty="0" smtClean="0"/>
              <a:t>Docker compose</a:t>
            </a:r>
          </a:p>
          <a:p>
            <a:pPr lvl="1"/>
            <a:r>
              <a:rPr lang="en-US" dirty="0" smtClean="0"/>
              <a:t>start up a set of </a:t>
            </a:r>
            <a:r>
              <a:rPr lang="en-US" dirty="0" err="1" smtClean="0"/>
              <a:t>docker</a:t>
            </a:r>
            <a:r>
              <a:rPr lang="en-US" dirty="0" smtClean="0"/>
              <a:t> containers that work together</a:t>
            </a:r>
          </a:p>
          <a:p>
            <a:pPr lvl="2"/>
            <a:r>
              <a:rPr lang="en-US" dirty="0" smtClean="0"/>
              <a:t>A flask app w/ database</a:t>
            </a:r>
          </a:p>
          <a:p>
            <a:r>
              <a:rPr lang="en-US" dirty="0" smtClean="0"/>
              <a:t>Docker swarm</a:t>
            </a:r>
          </a:p>
          <a:p>
            <a:pPr lvl="1"/>
            <a:r>
              <a:rPr lang="en-US" dirty="0" smtClean="0"/>
              <a:t>configure a scalable cluster of containers</a:t>
            </a:r>
          </a:p>
          <a:p>
            <a:pPr lvl="2"/>
            <a:r>
              <a:rPr lang="en-US" dirty="0" smtClean="0"/>
              <a:t>A set of web servers with a </a:t>
            </a:r>
            <a:r>
              <a:rPr lang="en-US" dirty="0" err="1" smtClean="0"/>
              <a:t>redis</a:t>
            </a:r>
            <a:r>
              <a:rPr lang="en-US" dirty="0" smtClean="0"/>
              <a:t> cache</a:t>
            </a:r>
          </a:p>
          <a:p>
            <a:r>
              <a:rPr lang="en-US" dirty="0" smtClean="0"/>
              <a:t>Kubernetes</a:t>
            </a:r>
          </a:p>
          <a:p>
            <a:pPr lvl="1"/>
            <a:r>
              <a:rPr lang="en-US" dirty="0" smtClean="0"/>
              <a:t>A popular framework for managing </a:t>
            </a:r>
            <a:r>
              <a:rPr lang="en-US" dirty="0" err="1" smtClean="0"/>
              <a:t>docker</a:t>
            </a:r>
            <a:r>
              <a:rPr lang="en-US" dirty="0" smtClean="0"/>
              <a:t> cluster servers</a:t>
            </a:r>
          </a:p>
          <a:p>
            <a:r>
              <a:rPr lang="en-US" dirty="0" smtClean="0"/>
              <a:t>AWS ECS</a:t>
            </a:r>
          </a:p>
          <a:p>
            <a:pPr lvl="1"/>
            <a:r>
              <a:rPr lang="en-US" dirty="0" smtClean="0"/>
              <a:t>Elastic container service</a:t>
            </a:r>
          </a:p>
          <a:p>
            <a:pPr lvl="1"/>
            <a:r>
              <a:rPr lang="en-US" dirty="0" smtClean="0"/>
              <a:t>Spin up containers without managing the server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526" y="3812265"/>
            <a:ext cx="25622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3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Introductory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build your own images</a:t>
            </a:r>
          </a:p>
          <a:p>
            <a:r>
              <a:rPr lang="en-US" dirty="0" smtClean="0"/>
              <a:t>How to run common </a:t>
            </a:r>
            <a:r>
              <a:rPr lang="en-US" dirty="0" err="1" smtClean="0"/>
              <a:t>docker</a:t>
            </a:r>
            <a:r>
              <a:rPr lang="en-US" dirty="0" smtClean="0"/>
              <a:t> 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66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Docker </a:t>
            </a:r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</a:t>
            </a:r>
            <a:r>
              <a:rPr lang="en-US" b="1" dirty="0" smtClean="0"/>
              <a:t>mage</a:t>
            </a:r>
            <a:r>
              <a:rPr lang="en-US" dirty="0" smtClean="0"/>
              <a:t> – saved snapshot of OS, dependencies and code</a:t>
            </a:r>
          </a:p>
          <a:p>
            <a:r>
              <a:rPr lang="en-US" b="1" dirty="0"/>
              <a:t>c</a:t>
            </a:r>
            <a:r>
              <a:rPr lang="en-US" b="1" dirty="0" smtClean="0"/>
              <a:t>ontainer</a:t>
            </a:r>
            <a:r>
              <a:rPr lang="en-US" dirty="0" smtClean="0"/>
              <a:t> – a running image</a:t>
            </a:r>
          </a:p>
          <a:p>
            <a:r>
              <a:rPr lang="en-US" b="1" dirty="0" smtClean="0"/>
              <a:t>volume</a:t>
            </a:r>
            <a:r>
              <a:rPr lang="en-US" dirty="0" smtClean="0"/>
              <a:t> - a directory on your machine that is mapped to a directory in the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Windows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store.docker.com/editions/community/docker-ce-desktop-windows</a:t>
            </a:r>
            <a:endParaRPr lang="en-US" dirty="0" smtClean="0"/>
          </a:p>
          <a:p>
            <a:r>
              <a:rPr lang="en-US" dirty="0" smtClean="0"/>
              <a:t>Mac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store.docker.com/editions/community/docker-ce-desktop-mac</a:t>
            </a:r>
            <a:endParaRPr lang="en-US" dirty="0" smtClean="0"/>
          </a:p>
          <a:p>
            <a:r>
              <a:rPr lang="en-US" dirty="0" smtClean="0"/>
              <a:t>Linux (3.8+ kernel)</a:t>
            </a:r>
            <a:endParaRPr lang="en-US" dirty="0"/>
          </a:p>
          <a:p>
            <a:pPr lvl="1"/>
            <a:r>
              <a:rPr lang="en-US" dirty="0" smtClean="0"/>
              <a:t>Amazon </a:t>
            </a:r>
            <a:r>
              <a:rPr lang="en-US" dirty="0" err="1" smtClean="0"/>
              <a:t>linux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docs.aws.amazon.com/AmazonECS/latest/developerguide/docker-basics.html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sudo</a:t>
            </a:r>
            <a:r>
              <a:rPr lang="en-US" dirty="0" smtClean="0"/>
              <a:t> yum update –y</a:t>
            </a:r>
          </a:p>
          <a:p>
            <a:pPr lvl="2"/>
            <a:r>
              <a:rPr lang="en-US" dirty="0" err="1" smtClean="0"/>
              <a:t>sudo</a:t>
            </a:r>
            <a:r>
              <a:rPr lang="en-US" dirty="0" smtClean="0"/>
              <a:t> yum install –y </a:t>
            </a:r>
            <a:r>
              <a:rPr lang="en-US" dirty="0" err="1" smtClean="0"/>
              <a:t>docker</a:t>
            </a:r>
            <a:endParaRPr lang="en-US" dirty="0" smtClean="0"/>
          </a:p>
          <a:p>
            <a:pPr lvl="2"/>
            <a:r>
              <a:rPr lang="en-US" dirty="0" err="1" smtClean="0"/>
              <a:t>sudo</a:t>
            </a:r>
            <a:r>
              <a:rPr lang="en-US" dirty="0" smtClean="0"/>
              <a:t> service </a:t>
            </a:r>
            <a:r>
              <a:rPr lang="en-US" dirty="0" err="1" smtClean="0"/>
              <a:t>docker</a:t>
            </a:r>
            <a:r>
              <a:rPr lang="en-US" dirty="0" smtClean="0"/>
              <a:t> start</a:t>
            </a:r>
          </a:p>
          <a:p>
            <a:pPr lvl="2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usermod</a:t>
            </a:r>
            <a:r>
              <a:rPr lang="en-US" dirty="0" smtClean="0"/>
              <a:t> –a –G </a:t>
            </a:r>
            <a:r>
              <a:rPr lang="en-US" dirty="0" err="1" smtClean="0"/>
              <a:t>docker</a:t>
            </a:r>
            <a:r>
              <a:rPr lang="en-US" dirty="0" smtClean="0"/>
              <a:t> &lt;</a:t>
            </a:r>
            <a:r>
              <a:rPr lang="en-US" dirty="0" err="1" smtClean="0"/>
              <a:t>myuser</a:t>
            </a:r>
            <a:r>
              <a:rPr lang="en-US" dirty="0" smtClean="0"/>
              <a:t>&gt;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782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basic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92783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endParaRPr lang="en-US" dirty="0" smtClean="0"/>
          </a:p>
          <a:p>
            <a:pPr lvl="1"/>
            <a:r>
              <a:rPr lang="en-US" dirty="0" smtClean="0"/>
              <a:t>Shows running containers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r>
              <a:rPr lang="en-US" dirty="0" smtClean="0"/>
              <a:t> -a</a:t>
            </a:r>
          </a:p>
          <a:p>
            <a:pPr lvl="1"/>
            <a:r>
              <a:rPr lang="en-US" dirty="0" smtClean="0"/>
              <a:t>Shows running and exited containers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stop &lt;</a:t>
            </a:r>
            <a:r>
              <a:rPr lang="en-US" dirty="0" err="1" smtClean="0"/>
              <a:t>container_id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Stops a running container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en-US" dirty="0" smtClean="0"/>
              <a:t> &lt;</a:t>
            </a:r>
            <a:r>
              <a:rPr lang="en-US" dirty="0" err="1" smtClean="0"/>
              <a:t>container_id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Removes a stopped container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start &lt;</a:t>
            </a:r>
            <a:r>
              <a:rPr lang="en-US" dirty="0" err="1" smtClean="0"/>
              <a:t>container_id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Starts a stopped container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images</a:t>
            </a:r>
          </a:p>
          <a:p>
            <a:pPr lvl="1"/>
            <a:r>
              <a:rPr lang="en-US" dirty="0" smtClean="0"/>
              <a:t>Lists downloaded images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rmi</a:t>
            </a:r>
            <a:r>
              <a:rPr lang="en-US" dirty="0" smtClean="0"/>
              <a:t> &lt;</a:t>
            </a:r>
            <a:r>
              <a:rPr lang="en-US" dirty="0" err="1" smtClean="0"/>
              <a:t>image_id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Deletes an image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--help</a:t>
            </a:r>
          </a:p>
          <a:p>
            <a:pPr lvl="1"/>
            <a:r>
              <a:rPr lang="en-US" dirty="0" smtClean="0"/>
              <a:t>get help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453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Docker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727" y="1420514"/>
            <a:ext cx="7602582" cy="1610067"/>
          </a:xfrm>
        </p:spPr>
        <p:txBody>
          <a:bodyPr>
            <a:normAutofit/>
          </a:bodyPr>
          <a:lstStyle/>
          <a:p>
            <a:r>
              <a:rPr lang="en-US" dirty="0" err="1" smtClean="0"/>
              <a:t>Dockerfile</a:t>
            </a:r>
            <a:endParaRPr lang="en-US" dirty="0" smtClean="0"/>
          </a:p>
          <a:p>
            <a:pPr lvl="1"/>
            <a:r>
              <a:rPr lang="en-US" dirty="0" smtClean="0"/>
              <a:t>A set of instructions that generate your image</a:t>
            </a:r>
          </a:p>
          <a:p>
            <a:pPr lvl="1"/>
            <a:r>
              <a:rPr lang="en-US" dirty="0" smtClean="0"/>
              <a:t>Basically a shell script with a couple added commands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07724" y="3024048"/>
            <a:ext cx="6914607" cy="342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RUN</a:t>
            </a:r>
            <a:r>
              <a:rPr lang="en-US" dirty="0"/>
              <a:t> &lt;shell </a:t>
            </a:r>
            <a:r>
              <a:rPr lang="en-US" dirty="0" smtClean="0"/>
              <a:t>command&gt;</a:t>
            </a:r>
          </a:p>
          <a:p>
            <a:pPr lvl="1"/>
            <a:r>
              <a:rPr lang="en-US" dirty="0" smtClean="0"/>
              <a:t>Runs </a:t>
            </a:r>
            <a:r>
              <a:rPr lang="en-US" dirty="0"/>
              <a:t>the given shell command inside the image</a:t>
            </a:r>
          </a:p>
          <a:p>
            <a:r>
              <a:rPr lang="en-US" b="1" dirty="0"/>
              <a:t>CMD</a:t>
            </a:r>
            <a:r>
              <a:rPr lang="en-US" dirty="0"/>
              <a:t> [“&lt;command&gt;”, “&lt;arg1&gt;”, “&lt;arg2&gt;”]</a:t>
            </a:r>
          </a:p>
          <a:p>
            <a:pPr lvl="1"/>
            <a:r>
              <a:rPr lang="en-US" dirty="0"/>
              <a:t>The default command when you run this image as a container</a:t>
            </a:r>
          </a:p>
          <a:p>
            <a:r>
              <a:rPr lang="en-US" b="1" dirty="0"/>
              <a:t>EXPOSE</a:t>
            </a:r>
            <a:r>
              <a:rPr lang="en-US" dirty="0"/>
              <a:t> &lt;port number&gt;</a:t>
            </a:r>
          </a:p>
          <a:p>
            <a:pPr lvl="1"/>
            <a:r>
              <a:rPr lang="en-US" dirty="0"/>
              <a:t>Exposes a port to linked </a:t>
            </a:r>
            <a:r>
              <a:rPr lang="en-US" dirty="0" err="1"/>
              <a:t>docker</a:t>
            </a:r>
            <a:r>
              <a:rPr lang="en-US" dirty="0"/>
              <a:t> containers</a:t>
            </a:r>
          </a:p>
          <a:p>
            <a:pPr lvl="2"/>
            <a:r>
              <a:rPr lang="en-US" dirty="0"/>
              <a:t>Lets </a:t>
            </a:r>
            <a:r>
              <a:rPr lang="en-US" dirty="0" err="1"/>
              <a:t>docker</a:t>
            </a:r>
            <a:r>
              <a:rPr lang="en-US" dirty="0"/>
              <a:t> containers talk to each other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5833" y="3030581"/>
            <a:ext cx="4791891" cy="34098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FROM</a:t>
            </a:r>
            <a:r>
              <a:rPr lang="en-US" dirty="0" smtClean="0"/>
              <a:t> &lt;base image&gt;:&lt;tag&gt;</a:t>
            </a:r>
          </a:p>
          <a:p>
            <a:pPr lvl="1"/>
            <a:r>
              <a:rPr lang="en-US" dirty="0" smtClean="0"/>
              <a:t>The base image to start with</a:t>
            </a:r>
          </a:p>
          <a:p>
            <a:pPr lvl="2"/>
            <a:r>
              <a:rPr lang="en-US" dirty="0" smtClean="0"/>
              <a:t>lightweight</a:t>
            </a:r>
          </a:p>
          <a:p>
            <a:pPr lvl="3"/>
            <a:r>
              <a:rPr lang="en-US" dirty="0" smtClean="0"/>
              <a:t>alpine</a:t>
            </a:r>
          </a:p>
          <a:p>
            <a:pPr lvl="2"/>
            <a:r>
              <a:rPr lang="en-US" dirty="0" smtClean="0"/>
              <a:t>fully functional</a:t>
            </a:r>
          </a:p>
          <a:p>
            <a:pPr lvl="3"/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b="1" dirty="0" smtClean="0"/>
              <a:t>ADD</a:t>
            </a:r>
            <a:r>
              <a:rPr lang="en-US" dirty="0" smtClean="0"/>
              <a:t> &lt;local path&gt; &lt;path in image&gt;</a:t>
            </a:r>
          </a:p>
          <a:p>
            <a:pPr lvl="1"/>
            <a:r>
              <a:rPr lang="en-US" dirty="0" smtClean="0"/>
              <a:t>Copies a file to the image</a:t>
            </a:r>
          </a:p>
        </p:txBody>
      </p:sp>
    </p:spTree>
    <p:extLst>
      <p:ext uri="{BB962C8B-B14F-4D97-AF65-F5344CB8AC3E}">
        <p14:creationId xmlns:p14="http://schemas.microsoft.com/office/powerpoint/2010/main" val="2840421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Dockerfile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75743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85" y="1803287"/>
            <a:ext cx="11865429" cy="43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86222"/>
      </p:ext>
    </p:extLst>
  </p:cSld>
  <p:clrMapOvr>
    <a:masterClrMapping/>
  </p:clrMapOvr>
</p:sld>
</file>

<file path=ppt/theme/theme1.xml><?xml version="1.0" encoding="utf-8"?>
<a:theme xmlns:a="http://schemas.openxmlformats.org/drawingml/2006/main" name="ISBPresentation1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BPresentation1" id="{50C29A7E-F34F-4E92-BC58-890FFCC8BA1B}" vid="{1203A641-13A0-4DF5-86CD-AD920C3460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ISBPresentation1</Template>
  <TotalTime>915</TotalTime>
  <Words>785</Words>
  <Application>Microsoft Office PowerPoint</Application>
  <PresentationFormat>Widescreen</PresentationFormat>
  <Paragraphs>167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ISBPresentation1</vt:lpstr>
      <vt:lpstr>Introductory Docker Tutorial</vt:lpstr>
      <vt:lpstr>What is Docker?</vt:lpstr>
      <vt:lpstr>What does this mean for you?</vt:lpstr>
      <vt:lpstr>Introductory Tutorial</vt:lpstr>
      <vt:lpstr>Basic Docker terminology</vt:lpstr>
      <vt:lpstr>Install docker</vt:lpstr>
      <vt:lpstr>Docker basic commands</vt:lpstr>
      <vt:lpstr>Building a Docker image</vt:lpstr>
      <vt:lpstr>Dockerfile Example</vt:lpstr>
      <vt:lpstr>Dockerfile</vt:lpstr>
      <vt:lpstr>Dockerfile</vt:lpstr>
      <vt:lpstr>Dockerfile</vt:lpstr>
      <vt:lpstr>Script</vt:lpstr>
      <vt:lpstr>Dockerfile</vt:lpstr>
      <vt:lpstr>Dockerfile</vt:lpstr>
      <vt:lpstr>Building a Docker image</vt:lpstr>
      <vt:lpstr>Building a Docker image</vt:lpstr>
      <vt:lpstr>Building a Docker image</vt:lpstr>
      <vt:lpstr>Building a Docker image</vt:lpstr>
      <vt:lpstr>Building a Docker image</vt:lpstr>
      <vt:lpstr>Building a Docker image</vt:lpstr>
      <vt:lpstr>Building a Docker image</vt:lpstr>
      <vt:lpstr>Building a Docker image</vt:lpstr>
      <vt:lpstr>Running a container</vt:lpstr>
      <vt:lpstr>Basic Run</vt:lpstr>
      <vt:lpstr>Basic Run</vt:lpstr>
      <vt:lpstr>Basic Run</vt:lpstr>
      <vt:lpstr>CMD vs Entrypoint</vt:lpstr>
      <vt:lpstr>CMD vs Entrypoint</vt:lpstr>
      <vt:lpstr>CMD vs Entrypoint</vt:lpstr>
      <vt:lpstr>CMD vs Entrypoint</vt:lpstr>
      <vt:lpstr>CMD v ENTRYPOINT</vt:lpstr>
      <vt:lpstr>CMD v ENTRYPOINT</vt:lpstr>
      <vt:lpstr>Build</vt:lpstr>
      <vt:lpstr>Run with parameters</vt:lpstr>
      <vt:lpstr>Run with parameters</vt:lpstr>
      <vt:lpstr>Some useful containers</vt:lpstr>
      <vt:lpstr>Start servers</vt:lpstr>
      <vt:lpstr>Uncovered 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Docker Tutorial</dc:title>
  <dc:creator>John Earls</dc:creator>
  <cp:lastModifiedBy>John Earls</cp:lastModifiedBy>
  <cp:revision>43</cp:revision>
  <dcterms:created xsi:type="dcterms:W3CDTF">2018-09-12T16:33:24Z</dcterms:created>
  <dcterms:modified xsi:type="dcterms:W3CDTF">2018-09-13T17:21:10Z</dcterms:modified>
</cp:coreProperties>
</file>