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7" r:id="rId3"/>
    <p:sldId id="261" r:id="rId4"/>
    <p:sldId id="263" r:id="rId5"/>
    <p:sldId id="264" r:id="rId6"/>
    <p:sldId id="265" r:id="rId7"/>
    <p:sldId id="273" r:id="rId8"/>
    <p:sldId id="274" r:id="rId9"/>
    <p:sldId id="266" r:id="rId10"/>
    <p:sldId id="268" r:id="rId11"/>
    <p:sldId id="271" r:id="rId12"/>
    <p:sldId id="272" r:id="rId13"/>
    <p:sldId id="280" r:id="rId14"/>
    <p:sldId id="279" r:id="rId15"/>
    <p:sldId id="278" r:id="rId16"/>
    <p:sldId id="258" r:id="rId1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mpte Microsoft" initials="CM" lastIdx="2" clrIdx="0">
    <p:extLst>
      <p:ext uri="{19B8F6BF-5375-455C-9EA6-DF929625EA0E}">
        <p15:presenceInfo xmlns:p15="http://schemas.microsoft.com/office/powerpoint/2012/main" userId="9d2617fa9795e3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BEBF1-B633-45B2-8C4A-A9D39F4E07B6}" type="datetimeFigureOut">
              <a:rPr lang="es-PE" smtClean="0"/>
              <a:t>2/08/2022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CF7E1-24B5-4695-873D-F5D57AF216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3186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0C8E0-0941-408B-8A5F-7CECD08A3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764BD6-928E-47AF-A94F-D0FA05974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9DADED-F9E2-4282-A5DE-11F4D3ADB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2/08/2022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F390EE-CA36-426C-9CC2-5A208D94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9EF0B0-D6EB-4EAE-9B45-D24E8962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080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3EBEE-E39B-4039-BD49-CA8466A86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11E84F-18FF-45F6-8B2F-5A1BDB79B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BFBBEA-8D25-4ADE-B00B-FDCF6EF9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2/08/2022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9EA2E2-397A-4F8E-B391-2D5AA0DFC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B870F2-61BC-4C13-81C3-F099A860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095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68E036-F99C-49E6-9D23-951401EA2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E2335C-E729-4A11-9352-552747444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4ED389-3F8D-4FD5-A66E-03203B60D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2/08/2022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5AF493-F105-496E-B4FD-108B5B83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36431A-F8FD-41CA-A3F1-F15574ED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592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36FB8-F07D-4E47-AE5D-9A869D3F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87EFE3-D0A7-4DBD-B0F7-3C6E6E6A1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36079B-36A3-463E-B991-BD90ED66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2/08/2022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F2E1F2-E17B-4117-AE9E-40B9A25B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CB5344-D5A6-4259-A47C-81075826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305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BA389-E8E9-492D-9B06-7A968E5B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25CEBB-85CC-4F98-9F38-50D1BEFDA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CF262F-ADF4-4E69-9E71-6E97292F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2/08/2022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BEC998-C503-4E15-88F9-BFB43612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BB5EB3-AF61-4B7E-BFFD-3338B065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146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B0ED6-33E2-4D10-8EF0-241DF4E6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5042F0-B6E2-417D-BB4F-D3A16F1CE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38A870-0564-4C69-AC50-7597097A4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AF7CE4-EE4A-41C1-B547-35FE64DD5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2/08/2022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2BDCD0-974A-49A6-B0A4-EA0A29AA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D21517-1F65-4408-8C16-3266A80A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622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6B256-8217-4833-AB3B-DC809D34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3A39E7-1E23-49FE-B46F-0D08A06A6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F8C4A6-FD30-4CF1-84FA-6C0BF6135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61B022E-42DA-40D2-84C4-382354913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B067D4-7825-4AB2-B570-E8AE8825B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F6376C2-CEA9-4AFC-937A-419A87B2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2/08/2022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55991C4-8EBD-4B6B-99C9-BB93F6EA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7F0E909-9A91-400E-8168-28C86CB7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638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C3E96-4E5D-4E7B-95B0-DC59FF77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CCC873-C5BE-477D-A7DB-C62A3296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2/08/2022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51DFACD-9B19-4631-9CA8-8ED9A7EB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8D9E24-A264-4BB1-87C7-C7586966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167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271DA42-86D1-4AF4-82B9-4298D911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2/08/2022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9731774-16F6-47B2-8CDD-6FA7D870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AB7DE3-C08F-4AFC-BF02-51554425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404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816EC-0ECA-4DD3-B320-84D15973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61231A-3F76-4147-914E-07CA95C53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7B2AE5-0F2B-44F8-A549-4CD77E819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BF24C1-5EC6-4D4B-B4F9-0D8E6B75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2/08/2022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CB2084-47B4-4363-9988-EC887981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B21B67-277D-4E8E-BAA6-E32CCC6A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285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5D56C-9B01-41E7-BBC8-A3C9AD603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B93A833-FCFC-4C04-9A2B-A4F6117BC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43B229-160D-485D-9FAF-9F0BA5979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7DBABE-271B-471D-BDED-6C4FAB5F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2/08/2022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B6F89E-A73A-47C2-848E-292A3DE9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A0B3FD-0B40-4878-AEA2-3C205AAA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290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D708A21-4CE7-4D8C-992C-B8CC9367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72F631-73F7-4B0F-BBF2-679189787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2A93A9-9375-43F1-9CE8-BB18E3585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8DB61-CE31-43E7-B93C-7DF2413B5994}" type="datetimeFigureOut">
              <a:rPr lang="es-PE" smtClean="0"/>
              <a:t>2/08/2022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74E79E-754C-46F7-AD05-16F2D41CC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64D106-4B98-4702-87ED-0C4186EAF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316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orkingfia.usmp.edu.p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gbasurcoz@usmp.p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1924D95-D105-4130-9F49-E08D2DE64A5F}"/>
              </a:ext>
            </a:extLst>
          </p:cNvPr>
          <p:cNvSpPr txBox="1"/>
          <p:nvPr/>
        </p:nvSpPr>
        <p:spPr>
          <a:xfrm>
            <a:off x="7593497" y="2729948"/>
            <a:ext cx="3670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>
                <a:solidFill>
                  <a:schemeClr val="bg1"/>
                </a:solidFill>
                <a:latin typeface="+mj-lt"/>
              </a:rPr>
              <a:t>ALGORITMO </a:t>
            </a:r>
            <a:r>
              <a:rPr lang="es-ES" sz="2400" b="1" dirty="0">
                <a:solidFill>
                  <a:schemeClr val="bg1"/>
                </a:solidFill>
                <a:latin typeface="+mj-lt"/>
              </a:rPr>
              <a:t>Y ESTRUCTURA DE DATOS I</a:t>
            </a:r>
            <a:endParaRPr lang="es-PE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F3283B1-4476-4DE1-B38E-4B2B2E89004B}"/>
              </a:ext>
            </a:extLst>
          </p:cNvPr>
          <p:cNvSpPr txBox="1"/>
          <p:nvPr/>
        </p:nvSpPr>
        <p:spPr>
          <a:xfrm>
            <a:off x="7633252" y="3764698"/>
            <a:ext cx="4050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  <a:latin typeface="+mj-lt"/>
              </a:rPr>
              <a:t>Docente: MBA Ing. Gerald F. </a:t>
            </a:r>
            <a:r>
              <a:rPr lang="es-ES" sz="1600" b="1" dirty="0" err="1">
                <a:solidFill>
                  <a:schemeClr val="bg1"/>
                </a:solidFill>
                <a:latin typeface="+mj-lt"/>
              </a:rPr>
              <a:t>Basurco</a:t>
            </a:r>
            <a:r>
              <a:rPr lang="es-ES" sz="1600" b="1" dirty="0">
                <a:solidFill>
                  <a:schemeClr val="bg1"/>
                </a:solidFill>
                <a:latin typeface="+mj-lt"/>
              </a:rPr>
              <a:t> Zapata</a:t>
            </a:r>
          </a:p>
          <a:p>
            <a:r>
              <a:rPr lang="es-ES" sz="1600" b="1" dirty="0">
                <a:solidFill>
                  <a:schemeClr val="bg1"/>
                </a:solidFill>
                <a:latin typeface="+mj-lt"/>
              </a:rPr>
              <a:t>	gbasurcoz@usmp.pe </a:t>
            </a:r>
            <a:endParaRPr lang="es-PE" sz="1600" b="1" dirty="0">
              <a:solidFill>
                <a:schemeClr val="bg1"/>
              </a:solidFill>
              <a:latin typeface="+mj-lt"/>
            </a:endParaRPr>
          </a:p>
          <a:p>
            <a:endParaRPr lang="es-PE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3BCC3B-77DA-437D-94A9-8377F4AC61A0}"/>
              </a:ext>
            </a:extLst>
          </p:cNvPr>
          <p:cNvSpPr txBox="1"/>
          <p:nvPr/>
        </p:nvSpPr>
        <p:spPr>
          <a:xfrm>
            <a:off x="9834132" y="715822"/>
            <a:ext cx="15755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>
                <a:solidFill>
                  <a:schemeClr val="bg1"/>
                </a:solidFill>
                <a:latin typeface="+mj-lt"/>
              </a:rPr>
              <a:t>Semestre Académico 2022- II</a:t>
            </a:r>
          </a:p>
        </p:txBody>
      </p:sp>
    </p:spTree>
    <p:extLst>
      <p:ext uri="{BB962C8B-B14F-4D97-AF65-F5344CB8AC3E}">
        <p14:creationId xmlns:p14="http://schemas.microsoft.com/office/powerpoint/2010/main" val="385918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s-PE" sz="6000"/>
              <a:t>Unidades de Aprendizaje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s-ES" sz="2200" dirty="0"/>
              <a:t>UNIDAD I. Introducción a la Teoría Orientada a Objetos</a:t>
            </a:r>
          </a:p>
          <a:p>
            <a:r>
              <a:rPr lang="es-PE" sz="2200" dirty="0"/>
              <a:t>UNIDAD II. Algoritmos para la manipulación de datos en Vectores</a:t>
            </a:r>
          </a:p>
          <a:p>
            <a:r>
              <a:rPr lang="es-PE" sz="2200" dirty="0"/>
              <a:t>UNIDAD III. TOO – Métodos y Atributos de Instancia y de Clase</a:t>
            </a:r>
          </a:p>
          <a:p>
            <a:r>
              <a:rPr lang="es-ES" sz="2200" dirty="0"/>
              <a:t>U</a:t>
            </a:r>
            <a:r>
              <a:rPr lang="es-PE" sz="2200" dirty="0"/>
              <a:t>NIDAD IV. TOO – Herencia, Polimorfismo y Encapsulamiento. Vectores de Objetos.</a:t>
            </a:r>
          </a:p>
          <a:p>
            <a:pPr marL="0" indent="0">
              <a:buNone/>
            </a:pPr>
            <a:endParaRPr lang="es-PE" sz="2200" dirty="0"/>
          </a:p>
          <a:p>
            <a:pPr marL="0" indent="0">
              <a:buNone/>
            </a:pPr>
            <a:r>
              <a:rPr lang="es-PE" sz="2200" dirty="0"/>
              <a:t>Descargar silabo: </a:t>
            </a:r>
            <a:r>
              <a:rPr lang="es-PE" sz="2200" dirty="0">
                <a:hlinkClick r:id="rId2"/>
              </a:rPr>
              <a:t>https://workingfia.usmp.edu.pe/</a:t>
            </a:r>
            <a:endParaRPr lang="es-PE" sz="2200" dirty="0"/>
          </a:p>
          <a:p>
            <a:pPr marL="0" indent="0">
              <a:buNone/>
            </a:pPr>
            <a:endParaRPr lang="es-PE" sz="22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629F28-EDB8-4C05-992A-8D87984D8F9F}" type="slidenum">
              <a:rPr lang="es-P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s-P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785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s-ES" sz="4000"/>
              <a:t>Evaluación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629F28-EDB8-4C05-992A-8D87984D8F9F}" type="slidenum">
              <a:rPr lang="es-P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s-P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80D4174-E455-4F35-B4C7-5707508DCB1F}"/>
              </a:ext>
            </a:extLst>
          </p:cNvPr>
          <p:cNvSpPr txBox="1"/>
          <p:nvPr/>
        </p:nvSpPr>
        <p:spPr>
          <a:xfrm>
            <a:off x="498833" y="4252631"/>
            <a:ext cx="3362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PL = (Lb1 + Lb2 + Lb3) / 3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27BFB52-F50B-4CFB-9CA4-BC44533231A5}"/>
              </a:ext>
            </a:extLst>
          </p:cNvPr>
          <p:cNvSpPr txBox="1"/>
          <p:nvPr/>
        </p:nvSpPr>
        <p:spPr>
          <a:xfrm>
            <a:off x="498834" y="2572456"/>
            <a:ext cx="2930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PPC = (PC1 + PC2) / 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32BBF62-189E-4CDD-A02F-0EF95EE69614}"/>
              </a:ext>
            </a:extLst>
          </p:cNvPr>
          <p:cNvSpPr txBox="1"/>
          <p:nvPr/>
        </p:nvSpPr>
        <p:spPr>
          <a:xfrm>
            <a:off x="4362757" y="3485660"/>
            <a:ext cx="2930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PE = PPC*0.6 + PL*0.4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EEE187-CF1E-4BFE-8F82-EE8E226B3ACE}"/>
              </a:ext>
            </a:extLst>
          </p:cNvPr>
          <p:cNvSpPr txBox="1"/>
          <p:nvPr/>
        </p:nvSpPr>
        <p:spPr>
          <a:xfrm>
            <a:off x="8323753" y="3469837"/>
            <a:ext cx="3176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PF = (PE + EP + EF) / 3</a:t>
            </a:r>
          </a:p>
        </p:txBody>
      </p:sp>
      <p:sp>
        <p:nvSpPr>
          <p:cNvPr id="10" name="Cerrar llave 9">
            <a:extLst>
              <a:ext uri="{FF2B5EF4-FFF2-40B4-BE49-F238E27FC236}">
                <a16:creationId xmlns:a16="http://schemas.microsoft.com/office/drawing/2014/main" id="{AAAE9A76-BE6B-4532-AE9B-C95C1471D146}"/>
              </a:ext>
            </a:extLst>
          </p:cNvPr>
          <p:cNvSpPr/>
          <p:nvPr/>
        </p:nvSpPr>
        <p:spPr>
          <a:xfrm>
            <a:off x="3707704" y="2572456"/>
            <a:ext cx="551145" cy="2266739"/>
          </a:xfrm>
          <a:prstGeom prst="rightBrace">
            <a:avLst>
              <a:gd name="adj1" fmla="val 5284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2081229E-342E-4ABB-BCC0-BA19718F2D8A}"/>
              </a:ext>
            </a:extLst>
          </p:cNvPr>
          <p:cNvSpPr/>
          <p:nvPr/>
        </p:nvSpPr>
        <p:spPr>
          <a:xfrm>
            <a:off x="7521081" y="3485660"/>
            <a:ext cx="439533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3278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s-PE" sz="2800"/>
              <a:t>Tener presente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s-PE" sz="17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olvidar lo aprendido en Introducción a la Programación.</a:t>
            </a:r>
          </a:p>
          <a:p>
            <a:endParaRPr lang="es-PE" sz="17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PE" sz="17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conocimientos de teoría deben ser repasados con anterioridad para el desarrollo fluido del laboratorio.</a:t>
            </a:r>
          </a:p>
          <a:p>
            <a:endParaRPr lang="es-PE" sz="17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PE" sz="17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existir dudas, preguntar.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1FF612-4406-4FD5-926D-2FDA85C99A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6" r="24815" b="1"/>
          <a:stretch/>
        </p:blipFill>
        <p:spPr>
          <a:xfrm>
            <a:off x="5344187" y="1335313"/>
            <a:ext cx="5755305" cy="4750687"/>
          </a:xfrm>
          <a:prstGeom prst="rect">
            <a:avLst/>
          </a:prstGeom>
        </p:spPr>
      </p:pic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629F28-EDB8-4C05-992A-8D87984D8F9F}" type="slidenum">
              <a:rPr lang="es-P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s-P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759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A2E45-0BB9-4F05-BDE1-D63D0954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Lenguajes a usar en teoría.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BE681D9-0428-433D-A397-468154E9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9F28-EDB8-4C05-992A-8D87984D8F9F}" type="slidenum">
              <a:rPr lang="es-PE" smtClean="0"/>
              <a:pPr/>
              <a:t>13</a:t>
            </a:fld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BDB4CE-BDB3-4B8C-9F08-8E2BCE12C4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116" y="2770933"/>
            <a:ext cx="2434389" cy="1426401"/>
          </a:xfrm>
          <a:prstGeom prst="rect">
            <a:avLst/>
          </a:prstGeom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937F43CC-7459-41E2-9EC9-C661DF35BAF6}"/>
              </a:ext>
            </a:extLst>
          </p:cNvPr>
          <p:cNvGrpSpPr/>
          <p:nvPr/>
        </p:nvGrpSpPr>
        <p:grpSpPr>
          <a:xfrm>
            <a:off x="1926877" y="2632395"/>
            <a:ext cx="1920721" cy="1703475"/>
            <a:chOff x="5250893" y="2305260"/>
            <a:chExt cx="1104790" cy="1022113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E307B4B7-4119-4715-A8F9-BA95ED545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0724" y="2305260"/>
              <a:ext cx="885129" cy="1022113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A44B3399-DED4-4CD2-B588-206565281BFB}"/>
                </a:ext>
              </a:extLst>
            </p:cNvPr>
            <p:cNvSpPr txBox="1"/>
            <p:nvPr/>
          </p:nvSpPr>
          <p:spPr>
            <a:xfrm>
              <a:off x="5250893" y="2564330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/>
                <a:t>NetBeans</a:t>
              </a:r>
              <a:endParaRPr lang="es-PE" b="1" dirty="0"/>
            </a:p>
          </p:txBody>
        </p:sp>
      </p:grpSp>
      <p:pic>
        <p:nvPicPr>
          <p:cNvPr id="10" name="Imagen 9">
            <a:extLst>
              <a:ext uri="{FF2B5EF4-FFF2-40B4-BE49-F238E27FC236}">
                <a16:creationId xmlns:a16="http://schemas.microsoft.com/office/drawing/2014/main" id="{FD56C74A-43A7-4B38-9743-FB0D3960B8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137" y="2994190"/>
            <a:ext cx="1785825" cy="86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49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B894D-269D-443D-89F6-736292C16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/>
              <a:t>Plataformas a usar</a:t>
            </a:r>
          </a:p>
        </p:txBody>
      </p:sp>
      <p:pic>
        <p:nvPicPr>
          <p:cNvPr id="7" name="Picture 2" descr="Resultado de imagen de microsoft teams">
            <a:extLst>
              <a:ext uri="{FF2B5EF4-FFF2-40B4-BE49-F238E27FC236}">
                <a16:creationId xmlns:a16="http://schemas.microsoft.com/office/drawing/2014/main" id="{7B68D4E1-8FF8-43A9-954C-1E422A201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5380" y="2139484"/>
            <a:ext cx="4096512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ZOOM">
            <a:extLst>
              <a:ext uri="{FF2B5EF4-FFF2-40B4-BE49-F238E27FC236}">
                <a16:creationId xmlns:a16="http://schemas.microsoft.com/office/drawing/2014/main" id="{28A84041-E102-40E3-A32E-9E7DEB597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69834" y="2139484"/>
            <a:ext cx="4477063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C3B117-ACEC-4508-A707-9233EF96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A629F28-EDB8-4C05-992A-8D87984D8F9F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466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D5E47-2DD3-402A-B537-40A8983E2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PE">
                <a:solidFill>
                  <a:srgbClr val="FFFFFF"/>
                </a:solidFill>
              </a:rPr>
              <a:t>Disposiciones para el desarrollo del curso en un entorno virtual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D2C8DAB-8400-4711-9F76-31B24A257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834" y="591344"/>
            <a:ext cx="10666965" cy="5585619"/>
          </a:xfrm>
        </p:spPr>
        <p:txBody>
          <a:bodyPr anchor="ctr">
            <a:normAutofit/>
          </a:bodyPr>
          <a:lstStyle/>
          <a:p>
            <a:r>
              <a:rPr lang="es-PE" sz="2400" dirty="0"/>
              <a:t>Verificar en el calendario de la herramienta Microsoft </a:t>
            </a:r>
            <a:r>
              <a:rPr lang="es-PE" sz="2400" dirty="0" err="1"/>
              <a:t>Teams</a:t>
            </a:r>
            <a:r>
              <a:rPr lang="es-PE" sz="2400" dirty="0"/>
              <a:t>, el día y hora de cada clase, e ingresar a sesión correspondiente.</a:t>
            </a:r>
          </a:p>
          <a:p>
            <a:r>
              <a:rPr lang="es-PE" sz="2400" dirty="0"/>
              <a:t>El desarrollo de las clases se hará usando Microsoft </a:t>
            </a:r>
            <a:r>
              <a:rPr lang="es-PE" sz="2400" dirty="0" err="1"/>
              <a:t>Teams</a:t>
            </a:r>
            <a:r>
              <a:rPr lang="es-PE" sz="2400" dirty="0"/>
              <a:t>.</a:t>
            </a:r>
          </a:p>
          <a:p>
            <a:r>
              <a:rPr lang="es-PE" sz="2400" dirty="0"/>
              <a:t>Durante el dictado de clase el alumno puede tener el micrófono y la cámara apagados, salvo que desee hacer alguna consulta.</a:t>
            </a:r>
          </a:p>
          <a:p>
            <a:r>
              <a:rPr lang="es-PE" sz="2400" dirty="0"/>
              <a:t>Las sesiones de evaluaciones se harán en la plataforma Zoom, debiendo crear una cuenta gratuita, usando como correo, el correo USMP.</a:t>
            </a:r>
          </a:p>
          <a:p>
            <a:r>
              <a:rPr lang="es-PE" sz="2400" dirty="0"/>
              <a:t>Durante las evaluaciones el alumno está en la obligación de mantener su cámara encendida en todo momento.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31C801-A860-487A-91EB-5BFCB8BC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629F28-EDB8-4C05-992A-8D87984D8F9F}" type="slidenum">
              <a:rPr lang="es-PE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4250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963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5B2D7D55-0D58-4F60-AD97-7A503145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Bienvenidos Alumnos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7EAFD5-B53F-4D83-B1A6-BC5FFAF6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9F28-EDB8-4C05-992A-8D87984D8F9F}" type="slidenum">
              <a:rPr lang="es-PE" smtClean="0"/>
              <a:pPr/>
              <a:t>2</a:t>
            </a:fld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1949A7-88E9-4CF9-B3E7-4286B1E480CD}"/>
              </a:ext>
            </a:extLst>
          </p:cNvPr>
          <p:cNvSpPr txBox="1"/>
          <p:nvPr/>
        </p:nvSpPr>
        <p:spPr>
          <a:xfrm>
            <a:off x="5154076" y="4138115"/>
            <a:ext cx="1883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/>
              <a:t>Sede Lima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F6FC506-3CAF-46BB-A79D-CCC540AB7F61}"/>
              </a:ext>
            </a:extLst>
          </p:cNvPr>
          <p:cNvSpPr txBox="1"/>
          <p:nvPr/>
        </p:nvSpPr>
        <p:spPr>
          <a:xfrm>
            <a:off x="8323777" y="2207016"/>
            <a:ext cx="2609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/>
              <a:t>Sede Arequipa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70D62EC-A069-4C83-8114-F59D368DA231}"/>
              </a:ext>
            </a:extLst>
          </p:cNvPr>
          <p:cNvSpPr txBox="1"/>
          <p:nvPr/>
        </p:nvSpPr>
        <p:spPr>
          <a:xfrm>
            <a:off x="1344932" y="2219541"/>
            <a:ext cx="2475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/>
              <a:t>Sede Chiclayo</a:t>
            </a:r>
          </a:p>
        </p:txBody>
      </p:sp>
      <p:pic>
        <p:nvPicPr>
          <p:cNvPr id="1026" name="Picture 2" descr="Escudo de armas de Arequipa - Wikipedia, la enciclopedia libre">
            <a:extLst>
              <a:ext uri="{FF2B5EF4-FFF2-40B4-BE49-F238E27FC236}">
                <a16:creationId xmlns:a16="http://schemas.microsoft.com/office/drawing/2014/main" id="{06AC8E16-0AC6-41D5-8151-D873A40D5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406" y="2804316"/>
            <a:ext cx="1496174" cy="180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6E0DEE5-EA78-43FB-8FE4-36F0D8BEC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194" y="2829058"/>
            <a:ext cx="1633744" cy="180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Escudo de armas de Lima - Wikipedia, la enciclopedia libre">
            <a:extLst>
              <a:ext uri="{FF2B5EF4-FFF2-40B4-BE49-F238E27FC236}">
                <a16:creationId xmlns:a16="http://schemas.microsoft.com/office/drawing/2014/main" id="{29611D05-3860-49A3-9C66-F12E53012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677" y="4731469"/>
            <a:ext cx="1704645" cy="169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C91F2BB5-B401-4049-A4A8-EE9BF88415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2191"/>
          <a:stretch/>
        </p:blipFill>
        <p:spPr>
          <a:xfrm>
            <a:off x="4758202" y="1541297"/>
            <a:ext cx="2475742" cy="257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0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s-PE" sz="4000"/>
              <a:t>Datos del Docente</a:t>
            </a: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endParaRPr lang="es-ES" sz="2200" dirty="0"/>
          </a:p>
          <a:p>
            <a:r>
              <a:rPr lang="es-ES" sz="2200" b="1" dirty="0"/>
              <a:t>  MBA Ing. Gerald Francis </a:t>
            </a:r>
            <a:r>
              <a:rPr lang="es-ES" sz="2200" b="1" dirty="0" err="1"/>
              <a:t>Basurco</a:t>
            </a:r>
            <a:r>
              <a:rPr lang="es-ES" sz="2200" b="1" dirty="0"/>
              <a:t> Zapata</a:t>
            </a:r>
          </a:p>
          <a:p>
            <a:pPr marL="457200" lvl="1" indent="0">
              <a:buNone/>
            </a:pPr>
            <a:r>
              <a:rPr lang="es-ES" sz="2200" dirty="0">
                <a:hlinkClick r:id="rId2"/>
              </a:rPr>
              <a:t>gbasurcoz@usmp.pe</a:t>
            </a:r>
            <a:endParaRPr lang="es-ES" sz="2200" dirty="0"/>
          </a:p>
          <a:p>
            <a:pPr marL="0" indent="0">
              <a:buNone/>
            </a:pPr>
            <a:endParaRPr lang="es-ES" sz="2200" dirty="0"/>
          </a:p>
          <a:p>
            <a:pPr marL="446088" indent="-446088"/>
            <a:r>
              <a:rPr lang="es-ES" sz="2200" dirty="0"/>
              <a:t>Sección: ET003, ET004</a:t>
            </a:r>
          </a:p>
          <a:p>
            <a:pPr marL="0" indent="0">
              <a:buNone/>
            </a:pPr>
            <a:endParaRPr lang="es-ES" sz="220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629F28-EDB8-4C05-992A-8D87984D8F9F}" type="slidenum">
              <a:rPr lang="es-P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s-P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836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Cultura y Normas</a:t>
            </a:r>
          </a:p>
        </p:txBody>
      </p:sp>
    </p:spTree>
    <p:extLst>
      <p:ext uri="{BB962C8B-B14F-4D97-AF65-F5344CB8AC3E}">
        <p14:creationId xmlns:p14="http://schemas.microsoft.com/office/powerpoint/2010/main" val="383500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s-ES" sz="2800"/>
              <a:t>Clima armónico</a:t>
            </a:r>
            <a:endParaRPr lang="en-US" sz="2800"/>
          </a:p>
        </p:txBody>
      </p:sp>
      <p:sp>
        <p:nvSpPr>
          <p:cNvPr id="19459" name="2 Marcador de contenido"/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s-ES" sz="1700"/>
              <a:t>Respeto.</a:t>
            </a:r>
          </a:p>
          <a:p>
            <a:r>
              <a:rPr lang="es-ES" sz="1700"/>
              <a:t>Hablar de manera alturada.</a:t>
            </a:r>
          </a:p>
          <a:p>
            <a:r>
              <a:rPr lang="es-ES" sz="1700"/>
              <a:t>Respetar los procedimientos y normas establecidas.</a:t>
            </a:r>
          </a:p>
          <a:p>
            <a:pPr marL="0" indent="0">
              <a:buNone/>
            </a:pPr>
            <a:endParaRPr lang="es-ES" sz="1700"/>
          </a:p>
          <a:p>
            <a:endParaRPr lang="es-ES" sz="17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E233B18-5483-44B1-8D50-064556F1C8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" r="11834" b="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629F28-EDB8-4C05-992A-8D87984D8F9F}" type="slidenum">
              <a:rPr lang="es-P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s-P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11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Distractores para el aprendizaje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9F28-EDB8-4C05-992A-8D87984D8F9F}" type="slidenum">
              <a:rPr lang="es-PE" smtClean="0"/>
              <a:t>6</a:t>
            </a:fld>
            <a:endParaRPr lang="es-PE"/>
          </a:p>
        </p:txBody>
      </p:sp>
      <p:sp>
        <p:nvSpPr>
          <p:cNvPr id="10" name="Elipse 9"/>
          <p:cNvSpPr/>
          <p:nvPr/>
        </p:nvSpPr>
        <p:spPr>
          <a:xfrm>
            <a:off x="8224895" y="1647238"/>
            <a:ext cx="2260600" cy="235931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/>
              <a:t>El compañero o compañera</a:t>
            </a:r>
          </a:p>
        </p:txBody>
      </p:sp>
      <p:sp>
        <p:nvSpPr>
          <p:cNvPr id="11" name="Elipse 10"/>
          <p:cNvSpPr/>
          <p:nvPr/>
        </p:nvSpPr>
        <p:spPr>
          <a:xfrm>
            <a:off x="7646793" y="4611679"/>
            <a:ext cx="1949450" cy="187036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/>
              <a:t>El sueño</a:t>
            </a:r>
          </a:p>
        </p:txBody>
      </p:sp>
      <p:sp>
        <p:nvSpPr>
          <p:cNvPr id="12" name="Elipse 11"/>
          <p:cNvSpPr/>
          <p:nvPr/>
        </p:nvSpPr>
        <p:spPr>
          <a:xfrm>
            <a:off x="8888631" y="3781488"/>
            <a:ext cx="1596864" cy="153208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lang="es-PE" sz="2000" dirty="0"/>
              <a:t>Las preocupa-</a:t>
            </a:r>
            <a:r>
              <a:rPr lang="es-PE" sz="2000" dirty="0" err="1"/>
              <a:t>ciones</a:t>
            </a:r>
            <a:endParaRPr lang="es-PE" sz="2000" dirty="0"/>
          </a:p>
        </p:txBody>
      </p:sp>
      <p:sp>
        <p:nvSpPr>
          <p:cNvPr id="13" name="Elipse 12"/>
          <p:cNvSpPr/>
          <p:nvPr/>
        </p:nvSpPr>
        <p:spPr>
          <a:xfrm>
            <a:off x="4991471" y="4375862"/>
            <a:ext cx="1144100" cy="109768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lang="es-PE" sz="2000" dirty="0"/>
              <a:t>Otros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5888388" y="3064303"/>
            <a:ext cx="24778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/>
              <a:t>Distractores mas frecuentes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39982C6-B40A-4ECB-A495-829A6B97D97B}"/>
              </a:ext>
            </a:extLst>
          </p:cNvPr>
          <p:cNvSpPr/>
          <p:nvPr/>
        </p:nvSpPr>
        <p:spPr>
          <a:xfrm>
            <a:off x="234176" y="1270000"/>
            <a:ext cx="3299115" cy="33119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/>
              <a:t>El entorno virtual no administrado correctamente</a:t>
            </a:r>
          </a:p>
        </p:txBody>
      </p:sp>
      <p:sp>
        <p:nvSpPr>
          <p:cNvPr id="9" name="Elipse 8"/>
          <p:cNvSpPr/>
          <p:nvPr/>
        </p:nvSpPr>
        <p:spPr>
          <a:xfrm>
            <a:off x="2980088" y="1588554"/>
            <a:ext cx="2908300" cy="30353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/>
              <a:t>Los dispositivos móviles</a:t>
            </a:r>
          </a:p>
        </p:txBody>
      </p:sp>
    </p:spTree>
    <p:extLst>
      <p:ext uri="{BB962C8B-B14F-4D97-AF65-F5344CB8AC3E}">
        <p14:creationId xmlns:p14="http://schemas.microsoft.com/office/powerpoint/2010/main" val="203835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BBA3CB7-6E5C-491D-A91B-ED488BE872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6" b="1"/>
          <a:stretch/>
        </p:blipFill>
        <p:spPr>
          <a:xfrm>
            <a:off x="4992915" y="1280951"/>
            <a:ext cx="6415314" cy="50753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PE" sz="2800"/>
              <a:t>Principales efectos de no prestar atención.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s-PE" sz="1700"/>
              <a:t>No entender el tema que se está enseñando.</a:t>
            </a:r>
          </a:p>
          <a:p>
            <a:r>
              <a:rPr lang="es-PE" sz="1700"/>
              <a:t>No obtener buenas calificaciones en las evaluaciones.</a:t>
            </a:r>
          </a:p>
          <a:p>
            <a:r>
              <a:rPr lang="es-PE" sz="1700"/>
              <a:t>Distraer al compañero o compañera.</a:t>
            </a:r>
          </a:p>
          <a:p>
            <a:r>
              <a:rPr lang="es-PE" sz="1700"/>
              <a:t>Reputación negativa de la persona.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629F28-EDB8-4C05-992A-8D87984D8F9F}" type="slidenum">
              <a:rPr lang="es-PE">
                <a:solidFill>
                  <a:schemeClr val="bg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s-P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61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1FBB2DD-060A-4ED3-97CF-83F40697A9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43"/>
          <a:stretch/>
        </p:blipFill>
        <p:spPr>
          <a:xfrm>
            <a:off x="5007428" y="1396865"/>
            <a:ext cx="5965372" cy="471943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PE" sz="2600"/>
              <a:t>Posibles consecuencias por no prestar atención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s-PE" sz="1700"/>
              <a:t>No aprobar el curso</a:t>
            </a:r>
          </a:p>
          <a:p>
            <a:r>
              <a:rPr lang="es-PE" sz="1700"/>
              <a:t>Desperdiciar dinero</a:t>
            </a:r>
          </a:p>
          <a:p>
            <a:r>
              <a:rPr lang="es-PE" sz="1700"/>
              <a:t>Malestar familiar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629F28-EDB8-4C05-992A-8D87984D8F9F}" type="slidenum">
              <a:rPr lang="es-PE">
                <a:solidFill>
                  <a:schemeClr val="bg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s-P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149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Acerca del Curso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A629F28-EDB8-4C05-992A-8D87984D8F9F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2562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C1C06358C749D48AE58752CB8EF5AB8" ma:contentTypeVersion="6" ma:contentTypeDescription="Crear nuevo documento." ma:contentTypeScope="" ma:versionID="f339a7a8f305e64ec99a8dc684206116">
  <xsd:schema xmlns:xsd="http://www.w3.org/2001/XMLSchema" xmlns:xs="http://www.w3.org/2001/XMLSchema" xmlns:p="http://schemas.microsoft.com/office/2006/metadata/properties" xmlns:ns2="80bd99c9-f031-4fc8-b99e-b6fd27b53969" xmlns:ns3="080e6cac-d3ed-47af-947c-f2cbb496b1d4" targetNamespace="http://schemas.microsoft.com/office/2006/metadata/properties" ma:root="true" ma:fieldsID="300169334011f662389b1d33c30af31a" ns2:_="" ns3:_="">
    <xsd:import namespace="80bd99c9-f031-4fc8-b99e-b6fd27b53969"/>
    <xsd:import namespace="080e6cac-d3ed-47af-947c-f2cbb496b1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bd99c9-f031-4fc8-b99e-b6fd27b539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0e6cac-d3ed-47af-947c-f2cbb496b1d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4965D0-15AC-4BD9-8FB6-4D038704E074}"/>
</file>

<file path=customXml/itemProps2.xml><?xml version="1.0" encoding="utf-8"?>
<ds:datastoreItem xmlns:ds="http://schemas.openxmlformats.org/officeDocument/2006/customXml" ds:itemID="{A4723A18-DC60-4B19-8D12-6CD8CC8EEEFC}"/>
</file>

<file path=customXml/itemProps3.xml><?xml version="1.0" encoding="utf-8"?>
<ds:datastoreItem xmlns:ds="http://schemas.openxmlformats.org/officeDocument/2006/customXml" ds:itemID="{BE913468-D7EA-4F8A-B187-43E876D279D4}"/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427</Words>
  <Application>Microsoft Office PowerPoint</Application>
  <PresentationFormat>Panorámica</PresentationFormat>
  <Paragraphs>77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Presentación de PowerPoint</vt:lpstr>
      <vt:lpstr>Bienvenidos Alumnos</vt:lpstr>
      <vt:lpstr>Datos del Docente</vt:lpstr>
      <vt:lpstr>Cultura y Normas</vt:lpstr>
      <vt:lpstr>Clima armónico</vt:lpstr>
      <vt:lpstr>Distractores para el aprendizaje</vt:lpstr>
      <vt:lpstr>Principales efectos de no prestar atención.</vt:lpstr>
      <vt:lpstr>Posibles consecuencias por no prestar atención</vt:lpstr>
      <vt:lpstr>Acerca del Curso</vt:lpstr>
      <vt:lpstr>Unidades de Aprendizaje</vt:lpstr>
      <vt:lpstr>Evaluación</vt:lpstr>
      <vt:lpstr>Tener presente</vt:lpstr>
      <vt:lpstr>Lenguajes a usar en teoría.</vt:lpstr>
      <vt:lpstr>Plataformas a usar</vt:lpstr>
      <vt:lpstr>Disposiciones para el desarrollo del curso en un entorno virtual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BENITO ROSASCO RAMIREZ</dc:creator>
  <cp:lastModifiedBy>GERALD FRANCIS BASURCO ZAPATA</cp:lastModifiedBy>
  <cp:revision>26</cp:revision>
  <dcterms:created xsi:type="dcterms:W3CDTF">2020-03-27T21:29:12Z</dcterms:created>
  <dcterms:modified xsi:type="dcterms:W3CDTF">2022-08-02T21:57:02Z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0x0101008C1C06358C749D48AE58752CB8EF5AB8</vt:lpwstr>
  </property>
</Properties>
</file>