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58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2" clrIdx="0">
    <p:extLst>
      <p:ext uri="{19B8F6BF-5375-455C-9EA6-DF929625EA0E}">
        <p15:presenceInfo xmlns:p15="http://schemas.microsoft.com/office/powerpoint/2012/main" userId="9d2617fa9795e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87383-A7D4-484F-A361-2D50FB5803D7}" v="3" dt="2022-08-16T12:51:11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ELY NAIDELYN GUERRERO PAITAN" userId="S::nayely_guerrero@usmp.pe::29ede728-8dd8-4049-9a0a-c28995f4e609" providerId="AD" clId="Web-{86B87383-A7D4-484F-A361-2D50FB5803D7}"/>
    <pc:docChg chg="modSld">
      <pc:chgData name="NAYELY NAIDELYN GUERRERO PAITAN" userId="S::nayely_guerrero@usmp.pe::29ede728-8dd8-4049-9a0a-c28995f4e609" providerId="AD" clId="Web-{86B87383-A7D4-484F-A361-2D50FB5803D7}" dt="2022-08-16T12:51:11.952" v="2" actId="14100"/>
      <pc:docMkLst>
        <pc:docMk/>
      </pc:docMkLst>
      <pc:sldChg chg="modSp">
        <pc:chgData name="NAYELY NAIDELYN GUERRERO PAITAN" userId="S::nayely_guerrero@usmp.pe::29ede728-8dd8-4049-9a0a-c28995f4e609" providerId="AD" clId="Web-{86B87383-A7D4-484F-A361-2D50FB5803D7}" dt="2022-08-16T12:51:11.952" v="2" actId="14100"/>
        <pc:sldMkLst>
          <pc:docMk/>
          <pc:sldMk cId="2517960840" sldId="282"/>
        </pc:sldMkLst>
        <pc:picChg chg="mod">
          <ac:chgData name="NAYELY NAIDELYN GUERRERO PAITAN" userId="S::nayely_guerrero@usmp.pe::29ede728-8dd8-4049-9a0a-c28995f4e609" providerId="AD" clId="Web-{86B87383-A7D4-484F-A361-2D50FB5803D7}" dt="2022-08-16T12:51:11.952" v="2" actId="14100"/>
          <ac:picMkLst>
            <pc:docMk/>
            <pc:sldMk cId="2517960840" sldId="282"/>
            <ac:picMk id="3" creationId="{4E11A4D0-9DBC-40E6-896D-136D3942102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84D54-57F6-45D3-8BA9-75389B1C88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D26CA7-5B1B-438E-A24A-16FFD4829B5C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dirty="0">
              <a:solidFill>
                <a:schemeClr val="tx1">
                  <a:lumMod val="95000"/>
                  <a:lumOff val="5000"/>
                </a:schemeClr>
              </a:solidFill>
            </a:rPr>
            <a:t>El </a:t>
          </a:r>
          <a:r>
            <a:rPr lang="es-PE" u="sng" dirty="0">
              <a:solidFill>
                <a:schemeClr val="tx1">
                  <a:lumMod val="95000"/>
                  <a:lumOff val="5000"/>
                </a:schemeClr>
              </a:solidFill>
            </a:rPr>
            <a:t>primer método </a:t>
          </a:r>
          <a:r>
            <a:rPr lang="es-PE" dirty="0">
              <a:solidFill>
                <a:schemeClr val="tx1">
                  <a:lumMod val="95000"/>
                  <a:lumOff val="5000"/>
                </a:schemeClr>
              </a:solidFill>
            </a:rPr>
            <a:t>que se ejecuta es el método </a:t>
          </a:r>
          <a:r>
            <a:rPr lang="es-PE" dirty="0" err="1">
              <a:solidFill>
                <a:schemeClr val="tx1">
                  <a:lumMod val="95000"/>
                  <a:lumOff val="5000"/>
                </a:schemeClr>
              </a:solidFill>
            </a:rPr>
            <a:t>main</a:t>
          </a:r>
          <a:r>
            <a:rPr lang="es-PE" dirty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56DD14C-5945-4BE4-A507-5DA8BC9E5C71}" type="parTrans" cxnId="{E8B3B6E8-D9AA-4BFE-BED8-B175442FECB8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3E8934D-64C7-40B9-B03B-B9141164FE7A}" type="sibTrans" cxnId="{E8B3B6E8-D9AA-4BFE-BED8-B175442FECB8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4B31022-9198-4E00-AD99-0A8739B0C391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dirty="0">
              <a:solidFill>
                <a:schemeClr val="tx1">
                  <a:lumMod val="95000"/>
                  <a:lumOff val="5000"/>
                </a:schemeClr>
              </a:solidFill>
            </a:rPr>
            <a:t>El método </a:t>
          </a:r>
          <a:r>
            <a:rPr lang="es-PE" dirty="0" err="1">
              <a:solidFill>
                <a:schemeClr val="tx1">
                  <a:lumMod val="95000"/>
                  <a:lumOff val="5000"/>
                </a:schemeClr>
              </a:solidFill>
            </a:rPr>
            <a:t>main</a:t>
          </a:r>
          <a:r>
            <a:rPr lang="es-PE" dirty="0">
              <a:solidFill>
                <a:schemeClr val="tx1">
                  <a:lumMod val="95000"/>
                  <a:lumOff val="5000"/>
                </a:schemeClr>
              </a:solidFill>
            </a:rPr>
            <a:t>: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B1E647C-2117-45A8-A380-0525DFA3E9C3}" type="parTrans" cxnId="{72315061-4193-474E-A2FB-D848507202ED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D1112A2-2300-48B7-BDEF-89AD1DA95566}" type="sibTrans" cxnId="{72315061-4193-474E-A2FB-D848507202ED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0FC3AAC-0FF6-4D9B-8CA2-D5FB108DAD9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>
              <a:solidFill>
                <a:schemeClr val="tx1">
                  <a:lumMod val="95000"/>
                  <a:lumOff val="5000"/>
                </a:schemeClr>
              </a:solidFill>
            </a:rPr>
            <a:t>Se ejecutan los otros métodos.</a:t>
          </a:r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051B32C-72D8-41FB-9305-06B1AA031341}" type="parTrans" cxnId="{37B6FA9F-B43F-4995-82E3-0763D074870B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966A6D5-40B4-4238-9FDD-7B87AC3BB7E6}" type="sibTrans" cxnId="{37B6FA9F-B43F-4995-82E3-0763D074870B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362F7C8-678C-46D4-9F69-AC8D665B4B90}" type="pres">
      <dgm:prSet presAssocID="{81384D54-57F6-45D3-8BA9-75389B1C889B}" presName="root" presStyleCnt="0">
        <dgm:presLayoutVars>
          <dgm:dir/>
          <dgm:resizeHandles val="exact"/>
        </dgm:presLayoutVars>
      </dgm:prSet>
      <dgm:spPr/>
    </dgm:pt>
    <dgm:pt modelId="{0A260C2F-C307-4748-9453-FCD9FA0A03B0}" type="pres">
      <dgm:prSet presAssocID="{6FD26CA7-5B1B-438E-A24A-16FFD4829B5C}" presName="compNode" presStyleCnt="0"/>
      <dgm:spPr/>
    </dgm:pt>
    <dgm:pt modelId="{D5023828-6200-4CA0-B77C-E9C8F5FB3183}" type="pres">
      <dgm:prSet presAssocID="{6FD26CA7-5B1B-438E-A24A-16FFD4829B5C}" presName="bgRect" presStyleLbl="bgShp" presStyleIdx="0" presStyleCnt="3"/>
      <dgm:spPr/>
    </dgm:pt>
    <dgm:pt modelId="{F41183E2-03CA-45CE-B315-FBDF89E3422D}" type="pres">
      <dgm:prSet presAssocID="{6FD26CA7-5B1B-438E-A24A-16FFD4829B5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"/>
        </a:ext>
      </dgm:extLst>
    </dgm:pt>
    <dgm:pt modelId="{9545313F-B2B6-4AF7-94F5-C73FAF3A9C33}" type="pres">
      <dgm:prSet presAssocID="{6FD26CA7-5B1B-438E-A24A-16FFD4829B5C}" presName="spaceRect" presStyleCnt="0"/>
      <dgm:spPr/>
    </dgm:pt>
    <dgm:pt modelId="{C67EA35D-19E0-40C8-9E82-114C07659EA2}" type="pres">
      <dgm:prSet presAssocID="{6FD26CA7-5B1B-438E-A24A-16FFD4829B5C}" presName="parTx" presStyleLbl="revTx" presStyleIdx="0" presStyleCnt="3" custLinFactNeighborX="-5854" custLinFactNeighborY="-43">
        <dgm:presLayoutVars>
          <dgm:chMax val="0"/>
          <dgm:chPref val="0"/>
        </dgm:presLayoutVars>
      </dgm:prSet>
      <dgm:spPr/>
    </dgm:pt>
    <dgm:pt modelId="{00CDBED8-9184-43B1-A1EE-198E3760279B}" type="pres">
      <dgm:prSet presAssocID="{F3E8934D-64C7-40B9-B03B-B9141164FE7A}" presName="sibTrans" presStyleCnt="0"/>
      <dgm:spPr/>
    </dgm:pt>
    <dgm:pt modelId="{B5B99EF8-1D1E-44AD-AA2C-E45D74C7F7E6}" type="pres">
      <dgm:prSet presAssocID="{34B31022-9198-4E00-AD99-0A8739B0C391}" presName="compNode" presStyleCnt="0"/>
      <dgm:spPr/>
    </dgm:pt>
    <dgm:pt modelId="{66004EF2-8576-4674-9358-126F36BDACBB}" type="pres">
      <dgm:prSet presAssocID="{34B31022-9198-4E00-AD99-0A8739B0C391}" presName="bgRect" presStyleLbl="bgShp" presStyleIdx="1" presStyleCnt="3"/>
      <dgm:spPr/>
    </dgm:pt>
    <dgm:pt modelId="{C6D6C104-58EC-4215-95DA-BDD236836958}" type="pres">
      <dgm:prSet presAssocID="{34B31022-9198-4E00-AD99-0A8739B0C39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940E48BE-96DB-4161-9565-04B83F89F096}" type="pres">
      <dgm:prSet presAssocID="{34B31022-9198-4E00-AD99-0A8739B0C391}" presName="spaceRect" presStyleCnt="0"/>
      <dgm:spPr/>
    </dgm:pt>
    <dgm:pt modelId="{6D047F54-F342-46BC-A006-FABC0C088F66}" type="pres">
      <dgm:prSet presAssocID="{34B31022-9198-4E00-AD99-0A8739B0C391}" presName="parTx" presStyleLbl="revTx" presStyleIdx="1" presStyleCnt="3" custScaleX="29190" custLinFactNeighborX="-40675" custLinFactNeighborY="914">
        <dgm:presLayoutVars>
          <dgm:chMax val="0"/>
          <dgm:chPref val="0"/>
        </dgm:presLayoutVars>
      </dgm:prSet>
      <dgm:spPr/>
    </dgm:pt>
    <dgm:pt modelId="{4A5DBB9B-384C-420F-A026-D475CA069CA6}" type="pres">
      <dgm:prSet presAssocID="{BD1112A2-2300-48B7-BDEF-89AD1DA95566}" presName="sibTrans" presStyleCnt="0"/>
      <dgm:spPr/>
    </dgm:pt>
    <dgm:pt modelId="{9C351E33-6BB1-45AC-B97D-A89FD789BBEC}" type="pres">
      <dgm:prSet presAssocID="{70FC3AAC-0FF6-4D9B-8CA2-D5FB108DAD94}" presName="compNode" presStyleCnt="0"/>
      <dgm:spPr/>
    </dgm:pt>
    <dgm:pt modelId="{0A3933BA-9EB3-4320-90A3-196FCD44362A}" type="pres">
      <dgm:prSet presAssocID="{70FC3AAC-0FF6-4D9B-8CA2-D5FB108DAD94}" presName="bgRect" presStyleLbl="bgShp" presStyleIdx="2" presStyleCnt="3"/>
      <dgm:spPr/>
    </dgm:pt>
    <dgm:pt modelId="{638BBB86-0F26-44E8-A570-945606EF168A}" type="pres">
      <dgm:prSet presAssocID="{70FC3AAC-0FF6-4D9B-8CA2-D5FB108DAD94}" presName="iconRect" presStyleLbl="nod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"/>
        </a:ext>
      </dgm:extLst>
    </dgm:pt>
    <dgm:pt modelId="{CD4B3CFF-19CC-442E-9D97-0FBCEEBD9522}" type="pres">
      <dgm:prSet presAssocID="{70FC3AAC-0FF6-4D9B-8CA2-D5FB108DAD94}" presName="spaceRect" presStyleCnt="0"/>
      <dgm:spPr/>
    </dgm:pt>
    <dgm:pt modelId="{C577C284-9117-445A-8B31-0C4B803D167B}" type="pres">
      <dgm:prSet presAssocID="{70FC3AAC-0FF6-4D9B-8CA2-D5FB108DAD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315061-4193-474E-A2FB-D848507202ED}" srcId="{81384D54-57F6-45D3-8BA9-75389B1C889B}" destId="{34B31022-9198-4E00-AD99-0A8739B0C391}" srcOrd="1" destOrd="0" parTransId="{CB1E647C-2117-45A8-A380-0525DFA3E9C3}" sibTransId="{BD1112A2-2300-48B7-BDEF-89AD1DA95566}"/>
    <dgm:cxn modelId="{1158DC6D-3C83-46C0-8D03-554F0CE8379F}" type="presOf" srcId="{81384D54-57F6-45D3-8BA9-75389B1C889B}" destId="{4362F7C8-678C-46D4-9F69-AC8D665B4B90}" srcOrd="0" destOrd="0" presId="urn:microsoft.com/office/officeart/2018/2/layout/IconVerticalSolidList"/>
    <dgm:cxn modelId="{37B6FA9F-B43F-4995-82E3-0763D074870B}" srcId="{81384D54-57F6-45D3-8BA9-75389B1C889B}" destId="{70FC3AAC-0FF6-4D9B-8CA2-D5FB108DAD94}" srcOrd="2" destOrd="0" parTransId="{A051B32C-72D8-41FB-9305-06B1AA031341}" sibTransId="{E966A6D5-40B4-4238-9FDD-7B87AC3BB7E6}"/>
    <dgm:cxn modelId="{C79A92C3-03EC-4AB5-833E-13AA03A30CF8}" type="presOf" srcId="{6FD26CA7-5B1B-438E-A24A-16FFD4829B5C}" destId="{C67EA35D-19E0-40C8-9E82-114C07659EA2}" srcOrd="0" destOrd="0" presId="urn:microsoft.com/office/officeart/2018/2/layout/IconVerticalSolidList"/>
    <dgm:cxn modelId="{E8B3B6E8-D9AA-4BFE-BED8-B175442FECB8}" srcId="{81384D54-57F6-45D3-8BA9-75389B1C889B}" destId="{6FD26CA7-5B1B-438E-A24A-16FFD4829B5C}" srcOrd="0" destOrd="0" parTransId="{A56DD14C-5945-4BE4-A507-5DA8BC9E5C71}" sibTransId="{F3E8934D-64C7-40B9-B03B-B9141164FE7A}"/>
    <dgm:cxn modelId="{F0754FFC-414B-46AD-AC18-342363B03991}" type="presOf" srcId="{34B31022-9198-4E00-AD99-0A8739B0C391}" destId="{6D047F54-F342-46BC-A006-FABC0C088F66}" srcOrd="0" destOrd="0" presId="urn:microsoft.com/office/officeart/2018/2/layout/IconVerticalSolidList"/>
    <dgm:cxn modelId="{BE118DFF-0484-4091-8A29-9B71C724233C}" type="presOf" srcId="{70FC3AAC-0FF6-4D9B-8CA2-D5FB108DAD94}" destId="{C577C284-9117-445A-8B31-0C4B803D167B}" srcOrd="0" destOrd="0" presId="urn:microsoft.com/office/officeart/2018/2/layout/IconVerticalSolidList"/>
    <dgm:cxn modelId="{B76470B4-28ED-4558-BDD4-81A6C2CD4CBC}" type="presParOf" srcId="{4362F7C8-678C-46D4-9F69-AC8D665B4B90}" destId="{0A260C2F-C307-4748-9453-FCD9FA0A03B0}" srcOrd="0" destOrd="0" presId="urn:microsoft.com/office/officeart/2018/2/layout/IconVerticalSolidList"/>
    <dgm:cxn modelId="{03BEA92D-7A11-4A2A-AC49-EC5A130A35E9}" type="presParOf" srcId="{0A260C2F-C307-4748-9453-FCD9FA0A03B0}" destId="{D5023828-6200-4CA0-B77C-E9C8F5FB3183}" srcOrd="0" destOrd="0" presId="urn:microsoft.com/office/officeart/2018/2/layout/IconVerticalSolidList"/>
    <dgm:cxn modelId="{A3316A03-1C9A-411D-99EE-923BC46C1BFC}" type="presParOf" srcId="{0A260C2F-C307-4748-9453-FCD9FA0A03B0}" destId="{F41183E2-03CA-45CE-B315-FBDF89E3422D}" srcOrd="1" destOrd="0" presId="urn:microsoft.com/office/officeart/2018/2/layout/IconVerticalSolidList"/>
    <dgm:cxn modelId="{E9F35270-952C-474E-AEF7-4CDA4ED34DB7}" type="presParOf" srcId="{0A260C2F-C307-4748-9453-FCD9FA0A03B0}" destId="{9545313F-B2B6-4AF7-94F5-C73FAF3A9C33}" srcOrd="2" destOrd="0" presId="urn:microsoft.com/office/officeart/2018/2/layout/IconVerticalSolidList"/>
    <dgm:cxn modelId="{AE43AAD6-5749-4C13-A64E-7EBA661B103E}" type="presParOf" srcId="{0A260C2F-C307-4748-9453-FCD9FA0A03B0}" destId="{C67EA35D-19E0-40C8-9E82-114C07659EA2}" srcOrd="3" destOrd="0" presId="urn:microsoft.com/office/officeart/2018/2/layout/IconVerticalSolidList"/>
    <dgm:cxn modelId="{1381BAF2-29C3-4685-B97D-D593DA31041F}" type="presParOf" srcId="{4362F7C8-678C-46D4-9F69-AC8D665B4B90}" destId="{00CDBED8-9184-43B1-A1EE-198E3760279B}" srcOrd="1" destOrd="0" presId="urn:microsoft.com/office/officeart/2018/2/layout/IconVerticalSolidList"/>
    <dgm:cxn modelId="{FAA0D9CA-5E04-46B7-A8B7-BC183849B0D2}" type="presParOf" srcId="{4362F7C8-678C-46D4-9F69-AC8D665B4B90}" destId="{B5B99EF8-1D1E-44AD-AA2C-E45D74C7F7E6}" srcOrd="2" destOrd="0" presId="urn:microsoft.com/office/officeart/2018/2/layout/IconVerticalSolidList"/>
    <dgm:cxn modelId="{C2827869-B1C8-4029-AFF9-94107AD7D23E}" type="presParOf" srcId="{B5B99EF8-1D1E-44AD-AA2C-E45D74C7F7E6}" destId="{66004EF2-8576-4674-9358-126F36BDACBB}" srcOrd="0" destOrd="0" presId="urn:microsoft.com/office/officeart/2018/2/layout/IconVerticalSolidList"/>
    <dgm:cxn modelId="{D0EBE1F2-6562-431C-9C21-D56AB31ACCF0}" type="presParOf" srcId="{B5B99EF8-1D1E-44AD-AA2C-E45D74C7F7E6}" destId="{C6D6C104-58EC-4215-95DA-BDD236836958}" srcOrd="1" destOrd="0" presId="urn:microsoft.com/office/officeart/2018/2/layout/IconVerticalSolidList"/>
    <dgm:cxn modelId="{012F2DD2-521B-4CD5-B4E2-07B112F6D99B}" type="presParOf" srcId="{B5B99EF8-1D1E-44AD-AA2C-E45D74C7F7E6}" destId="{940E48BE-96DB-4161-9565-04B83F89F096}" srcOrd="2" destOrd="0" presId="urn:microsoft.com/office/officeart/2018/2/layout/IconVerticalSolidList"/>
    <dgm:cxn modelId="{EEC2397B-BFC6-4F1D-8C7B-6DC63E679608}" type="presParOf" srcId="{B5B99EF8-1D1E-44AD-AA2C-E45D74C7F7E6}" destId="{6D047F54-F342-46BC-A006-FABC0C088F66}" srcOrd="3" destOrd="0" presId="urn:microsoft.com/office/officeart/2018/2/layout/IconVerticalSolidList"/>
    <dgm:cxn modelId="{75489070-A43C-4497-941A-CDABC6E8E5FE}" type="presParOf" srcId="{4362F7C8-678C-46D4-9F69-AC8D665B4B90}" destId="{4A5DBB9B-384C-420F-A026-D475CA069CA6}" srcOrd="3" destOrd="0" presId="urn:microsoft.com/office/officeart/2018/2/layout/IconVerticalSolidList"/>
    <dgm:cxn modelId="{04C787AC-DD2B-45F9-BDE7-D2838F75E45D}" type="presParOf" srcId="{4362F7C8-678C-46D4-9F69-AC8D665B4B90}" destId="{9C351E33-6BB1-45AC-B97D-A89FD789BBEC}" srcOrd="4" destOrd="0" presId="urn:microsoft.com/office/officeart/2018/2/layout/IconVerticalSolidList"/>
    <dgm:cxn modelId="{1C4BA1C7-28A6-46F9-B191-5D01B9EC7D84}" type="presParOf" srcId="{9C351E33-6BB1-45AC-B97D-A89FD789BBEC}" destId="{0A3933BA-9EB3-4320-90A3-196FCD44362A}" srcOrd="0" destOrd="0" presId="urn:microsoft.com/office/officeart/2018/2/layout/IconVerticalSolidList"/>
    <dgm:cxn modelId="{9B38E7BA-5B8A-4F9F-A2D6-5E0547A8102C}" type="presParOf" srcId="{9C351E33-6BB1-45AC-B97D-A89FD789BBEC}" destId="{638BBB86-0F26-44E8-A570-945606EF168A}" srcOrd="1" destOrd="0" presId="urn:microsoft.com/office/officeart/2018/2/layout/IconVerticalSolidList"/>
    <dgm:cxn modelId="{F5B47B12-ADAD-46CD-9CBB-C3F1474B3CC1}" type="presParOf" srcId="{9C351E33-6BB1-45AC-B97D-A89FD789BBEC}" destId="{CD4B3CFF-19CC-442E-9D97-0FBCEEBD9522}" srcOrd="2" destOrd="0" presId="urn:microsoft.com/office/officeart/2018/2/layout/IconVerticalSolidList"/>
    <dgm:cxn modelId="{5ECCD205-E4E9-4188-8CC2-928117500ED3}" type="presParOf" srcId="{9C351E33-6BB1-45AC-B97D-A89FD789BBEC}" destId="{C577C284-9117-445A-8B31-0C4B803D16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3828-6200-4CA0-B77C-E9C8F5FB3183}">
      <dsp:nvSpPr>
        <dsp:cNvPr id="0" name=""/>
        <dsp:cNvSpPr/>
      </dsp:nvSpPr>
      <dsp:spPr>
        <a:xfrm>
          <a:off x="0" y="629"/>
          <a:ext cx="6513603" cy="14740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183E2-03CA-45CE-B315-FBDF89E3422D}">
      <dsp:nvSpPr>
        <dsp:cNvPr id="0" name=""/>
        <dsp:cNvSpPr/>
      </dsp:nvSpPr>
      <dsp:spPr>
        <a:xfrm>
          <a:off x="445914" y="332301"/>
          <a:ext cx="810752" cy="8107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A35D-19E0-40C8-9E82-114C07659EA2}">
      <dsp:nvSpPr>
        <dsp:cNvPr id="0" name=""/>
        <dsp:cNvSpPr/>
      </dsp:nvSpPr>
      <dsp:spPr>
        <a:xfrm>
          <a:off x="1420943" y="0"/>
          <a:ext cx="4811023" cy="147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08" tIns="156008" rIns="156008" bIns="1560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El </a:t>
          </a:r>
          <a:r>
            <a:rPr lang="es-PE" sz="240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primer método </a:t>
          </a:r>
          <a:r>
            <a:rPr lang="es-PE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que se ejecuta es el método </a:t>
          </a:r>
          <a:r>
            <a:rPr lang="es-PE" sz="24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main</a:t>
          </a:r>
          <a:r>
            <a:rPr lang="es-PE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n-US" sz="2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420943" y="0"/>
        <a:ext cx="4811023" cy="1474096"/>
      </dsp:txXfrm>
    </dsp:sp>
    <dsp:sp modelId="{66004EF2-8576-4674-9358-126F36BDACBB}">
      <dsp:nvSpPr>
        <dsp:cNvPr id="0" name=""/>
        <dsp:cNvSpPr/>
      </dsp:nvSpPr>
      <dsp:spPr>
        <a:xfrm>
          <a:off x="0" y="1843249"/>
          <a:ext cx="6513603" cy="14740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6C104-58EC-4215-95DA-BDD236836958}">
      <dsp:nvSpPr>
        <dsp:cNvPr id="0" name=""/>
        <dsp:cNvSpPr/>
      </dsp:nvSpPr>
      <dsp:spPr>
        <a:xfrm>
          <a:off x="445914" y="2174921"/>
          <a:ext cx="810752" cy="8107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47F54-F342-46BC-A006-FABC0C088F66}">
      <dsp:nvSpPr>
        <dsp:cNvPr id="0" name=""/>
        <dsp:cNvSpPr/>
      </dsp:nvSpPr>
      <dsp:spPr>
        <a:xfrm>
          <a:off x="1449039" y="1856723"/>
          <a:ext cx="1404337" cy="147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08" tIns="156008" rIns="156008" bIns="1560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El método </a:t>
          </a:r>
          <a:r>
            <a:rPr lang="es-PE" sz="24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main</a:t>
          </a:r>
          <a:r>
            <a:rPr lang="es-PE" sz="2400" kern="1200" dirty="0">
              <a:solidFill>
                <a:schemeClr val="tx1">
                  <a:lumMod val="95000"/>
                  <a:lumOff val="5000"/>
                </a:schemeClr>
              </a:solidFill>
            </a:rPr>
            <a:t>:</a:t>
          </a:r>
          <a:endParaRPr lang="en-US" sz="2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449039" y="1856723"/>
        <a:ext cx="1404337" cy="1474096"/>
      </dsp:txXfrm>
    </dsp:sp>
    <dsp:sp modelId="{0A3933BA-9EB3-4320-90A3-196FCD44362A}">
      <dsp:nvSpPr>
        <dsp:cNvPr id="0" name=""/>
        <dsp:cNvSpPr/>
      </dsp:nvSpPr>
      <dsp:spPr>
        <a:xfrm>
          <a:off x="0" y="3685870"/>
          <a:ext cx="6513603" cy="14740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BBB86-0F26-44E8-A570-945606EF168A}">
      <dsp:nvSpPr>
        <dsp:cNvPr id="0" name=""/>
        <dsp:cNvSpPr/>
      </dsp:nvSpPr>
      <dsp:spPr>
        <a:xfrm>
          <a:off x="445914" y="4017541"/>
          <a:ext cx="810752" cy="8107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7C284-9117-445A-8B31-0C4B803D167B}">
      <dsp:nvSpPr>
        <dsp:cNvPr id="0" name=""/>
        <dsp:cNvSpPr/>
      </dsp:nvSpPr>
      <dsp:spPr>
        <a:xfrm>
          <a:off x="1702580" y="3685870"/>
          <a:ext cx="4811023" cy="1474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08" tIns="156008" rIns="156008" bIns="1560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>
              <a:solidFill>
                <a:schemeClr val="tx1">
                  <a:lumMod val="95000"/>
                  <a:lumOff val="5000"/>
                </a:schemeClr>
              </a:solidFill>
            </a:rPr>
            <a:t>Se ejecutan los otros métodos.</a:t>
          </a:r>
          <a:endParaRPr lang="en-US" sz="2400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702580" y="3685870"/>
        <a:ext cx="4811023" cy="1474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EBF1-B633-45B2-8C4A-A9D39F4E07B6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CF7E1-24B5-4695-873D-F5D57AF216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1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2 Marcador de notas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PE" altLang="es-PE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540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4413" indent="1588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1613" indent="1588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8813" indent="1588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6013" indent="1588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D5E143-0079-4153-B3F3-535D22BF04CC}" type="slidenum">
              <a:rPr lang="es-PE" altLang="es-PE" sz="1300" smtClean="0"/>
              <a:pPr/>
              <a:t>6</a:t>
            </a:fld>
            <a:endParaRPr lang="es-PE" altLang="es-PE" sz="1300"/>
          </a:p>
        </p:txBody>
      </p:sp>
    </p:spTree>
    <p:extLst>
      <p:ext uri="{BB962C8B-B14F-4D97-AF65-F5344CB8AC3E}">
        <p14:creationId xmlns:p14="http://schemas.microsoft.com/office/powerpoint/2010/main" val="24508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C8E0-0941-408B-8A5F-7CECD08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64BD6-928E-47AF-A94F-D0FA0597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DADED-F9E2-4282-A5DE-11F4D3A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390EE-CA36-426C-9CC2-5A208D94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EF0B0-D6EB-4EAE-9B45-D24E896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8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EBEE-E39B-4039-BD49-CA8466A8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1E84F-18FF-45F6-8B2F-5A1BDB79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FBBEA-8D25-4ADE-B00B-FDCF6EF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EA2E2-397A-4F8E-B391-2D5AA0D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870F2-61BC-4C13-81C3-F099A86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95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8E036-F99C-49E6-9D23-951401EA2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2335C-E729-4A11-9352-55274744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D389-3F8D-4FD5-A66E-03203B6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AF493-F105-496E-B4FD-108B5B8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6431A-F8FD-41CA-A3F1-F15574E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9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6FB8-F07D-4E47-AE5D-9A869D3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7EFE3-D0A7-4DBD-B0F7-3C6E6E6A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6079B-36A3-463E-B991-BD90ED6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2E1F2-E17B-4117-AE9E-40B9A25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5344-D5A6-4259-A47C-8107582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05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A389-E8E9-492D-9B06-7A968E5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5CEBB-85CC-4F98-9F38-50D1BEF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F262F-ADF4-4E69-9E71-6E97292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EC998-C503-4E15-88F9-BFB4361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EB3-AF61-4B7E-BFFD-3338B065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0ED6-33E2-4D10-8EF0-241DF4E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042F0-B6E2-417D-BB4F-D3A16F1C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38A870-0564-4C69-AC50-7597097A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F7CE4-EE4A-41C1-B547-35FE64DD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BDCD0-974A-49A6-B0A4-EA0A29A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21517-1F65-4408-8C16-3266A80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B256-8217-4833-AB3B-DC809D3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A39E7-1E23-49FE-B46F-0D08A06A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8C4A6-FD30-4CF1-84FA-6C0BF613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1B022E-42DA-40D2-84C4-38235491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067D4-7825-4AB2-B570-E8AE882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376C2-CEA9-4AFC-937A-419A87B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5991C4-8EBD-4B6B-99C9-BB93F6E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0E909-9A91-400E-8168-28C86CB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3E96-4E5D-4E7B-95B0-DC59FF7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CCC873-C5BE-477D-A7DB-C62A3296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1DFACD-9B19-4631-9CA8-8ED9A7E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D9E24-A264-4BB1-87C7-C758696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1DA42-86D1-4AF4-82B9-4298D9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31774-16F6-47B2-8CDD-6FA7D87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B7DE3-C08F-4AFC-BF02-51554425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0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16EC-0ECA-4DD3-B320-84D1597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1231A-3F76-4147-914E-07CA95C5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7B2AE5-0F2B-44F8-A549-4CD77E81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F24C1-5EC6-4D4B-B4F9-0D8E6B7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B2084-47B4-4363-9988-EC887981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21B67-277D-4E8E-BAA6-E32CCC6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8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D56C-9B01-41E7-BBC8-A3C9AD60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93A833-FCFC-4C04-9A2B-A4F6117B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3B229-160D-485D-9FAF-9F0BA597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BABE-271B-471D-BDED-6C4FAB5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6F89E-A73A-47C2-848E-292A3DE9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0B3FD-0B40-4878-AEA2-3C205AA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9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08A21-4CE7-4D8C-992C-B8CC9367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2F631-73F7-4B0F-BBF2-67918978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A93A9-9375-43F1-9CE8-BB18E358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DB61-CE31-43E7-B93C-7DF2413B5994}" type="datetimeFigureOut">
              <a:rPr lang="es-PE" smtClean="0"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4E79E-754C-46F7-AD05-16F2D41CC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4D106-4B98-4702-87ED-0C4186EA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chincheta-tachuela-rojo-oficina-146214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chincheta-tachuela-rojo-oficina-146214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Usuario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Usuario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ga.frba.utn.edu.ar/primer-parcial-resuelto-de-aga-05-05-2018/enunciado-p1-ed/" TargetMode="Externa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924D95-D105-4130-9F49-E08D2DE64A5F}"/>
              </a:ext>
            </a:extLst>
          </p:cNvPr>
          <p:cNvSpPr txBox="1"/>
          <p:nvPr/>
        </p:nvSpPr>
        <p:spPr>
          <a:xfrm>
            <a:off x="7593497" y="2729948"/>
            <a:ext cx="36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+mj-lt"/>
              </a:rPr>
              <a:t>ALGORITMO Y ESTRUCTURA DE DATOS I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283B1-4476-4DE1-B38E-4B2B2E89004B}"/>
              </a:ext>
            </a:extLst>
          </p:cNvPr>
          <p:cNvSpPr txBox="1"/>
          <p:nvPr/>
        </p:nvSpPr>
        <p:spPr>
          <a:xfrm>
            <a:off x="7633252" y="3764698"/>
            <a:ext cx="394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Docente: MBA Ing. Gerald F.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Basurco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Zapata</a:t>
            </a:r>
          </a:p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	gbasurcoz@usmp.pe 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  <a:p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3BCC3B-77DA-437D-94A9-8377F4AC61A0}"/>
              </a:ext>
            </a:extLst>
          </p:cNvPr>
          <p:cNvSpPr txBox="1"/>
          <p:nvPr/>
        </p:nvSpPr>
        <p:spPr>
          <a:xfrm>
            <a:off x="9834132" y="715822"/>
            <a:ext cx="157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bg1"/>
                </a:solidFill>
                <a:latin typeface="+mj-lt"/>
              </a:rPr>
              <a:t>Semestre Académico 2022- II</a:t>
            </a:r>
          </a:p>
        </p:txBody>
      </p:sp>
    </p:spTree>
    <p:extLst>
      <p:ext uri="{BB962C8B-B14F-4D97-AF65-F5344CB8AC3E}">
        <p14:creationId xmlns:p14="http://schemas.microsoft.com/office/powerpoint/2010/main" val="38591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3018-6908-4C16-9F54-43273EFF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33B774-4E7D-4C16-89FA-C7E044831E96}"/>
              </a:ext>
            </a:extLst>
          </p:cNvPr>
          <p:cNvSpPr txBox="1"/>
          <p:nvPr/>
        </p:nvSpPr>
        <p:spPr>
          <a:xfrm>
            <a:off x="3683727" y="2151727"/>
            <a:ext cx="43629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00FF"/>
                </a:solidFill>
              </a:rPr>
              <a:t>Cuando se desea identificar un grupo de objetos con atributos y métodos idénticos, se usa una clase.</a:t>
            </a:r>
            <a:endParaRPr lang="es-PE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4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3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85" y="1444204"/>
            <a:ext cx="12858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11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5148263"/>
            <a:ext cx="12858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12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6" y="2017713"/>
            <a:ext cx="12858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13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4" y="3238501"/>
            <a:ext cx="12858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14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31" y="2107406"/>
            <a:ext cx="12858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18 Imagen" descr="volvo-c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6" y="2886075"/>
            <a:ext cx="1285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19 Imagen" descr="volkswagen-vw-golf-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011489"/>
            <a:ext cx="12144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20 Imagen" descr="volkswagen-vw-golf-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4124326"/>
            <a:ext cx="12144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21 Imagen" descr="volkswagen-vw-golf-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9" y="4000501"/>
            <a:ext cx="12144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22 Imagen" descr="volkswagen-vw-golf-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29" y="2274711"/>
            <a:ext cx="12144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23 Imagen" descr="volvo-c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9" y="4049714"/>
            <a:ext cx="1285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24 Imagen" descr="volvo-c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5072064"/>
            <a:ext cx="1285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de Clase</a:t>
            </a:r>
          </a:p>
        </p:txBody>
      </p:sp>
      <p:grpSp>
        <p:nvGrpSpPr>
          <p:cNvPr id="22" name="32 Grupo">
            <a:extLst>
              <a:ext uri="{FF2B5EF4-FFF2-40B4-BE49-F238E27FC236}">
                <a16:creationId xmlns:a16="http://schemas.microsoft.com/office/drawing/2014/main" id="{CC1C30DE-9AE5-4A84-ADFF-6B97DC84CD69}"/>
              </a:ext>
            </a:extLst>
          </p:cNvPr>
          <p:cNvGrpSpPr/>
          <p:nvPr/>
        </p:nvGrpSpPr>
        <p:grpSpPr>
          <a:xfrm>
            <a:off x="8425543" y="2276242"/>
            <a:ext cx="2144486" cy="3272865"/>
            <a:chOff x="5715008" y="1071546"/>
            <a:chExt cx="2023754" cy="371477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" name="29 Rectángulo">
              <a:extLst>
                <a:ext uri="{FF2B5EF4-FFF2-40B4-BE49-F238E27FC236}">
                  <a16:creationId xmlns:a16="http://schemas.microsoft.com/office/drawing/2014/main" id="{72ADC5D0-67DD-49A3-95E3-2D6F4C89F7FF}"/>
                </a:ext>
              </a:extLst>
            </p:cNvPr>
            <p:cNvSpPr/>
            <p:nvPr/>
          </p:nvSpPr>
          <p:spPr>
            <a:xfrm>
              <a:off x="5715008" y="1071546"/>
              <a:ext cx="2000264" cy="37147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4" name="26 CuadroTexto">
              <a:extLst>
                <a:ext uri="{FF2B5EF4-FFF2-40B4-BE49-F238E27FC236}">
                  <a16:creationId xmlns:a16="http://schemas.microsoft.com/office/drawing/2014/main" id="{46DC5C90-D616-4A35-8B9C-25690BD8B702}"/>
                </a:ext>
              </a:extLst>
            </p:cNvPr>
            <p:cNvSpPr txBox="1"/>
            <p:nvPr/>
          </p:nvSpPr>
          <p:spPr>
            <a:xfrm>
              <a:off x="5891481" y="1146846"/>
              <a:ext cx="1645074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PE" dirty="0"/>
                <a:t>Nombre de la Clase</a:t>
              </a:r>
            </a:p>
          </p:txBody>
        </p:sp>
        <p:sp>
          <p:nvSpPr>
            <p:cNvPr id="25" name="27 CuadroTexto">
              <a:extLst>
                <a:ext uri="{FF2B5EF4-FFF2-40B4-BE49-F238E27FC236}">
                  <a16:creationId xmlns:a16="http://schemas.microsoft.com/office/drawing/2014/main" id="{BEE9B7E1-FA5D-45A3-B8D2-B43C3306224A}"/>
                </a:ext>
              </a:extLst>
            </p:cNvPr>
            <p:cNvSpPr txBox="1"/>
            <p:nvPr/>
          </p:nvSpPr>
          <p:spPr>
            <a:xfrm>
              <a:off x="6257940" y="2602970"/>
              <a:ext cx="848117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400" dirty="0"/>
                <a:t>atributos</a:t>
              </a:r>
            </a:p>
          </p:txBody>
        </p:sp>
        <p:sp>
          <p:nvSpPr>
            <p:cNvPr id="26" name="28 CuadroTexto">
              <a:extLst>
                <a:ext uri="{FF2B5EF4-FFF2-40B4-BE49-F238E27FC236}">
                  <a16:creationId xmlns:a16="http://schemas.microsoft.com/office/drawing/2014/main" id="{19E3D72F-EDB2-418A-ADFF-56A30CEC3415}"/>
                </a:ext>
              </a:extLst>
            </p:cNvPr>
            <p:cNvSpPr txBox="1"/>
            <p:nvPr/>
          </p:nvSpPr>
          <p:spPr>
            <a:xfrm>
              <a:off x="6299225" y="3619859"/>
              <a:ext cx="829586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400" dirty="0"/>
                <a:t>métodos</a:t>
              </a:r>
            </a:p>
          </p:txBody>
        </p:sp>
        <p:cxnSp>
          <p:nvCxnSpPr>
            <p:cNvPr id="34" name="30 Conector recto">
              <a:extLst>
                <a:ext uri="{FF2B5EF4-FFF2-40B4-BE49-F238E27FC236}">
                  <a16:creationId xmlns:a16="http://schemas.microsoft.com/office/drawing/2014/main" id="{43F20264-99CE-402A-8FED-2C7ACFA5B974}"/>
                </a:ext>
              </a:extLst>
            </p:cNvPr>
            <p:cNvCxnSpPr/>
            <p:nvPr/>
          </p:nvCxnSpPr>
          <p:spPr>
            <a:xfrm>
              <a:off x="5715008" y="2373038"/>
              <a:ext cx="20002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1 Conector recto">
              <a:extLst>
                <a:ext uri="{FF2B5EF4-FFF2-40B4-BE49-F238E27FC236}">
                  <a16:creationId xmlns:a16="http://schemas.microsoft.com/office/drawing/2014/main" id="{261E9018-0F0E-49EE-92B5-06910984EADB}"/>
                </a:ext>
              </a:extLst>
            </p:cNvPr>
            <p:cNvCxnSpPr/>
            <p:nvPr/>
          </p:nvCxnSpPr>
          <p:spPr>
            <a:xfrm>
              <a:off x="5738498" y="3441738"/>
              <a:ext cx="20002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79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3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85" y="1444204"/>
            <a:ext cx="12858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11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5148263"/>
            <a:ext cx="12858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12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6" y="2017713"/>
            <a:ext cx="12858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13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4" y="3238501"/>
            <a:ext cx="12858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14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31" y="2107406"/>
            <a:ext cx="12858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18 Imagen" descr="volvo-c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6" y="2886075"/>
            <a:ext cx="1285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19 Imagen" descr="volkswagen-vw-golf-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011489"/>
            <a:ext cx="12144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20 Imagen" descr="volkswagen-vw-golf-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4124326"/>
            <a:ext cx="12144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21 Imagen" descr="volkswagen-vw-golf-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9" y="4000501"/>
            <a:ext cx="12144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22 Imagen" descr="volkswagen-vw-golf-6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29" y="2274711"/>
            <a:ext cx="12144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23 Imagen" descr="volvo-c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9" y="4049714"/>
            <a:ext cx="1285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24 Imagen" descr="volvo-c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5072064"/>
            <a:ext cx="1285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32 Grupo">
            <a:extLst>
              <a:ext uri="{FF2B5EF4-FFF2-40B4-BE49-F238E27FC236}">
                <a16:creationId xmlns:a16="http://schemas.microsoft.com/office/drawing/2014/main" id="{70A943B4-8543-485B-A45E-AA5719EDF2ED}"/>
              </a:ext>
            </a:extLst>
          </p:cNvPr>
          <p:cNvGrpSpPr/>
          <p:nvPr/>
        </p:nvGrpSpPr>
        <p:grpSpPr>
          <a:xfrm>
            <a:off x="7632686" y="1834331"/>
            <a:ext cx="2000264" cy="3714776"/>
            <a:chOff x="5715008" y="1071546"/>
            <a:chExt cx="2000264" cy="371477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0" name="29 Rectángulo">
              <a:extLst>
                <a:ext uri="{FF2B5EF4-FFF2-40B4-BE49-F238E27FC236}">
                  <a16:creationId xmlns:a16="http://schemas.microsoft.com/office/drawing/2014/main" id="{60BCE71D-ABE5-497B-8F8A-A3B8B4A80C46}"/>
                </a:ext>
              </a:extLst>
            </p:cNvPr>
            <p:cNvSpPr/>
            <p:nvPr/>
          </p:nvSpPr>
          <p:spPr>
            <a:xfrm>
              <a:off x="5715008" y="1071546"/>
              <a:ext cx="2000264" cy="37147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7" name="26 CuadroTexto">
              <a:extLst>
                <a:ext uri="{FF2B5EF4-FFF2-40B4-BE49-F238E27FC236}">
                  <a16:creationId xmlns:a16="http://schemas.microsoft.com/office/drawing/2014/main" id="{69EC8E30-F313-44FB-A296-47B953671718}"/>
                </a:ext>
              </a:extLst>
            </p:cNvPr>
            <p:cNvSpPr txBox="1"/>
            <p:nvPr/>
          </p:nvSpPr>
          <p:spPr>
            <a:xfrm>
              <a:off x="6286512" y="1285860"/>
              <a:ext cx="63607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dirty="0"/>
                <a:t>Auto</a:t>
              </a:r>
            </a:p>
          </p:txBody>
        </p:sp>
        <p:sp>
          <p:nvSpPr>
            <p:cNvPr id="28" name="27 CuadroTexto">
              <a:extLst>
                <a:ext uri="{FF2B5EF4-FFF2-40B4-BE49-F238E27FC236}">
                  <a16:creationId xmlns:a16="http://schemas.microsoft.com/office/drawing/2014/main" id="{9CD0CDFA-74A1-4D9D-8527-448CB49DB2DA}"/>
                </a:ext>
              </a:extLst>
            </p:cNvPr>
            <p:cNvSpPr txBox="1"/>
            <p:nvPr/>
          </p:nvSpPr>
          <p:spPr>
            <a:xfrm>
              <a:off x="6072198" y="1785926"/>
              <a:ext cx="1243867" cy="160043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400" dirty="0"/>
                <a:t>color: </a:t>
              </a:r>
              <a:r>
                <a:rPr lang="es-PE" sz="1400" dirty="0" err="1"/>
                <a:t>string</a:t>
              </a:r>
              <a:endParaRPr lang="es-PE" sz="1400" dirty="0"/>
            </a:p>
            <a:p>
              <a:pPr>
                <a:defRPr/>
              </a:pPr>
              <a:r>
                <a:rPr lang="es-PE" sz="1400" dirty="0" err="1"/>
                <a:t>numllan</a:t>
              </a:r>
              <a:r>
                <a:rPr lang="es-PE" sz="1400" dirty="0"/>
                <a:t>: </a:t>
              </a:r>
              <a:r>
                <a:rPr lang="es-PE" sz="1400" dirty="0" err="1"/>
                <a:t>int</a:t>
              </a:r>
              <a:endParaRPr lang="es-PE" sz="1400" dirty="0"/>
            </a:p>
            <a:p>
              <a:pPr>
                <a:defRPr/>
              </a:pPr>
              <a:r>
                <a:rPr lang="es-PE" sz="1400" dirty="0" err="1"/>
                <a:t>numasi</a:t>
              </a:r>
              <a:r>
                <a:rPr lang="es-PE" sz="1400" dirty="0"/>
                <a:t>: </a:t>
              </a:r>
              <a:r>
                <a:rPr lang="es-PE" sz="1400" dirty="0" err="1"/>
                <a:t>int</a:t>
              </a:r>
              <a:endParaRPr lang="es-PE" sz="1400" dirty="0"/>
            </a:p>
            <a:p>
              <a:pPr>
                <a:defRPr/>
              </a:pPr>
              <a:r>
                <a:rPr lang="es-PE" sz="1400" dirty="0"/>
                <a:t>marca: </a:t>
              </a:r>
              <a:r>
                <a:rPr lang="es-PE" sz="1400" dirty="0" err="1"/>
                <a:t>string</a:t>
              </a:r>
              <a:endParaRPr lang="es-PE" sz="1400" dirty="0"/>
            </a:p>
            <a:p>
              <a:pPr>
                <a:defRPr/>
              </a:pPr>
              <a:r>
                <a:rPr lang="es-PE" sz="1400" dirty="0"/>
                <a:t>modelo: </a:t>
              </a:r>
              <a:r>
                <a:rPr lang="es-PE" sz="1400" dirty="0" err="1"/>
                <a:t>string</a:t>
              </a:r>
              <a:endParaRPr lang="es-PE" sz="1400" dirty="0"/>
            </a:p>
            <a:p>
              <a:pPr>
                <a:defRPr/>
              </a:pPr>
              <a:r>
                <a:rPr lang="es-PE" sz="1400" dirty="0" err="1"/>
                <a:t>velmax</a:t>
              </a:r>
              <a:r>
                <a:rPr lang="es-PE" sz="1400" dirty="0"/>
                <a:t>: </a:t>
              </a:r>
              <a:r>
                <a:rPr lang="es-PE" sz="1400" dirty="0" err="1"/>
                <a:t>int</a:t>
              </a:r>
              <a:endParaRPr lang="es-PE" sz="1400" dirty="0"/>
            </a:p>
            <a:p>
              <a:pPr>
                <a:defRPr/>
              </a:pPr>
              <a:r>
                <a:rPr lang="es-PE" sz="1400" dirty="0" err="1"/>
                <a:t>numcan</a:t>
              </a:r>
              <a:r>
                <a:rPr lang="es-PE" sz="1400" dirty="0"/>
                <a:t>: </a:t>
              </a:r>
              <a:r>
                <a:rPr lang="es-PE" sz="1400" dirty="0" err="1"/>
                <a:t>int</a:t>
              </a:r>
              <a:endParaRPr lang="es-PE" sz="1400" dirty="0"/>
            </a:p>
          </p:txBody>
        </p:sp>
        <p:sp>
          <p:nvSpPr>
            <p:cNvPr id="29" name="28 CuadroTexto">
              <a:extLst>
                <a:ext uri="{FF2B5EF4-FFF2-40B4-BE49-F238E27FC236}">
                  <a16:creationId xmlns:a16="http://schemas.microsoft.com/office/drawing/2014/main" id="{A6781798-AF06-49E3-805D-1AB72560C9FB}"/>
                </a:ext>
              </a:extLst>
            </p:cNvPr>
            <p:cNvSpPr txBox="1"/>
            <p:nvPr/>
          </p:nvSpPr>
          <p:spPr>
            <a:xfrm>
              <a:off x="5726408" y="3500438"/>
              <a:ext cx="1975221" cy="116955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400" dirty="0"/>
                <a:t>encender() : </a:t>
              </a:r>
              <a:r>
                <a:rPr lang="es-PE" sz="1400" dirty="0" err="1"/>
                <a:t>int</a:t>
              </a:r>
              <a:endParaRPr lang="es-PE" sz="1400" dirty="0"/>
            </a:p>
            <a:p>
              <a:pPr>
                <a:defRPr/>
              </a:pPr>
              <a:r>
                <a:rPr lang="es-PE" sz="1400" dirty="0"/>
                <a:t>avanzar(</a:t>
              </a:r>
              <a:r>
                <a:rPr lang="es-PE" sz="1400" dirty="0" err="1"/>
                <a:t>char</a:t>
              </a:r>
              <a:r>
                <a:rPr lang="es-PE" sz="1400" dirty="0"/>
                <a:t>) : </a:t>
              </a:r>
              <a:r>
                <a:rPr lang="es-PE" sz="1400" dirty="0" err="1"/>
                <a:t>void</a:t>
              </a:r>
              <a:endParaRPr lang="es-PE" sz="1400" dirty="0"/>
            </a:p>
            <a:p>
              <a:pPr>
                <a:defRPr/>
              </a:pPr>
              <a:r>
                <a:rPr lang="es-PE" sz="1400" dirty="0"/>
                <a:t>retroceder() : </a:t>
              </a:r>
              <a:r>
                <a:rPr lang="es-PE" sz="1400" dirty="0" err="1"/>
                <a:t>void</a:t>
              </a:r>
              <a:endParaRPr lang="es-PE" sz="1400" dirty="0"/>
            </a:p>
            <a:p>
              <a:pPr>
                <a:defRPr/>
              </a:pPr>
              <a:r>
                <a:rPr lang="es-PE" sz="1400" dirty="0"/>
                <a:t>encender _luces() : </a:t>
              </a:r>
              <a:r>
                <a:rPr lang="es-PE" sz="1400" dirty="0" err="1"/>
                <a:t>void</a:t>
              </a:r>
              <a:endParaRPr lang="es-PE" sz="1400" dirty="0"/>
            </a:p>
            <a:p>
              <a:pPr>
                <a:defRPr/>
              </a:pPr>
              <a:r>
                <a:rPr lang="es-PE" sz="1400" dirty="0" err="1"/>
                <a:t>activar_alarma</a:t>
              </a:r>
              <a:r>
                <a:rPr lang="es-PE" sz="1400" dirty="0"/>
                <a:t>(</a:t>
              </a:r>
              <a:r>
                <a:rPr lang="es-PE" sz="1400" dirty="0" err="1"/>
                <a:t>int</a:t>
              </a:r>
              <a:r>
                <a:rPr lang="es-PE" sz="1400" dirty="0"/>
                <a:t>): </a:t>
              </a:r>
              <a:r>
                <a:rPr lang="es-PE" sz="1400" dirty="0" err="1"/>
                <a:t>char</a:t>
              </a:r>
              <a:endParaRPr lang="es-PE" sz="1400" dirty="0"/>
            </a:p>
          </p:txBody>
        </p:sp>
        <p:cxnSp>
          <p:nvCxnSpPr>
            <p:cNvPr id="31" name="30 Conector recto">
              <a:extLst>
                <a:ext uri="{FF2B5EF4-FFF2-40B4-BE49-F238E27FC236}">
                  <a16:creationId xmlns:a16="http://schemas.microsoft.com/office/drawing/2014/main" id="{E9A62531-D9DE-4995-A5E6-B7DB41FAD84A}"/>
                </a:ext>
              </a:extLst>
            </p:cNvPr>
            <p:cNvCxnSpPr/>
            <p:nvPr/>
          </p:nvCxnSpPr>
          <p:spPr>
            <a:xfrm>
              <a:off x="5715008" y="1785926"/>
              <a:ext cx="20002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>
              <a:extLst>
                <a:ext uri="{FF2B5EF4-FFF2-40B4-BE49-F238E27FC236}">
                  <a16:creationId xmlns:a16="http://schemas.microsoft.com/office/drawing/2014/main" id="{973CCB83-C1F8-4007-9FDF-EA5353531043}"/>
                </a:ext>
              </a:extLst>
            </p:cNvPr>
            <p:cNvCxnSpPr/>
            <p:nvPr/>
          </p:nvCxnSpPr>
          <p:spPr>
            <a:xfrm>
              <a:off x="5715008" y="3429000"/>
              <a:ext cx="20002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de Clase</a:t>
            </a:r>
          </a:p>
        </p:txBody>
      </p:sp>
    </p:spTree>
    <p:extLst>
      <p:ext uri="{BB962C8B-B14F-4D97-AF65-F5344CB8AC3E}">
        <p14:creationId xmlns:p14="http://schemas.microsoft.com/office/powerpoint/2010/main" val="10841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2B34649-FA70-4055-B564-23E1513E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Correlación con el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94350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7D4B45-0238-4348-9A3A-482E8166F09A}"/>
              </a:ext>
            </a:extLst>
          </p:cNvPr>
          <p:cNvSpPr txBox="1"/>
          <p:nvPr/>
        </p:nvSpPr>
        <p:spPr>
          <a:xfrm>
            <a:off x="1515287" y="2321004"/>
            <a:ext cx="34088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</a:t>
            </a:r>
            <a:endParaRPr lang="es-PE" sz="13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644A82-9ECF-450A-848D-7EB5B5A16A27}"/>
              </a:ext>
            </a:extLst>
          </p:cNvPr>
          <p:cNvSpPr txBox="1"/>
          <p:nvPr/>
        </p:nvSpPr>
        <p:spPr>
          <a:xfrm>
            <a:off x="7432763" y="2321003"/>
            <a:ext cx="35221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POO</a:t>
            </a:r>
            <a:endParaRPr lang="es-PE" sz="13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AA72F6C-4776-4DBF-B02B-B82857BF8E2C}"/>
              </a:ext>
            </a:extLst>
          </p:cNvPr>
          <p:cNvSpPr/>
          <p:nvPr/>
        </p:nvSpPr>
        <p:spPr>
          <a:xfrm>
            <a:off x="5551712" y="2636604"/>
            <a:ext cx="1311166" cy="15847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31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249EB9-6C0B-4D0B-B64B-811E2AAD905F}"/>
              </a:ext>
            </a:extLst>
          </p:cNvPr>
          <p:cNvSpPr txBox="1"/>
          <p:nvPr/>
        </p:nvSpPr>
        <p:spPr>
          <a:xfrm>
            <a:off x="3058885" y="1166842"/>
            <a:ext cx="6074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Una </a:t>
            </a:r>
            <a:r>
              <a:rPr lang="es-E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CLASE</a:t>
            </a:r>
            <a:r>
              <a:rPr lang="es-E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se “traduce” en la estructura de un </a:t>
            </a:r>
            <a:r>
              <a:rPr lang="es-E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PROGRAMA</a:t>
            </a:r>
            <a:endParaRPr lang="es-PE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5D8B36C-D4E5-4098-82FB-C4FE36048FC9}"/>
              </a:ext>
            </a:extLst>
          </p:cNvPr>
          <p:cNvGrpSpPr/>
          <p:nvPr/>
        </p:nvGrpSpPr>
        <p:grpSpPr>
          <a:xfrm>
            <a:off x="610146" y="1080881"/>
            <a:ext cx="1750423" cy="1907713"/>
            <a:chOff x="610146" y="1080881"/>
            <a:chExt cx="1750423" cy="190771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600AF2C-1E3E-4BD2-9558-6BED546AF5C1}"/>
                </a:ext>
              </a:extLst>
            </p:cNvPr>
            <p:cNvSpPr/>
            <p:nvPr/>
          </p:nvSpPr>
          <p:spPr>
            <a:xfrm rot="20908136">
              <a:off x="610146" y="1238171"/>
              <a:ext cx="1750423" cy="175042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7AA6602-17CF-4810-B4F0-2DEC8BF3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58202" y="1080881"/>
              <a:ext cx="740011" cy="574766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98EDA52-CA8A-4E79-81DE-76C995EF0C53}"/>
                </a:ext>
              </a:extLst>
            </p:cNvPr>
            <p:cNvSpPr txBox="1"/>
            <p:nvPr/>
          </p:nvSpPr>
          <p:spPr>
            <a:xfrm rot="20875973">
              <a:off x="760639" y="1882549"/>
              <a:ext cx="1449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>
                  <a:latin typeface="Ink Free" panose="03080402000500000000" pitchFamily="66" charset="0"/>
                </a:rPr>
                <a:t>Recordar!!</a:t>
              </a:r>
              <a:endParaRPr lang="es-PE" sz="2400" dirty="0"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40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Clase - Programa</a:t>
            </a:r>
          </a:p>
        </p:txBody>
      </p:sp>
      <p:sp>
        <p:nvSpPr>
          <p:cNvPr id="16388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6389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5143-5C01-48D9-A493-FEAD595EF1B4}" type="slidenum">
              <a:rPr lang="es-ES" altLang="en-US" smtClean="0"/>
              <a:pPr/>
              <a:t>16</a:t>
            </a:fld>
            <a:endParaRPr lang="es-ES" altLang="en-US"/>
          </a:p>
        </p:txBody>
      </p:sp>
      <p:grpSp>
        <p:nvGrpSpPr>
          <p:cNvPr id="17" name="32 Grupo">
            <a:extLst>
              <a:ext uri="{FF2B5EF4-FFF2-40B4-BE49-F238E27FC236}">
                <a16:creationId xmlns:a16="http://schemas.microsoft.com/office/drawing/2014/main" id="{732E141F-68DB-4BF8-A4EB-0637A2A7B7F4}"/>
              </a:ext>
            </a:extLst>
          </p:cNvPr>
          <p:cNvGrpSpPr/>
          <p:nvPr/>
        </p:nvGrpSpPr>
        <p:grpSpPr>
          <a:xfrm>
            <a:off x="7697289" y="2327429"/>
            <a:ext cx="2536371" cy="2594622"/>
            <a:chOff x="5715008" y="1071546"/>
            <a:chExt cx="2023754" cy="371477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" name="29 Rectángulo">
              <a:extLst>
                <a:ext uri="{FF2B5EF4-FFF2-40B4-BE49-F238E27FC236}">
                  <a16:creationId xmlns:a16="http://schemas.microsoft.com/office/drawing/2014/main" id="{A20C52A8-C8AA-435F-806F-724FFE6F553F}"/>
                </a:ext>
              </a:extLst>
            </p:cNvPr>
            <p:cNvSpPr/>
            <p:nvPr/>
          </p:nvSpPr>
          <p:spPr>
            <a:xfrm>
              <a:off x="5715008" y="1071546"/>
              <a:ext cx="2000264" cy="37147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19" name="26 CuadroTexto">
              <a:extLst>
                <a:ext uri="{FF2B5EF4-FFF2-40B4-BE49-F238E27FC236}">
                  <a16:creationId xmlns:a16="http://schemas.microsoft.com/office/drawing/2014/main" id="{5E484C27-5834-4EB1-A16E-5135DFF48B47}"/>
                </a:ext>
              </a:extLst>
            </p:cNvPr>
            <p:cNvSpPr txBox="1"/>
            <p:nvPr/>
          </p:nvSpPr>
          <p:spPr>
            <a:xfrm>
              <a:off x="5891481" y="1146846"/>
              <a:ext cx="1645074" cy="92536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s-PE" dirty="0"/>
                <a:t>Nombre de</a:t>
              </a:r>
            </a:p>
            <a:p>
              <a:pPr algn="ctr">
                <a:defRPr/>
              </a:pPr>
              <a:r>
                <a:rPr lang="es-PE" dirty="0"/>
                <a:t> la Clase</a:t>
              </a:r>
            </a:p>
          </p:txBody>
        </p:sp>
        <p:sp>
          <p:nvSpPr>
            <p:cNvPr id="20" name="27 CuadroTexto">
              <a:extLst>
                <a:ext uri="{FF2B5EF4-FFF2-40B4-BE49-F238E27FC236}">
                  <a16:creationId xmlns:a16="http://schemas.microsoft.com/office/drawing/2014/main" id="{16CA2B1D-AB30-4104-B6B2-61C836EEF319}"/>
                </a:ext>
              </a:extLst>
            </p:cNvPr>
            <p:cNvSpPr txBox="1"/>
            <p:nvPr/>
          </p:nvSpPr>
          <p:spPr>
            <a:xfrm>
              <a:off x="6400276" y="2599611"/>
              <a:ext cx="676706" cy="44065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PE" sz="1400" dirty="0"/>
                <a:t>atributos</a:t>
              </a:r>
            </a:p>
          </p:txBody>
        </p:sp>
        <p:sp>
          <p:nvSpPr>
            <p:cNvPr id="21" name="28 CuadroTexto">
              <a:extLst>
                <a:ext uri="{FF2B5EF4-FFF2-40B4-BE49-F238E27FC236}">
                  <a16:creationId xmlns:a16="http://schemas.microsoft.com/office/drawing/2014/main" id="{783C40F6-9F5C-423D-B327-A5B8C253CF1E}"/>
                </a:ext>
              </a:extLst>
            </p:cNvPr>
            <p:cNvSpPr txBox="1"/>
            <p:nvPr/>
          </p:nvSpPr>
          <p:spPr>
            <a:xfrm>
              <a:off x="6383057" y="3619858"/>
              <a:ext cx="661921" cy="440651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PE" sz="1400" dirty="0"/>
                <a:t>métodos</a:t>
              </a:r>
            </a:p>
          </p:txBody>
        </p:sp>
        <p:cxnSp>
          <p:nvCxnSpPr>
            <p:cNvPr id="22" name="30 Conector recto">
              <a:extLst>
                <a:ext uri="{FF2B5EF4-FFF2-40B4-BE49-F238E27FC236}">
                  <a16:creationId xmlns:a16="http://schemas.microsoft.com/office/drawing/2014/main" id="{9401D895-42D6-455A-BC86-3C8094BF707D}"/>
                </a:ext>
              </a:extLst>
            </p:cNvPr>
            <p:cNvCxnSpPr/>
            <p:nvPr/>
          </p:nvCxnSpPr>
          <p:spPr>
            <a:xfrm>
              <a:off x="5715008" y="2373038"/>
              <a:ext cx="20002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31 Conector recto">
              <a:extLst>
                <a:ext uri="{FF2B5EF4-FFF2-40B4-BE49-F238E27FC236}">
                  <a16:creationId xmlns:a16="http://schemas.microsoft.com/office/drawing/2014/main" id="{2D302ACC-AB7F-4670-AF86-1D6C377A6BF7}"/>
                </a:ext>
              </a:extLst>
            </p:cNvPr>
            <p:cNvCxnSpPr/>
            <p:nvPr/>
          </p:nvCxnSpPr>
          <p:spPr>
            <a:xfrm>
              <a:off x="5738498" y="3441738"/>
              <a:ext cx="20002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9CAB690-CF54-49DC-9D3A-52AB0202D46D}"/>
              </a:ext>
            </a:extLst>
          </p:cNvPr>
          <p:cNvGraphicFramePr>
            <a:graphicFrameLocks noGrp="1"/>
          </p:cNvGraphicFramePr>
          <p:nvPr/>
        </p:nvGraphicFramePr>
        <p:xfrm>
          <a:off x="1215390" y="2763807"/>
          <a:ext cx="4530634" cy="172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509">
                  <a:extLst>
                    <a:ext uri="{9D8B030D-6E8A-4147-A177-3AD203B41FA5}">
                      <a16:colId xmlns:a16="http://schemas.microsoft.com/office/drawing/2014/main" val="2950065133"/>
                    </a:ext>
                  </a:extLst>
                </a:gridCol>
                <a:gridCol w="2312125">
                  <a:extLst>
                    <a:ext uri="{9D8B030D-6E8A-4147-A177-3AD203B41FA5}">
                      <a16:colId xmlns:a16="http://schemas.microsoft.com/office/drawing/2014/main" val="32136299"/>
                    </a:ext>
                  </a:extLst>
                </a:gridCol>
              </a:tblGrid>
              <a:tr h="45822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POO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92112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r>
                        <a:rPr lang="es-ES" dirty="0"/>
                        <a:t>Nombre de la 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 del programa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39579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r>
                        <a:rPr lang="es-ES" dirty="0"/>
                        <a:t>Atributos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Variables globales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86775"/>
                  </a:ext>
                </a:extLst>
              </a:tr>
              <a:tr h="427616">
                <a:tc>
                  <a:txBody>
                    <a:bodyPr/>
                    <a:lstStyle/>
                    <a:p>
                      <a:r>
                        <a:rPr lang="es-ES" dirty="0"/>
                        <a:t>Métodos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Subprogramas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37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4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FD670A5E-8D0A-4F6E-B318-B66A39D07A3A}"/>
              </a:ext>
            </a:extLst>
          </p:cNvPr>
          <p:cNvGrpSpPr/>
          <p:nvPr/>
        </p:nvGrpSpPr>
        <p:grpSpPr>
          <a:xfrm>
            <a:off x="4214892" y="203425"/>
            <a:ext cx="7829078" cy="6396650"/>
            <a:chOff x="1458614" y="150305"/>
            <a:chExt cx="7829078" cy="6396650"/>
          </a:xfrm>
        </p:grpSpPr>
        <p:sp>
          <p:nvSpPr>
            <p:cNvPr id="3" name="CuadroTexto 2"/>
            <p:cNvSpPr txBox="1"/>
            <p:nvPr/>
          </p:nvSpPr>
          <p:spPr>
            <a:xfrm>
              <a:off x="5318976" y="150305"/>
              <a:ext cx="3968716" cy="634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err="1"/>
                <a:t>package</a:t>
              </a:r>
              <a:r>
                <a:rPr lang="es-PE" sz="1400" dirty="0"/>
                <a:t> </a:t>
              </a:r>
              <a:r>
                <a:rPr lang="es-PE" sz="1400" dirty="0" err="1"/>
                <a:t>domApli</a:t>
              </a:r>
              <a:r>
                <a:rPr lang="es-PE" sz="1400" dirty="0"/>
                <a:t>;</a:t>
              </a:r>
            </a:p>
            <a:p>
              <a:endParaRPr lang="es-PE" sz="1400" dirty="0"/>
            </a:p>
            <a:p>
              <a:r>
                <a:rPr lang="es-PE" sz="1400" dirty="0" err="1"/>
                <a:t>import</a:t>
              </a:r>
              <a:r>
                <a:rPr lang="es-PE" sz="1400" dirty="0"/>
                <a:t> …;</a:t>
              </a:r>
            </a:p>
            <a:p>
              <a:r>
                <a:rPr lang="es-PE" sz="1400" dirty="0" err="1"/>
                <a:t>import</a:t>
              </a:r>
              <a:r>
                <a:rPr lang="es-PE" sz="1400" dirty="0"/>
                <a:t> …;</a:t>
              </a:r>
            </a:p>
            <a:p>
              <a:endParaRPr lang="es-PE" sz="1400" dirty="0"/>
            </a:p>
            <a:p>
              <a:r>
                <a:rPr lang="es-PE" sz="1400" dirty="0" err="1"/>
                <a:t>public</a:t>
              </a:r>
              <a:r>
                <a:rPr lang="es-PE" sz="1400" dirty="0"/>
                <a:t> </a:t>
              </a:r>
              <a:r>
                <a:rPr lang="es-PE" sz="1400" dirty="0" err="1"/>
                <a:t>class</a:t>
              </a:r>
              <a:r>
                <a:rPr lang="es-PE" sz="1400" dirty="0"/>
                <a:t> Suma …{</a:t>
              </a:r>
            </a:p>
            <a:p>
              <a:endParaRPr lang="es-PE" sz="1400" dirty="0"/>
            </a:p>
            <a:p>
              <a:r>
                <a:rPr lang="es-PE" sz="1400" dirty="0"/>
                <a:t>	</a:t>
              </a:r>
              <a:r>
                <a:rPr lang="es-PE" sz="1400" dirty="0">
                  <a:solidFill>
                    <a:srgbClr val="FF0000"/>
                  </a:solidFill>
                </a:rPr>
                <a:t>tipo1 variable1;</a:t>
              </a:r>
            </a:p>
            <a:p>
              <a:r>
                <a:rPr lang="es-ES" sz="1400" dirty="0">
                  <a:solidFill>
                    <a:srgbClr val="FF0000"/>
                  </a:solidFill>
                </a:rPr>
                <a:t>	</a:t>
              </a:r>
              <a:r>
                <a:rPr lang="es-PE" sz="1400" dirty="0">
                  <a:solidFill>
                    <a:srgbClr val="FF0000"/>
                  </a:solidFill>
                </a:rPr>
                <a:t>…</a:t>
              </a:r>
            </a:p>
            <a:p>
              <a:r>
                <a:rPr lang="es-PE" sz="1400" dirty="0">
                  <a:solidFill>
                    <a:srgbClr val="FF0000"/>
                  </a:solidFill>
                </a:rPr>
                <a:t>	</a:t>
              </a:r>
              <a:r>
                <a:rPr lang="es-PE" sz="1400" dirty="0" err="1">
                  <a:solidFill>
                    <a:srgbClr val="FF0000"/>
                  </a:solidFill>
                </a:rPr>
                <a:t>tipoN</a:t>
              </a:r>
              <a:r>
                <a:rPr lang="es-PE" sz="1400" dirty="0">
                  <a:solidFill>
                    <a:srgbClr val="FF0000"/>
                  </a:solidFill>
                </a:rPr>
                <a:t> </a:t>
              </a:r>
              <a:r>
                <a:rPr lang="es-PE" sz="1400" dirty="0" err="1">
                  <a:solidFill>
                    <a:srgbClr val="FF0000"/>
                  </a:solidFill>
                </a:rPr>
                <a:t>variableN</a:t>
              </a:r>
              <a:r>
                <a:rPr lang="es-PE" sz="1400" dirty="0">
                  <a:solidFill>
                    <a:srgbClr val="FF0000"/>
                  </a:solidFill>
                </a:rPr>
                <a:t>;</a:t>
              </a:r>
            </a:p>
            <a:p>
              <a:endParaRPr lang="es-PE" sz="1400" dirty="0"/>
            </a:p>
            <a:p>
              <a:r>
                <a:rPr lang="es-PE" sz="1400" dirty="0"/>
                <a:t>	</a:t>
              </a:r>
              <a:r>
                <a:rPr lang="es-PE" sz="1400" dirty="0">
                  <a:solidFill>
                    <a:srgbClr val="0000FF"/>
                  </a:solidFill>
                </a:rPr>
                <a:t>… metodo1( … ){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	…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}</a:t>
              </a:r>
            </a:p>
            <a:p>
              <a:endParaRPr lang="es-ES" sz="1400" dirty="0">
                <a:solidFill>
                  <a:srgbClr val="0000FF"/>
                </a:solidFill>
              </a:endParaRPr>
            </a:p>
            <a:p>
              <a:r>
                <a:rPr lang="es-PE" sz="1400" dirty="0">
                  <a:solidFill>
                    <a:srgbClr val="0000FF"/>
                  </a:solidFill>
                </a:rPr>
                <a:t>	… metodo2( … ){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	…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}</a:t>
              </a:r>
            </a:p>
            <a:p>
              <a:endParaRPr lang="es-PE" sz="1400" dirty="0">
                <a:solidFill>
                  <a:srgbClr val="0000FF"/>
                </a:solidFill>
              </a:endParaRPr>
            </a:p>
            <a:p>
              <a:r>
                <a:rPr lang="es-ES" sz="1400" dirty="0"/>
                <a:t>	…</a:t>
              </a:r>
            </a:p>
            <a:p>
              <a:endParaRPr lang="es-PE" sz="1400" dirty="0"/>
            </a:p>
            <a:p>
              <a:r>
                <a:rPr lang="es-PE" sz="1400" dirty="0"/>
                <a:t>	</a:t>
              </a:r>
              <a:r>
                <a:rPr lang="es-PE" sz="1400" dirty="0">
                  <a:solidFill>
                    <a:srgbClr val="0000FF"/>
                  </a:solidFill>
                </a:rPr>
                <a:t>… </a:t>
              </a:r>
              <a:r>
                <a:rPr lang="es-PE" sz="1400" dirty="0" err="1">
                  <a:solidFill>
                    <a:srgbClr val="0000FF"/>
                  </a:solidFill>
                </a:rPr>
                <a:t>metodoN</a:t>
              </a:r>
              <a:r>
                <a:rPr lang="es-PE" sz="1400" dirty="0">
                  <a:solidFill>
                    <a:srgbClr val="0000FF"/>
                  </a:solidFill>
                </a:rPr>
                <a:t>( … ){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	…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}</a:t>
              </a:r>
            </a:p>
            <a:p>
              <a:endParaRPr lang="es-PE" sz="1400" dirty="0"/>
            </a:p>
            <a:p>
              <a:r>
                <a:rPr lang="es-PE" sz="1400" dirty="0"/>
                <a:t>	</a:t>
              </a:r>
              <a:r>
                <a:rPr lang="es-PE" sz="1400" dirty="0" err="1">
                  <a:solidFill>
                    <a:srgbClr val="FF0000"/>
                  </a:solidFill>
                </a:rPr>
                <a:t>public</a:t>
              </a:r>
              <a:r>
                <a:rPr lang="es-PE" sz="1400" dirty="0">
                  <a:solidFill>
                    <a:srgbClr val="FF0000"/>
                  </a:solidFill>
                </a:rPr>
                <a:t> </a:t>
              </a:r>
              <a:r>
                <a:rPr lang="es-PE" sz="1400" dirty="0" err="1">
                  <a:solidFill>
                    <a:srgbClr val="FF0000"/>
                  </a:solidFill>
                </a:rPr>
                <a:t>static</a:t>
              </a:r>
              <a:r>
                <a:rPr lang="es-PE" sz="1400" dirty="0">
                  <a:solidFill>
                    <a:srgbClr val="FF0000"/>
                  </a:solidFill>
                </a:rPr>
                <a:t> </a:t>
              </a:r>
              <a:r>
                <a:rPr lang="es-PE" sz="1400" dirty="0" err="1">
                  <a:solidFill>
                    <a:srgbClr val="FF0000"/>
                  </a:solidFill>
                </a:rPr>
                <a:t>void</a:t>
              </a:r>
              <a:r>
                <a:rPr lang="es-PE" sz="1400" dirty="0">
                  <a:solidFill>
                    <a:srgbClr val="FF0000"/>
                  </a:solidFill>
                </a:rPr>
                <a:t> main(</a:t>
              </a:r>
              <a:r>
                <a:rPr lang="es-PE" sz="1400" dirty="0" err="1">
                  <a:solidFill>
                    <a:srgbClr val="FF0000"/>
                  </a:solidFill>
                </a:rPr>
                <a:t>String</a:t>
              </a:r>
              <a:r>
                <a:rPr lang="es-PE" sz="1400" dirty="0">
                  <a:solidFill>
                    <a:srgbClr val="FF0000"/>
                  </a:solidFill>
                </a:rPr>
                <a:t>[] </a:t>
              </a:r>
              <a:r>
                <a:rPr lang="es-PE" sz="1400" dirty="0" err="1">
                  <a:solidFill>
                    <a:srgbClr val="FF0000"/>
                  </a:solidFill>
                </a:rPr>
                <a:t>args</a:t>
              </a:r>
              <a:r>
                <a:rPr lang="es-PE" sz="1400" dirty="0">
                  <a:solidFill>
                    <a:srgbClr val="FF0000"/>
                  </a:solidFill>
                </a:rPr>
                <a:t>){</a:t>
              </a:r>
            </a:p>
            <a:p>
              <a:endParaRPr lang="es-PE" sz="1400" dirty="0">
                <a:solidFill>
                  <a:srgbClr val="FF0000"/>
                </a:solidFill>
              </a:endParaRPr>
            </a:p>
            <a:p>
              <a:r>
                <a:rPr lang="es-PE" sz="1400" dirty="0">
                  <a:solidFill>
                    <a:srgbClr val="FF0000"/>
                  </a:solidFill>
                </a:rPr>
                <a:t>	}</a:t>
              </a:r>
              <a:endParaRPr lang="es-PE" sz="1400" dirty="0"/>
            </a:p>
            <a:p>
              <a:r>
                <a:rPr lang="es-PE" sz="1400" dirty="0"/>
                <a:t>}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210334" y="201662"/>
              <a:ext cx="2017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>
                  <a:solidFill>
                    <a:srgbClr val="00B0F0"/>
                  </a:solidFill>
                </a:rPr>
                <a:t>Carpeta que contiene la clase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47872" y="694053"/>
              <a:ext cx="1880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>
                  <a:solidFill>
                    <a:srgbClr val="00B0F0"/>
                  </a:solidFill>
                </a:rPr>
                <a:t>Importar clases adicionales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728874" y="1268682"/>
              <a:ext cx="1499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>
                  <a:solidFill>
                    <a:srgbClr val="00B0F0"/>
                  </a:solidFill>
                </a:rPr>
                <a:t>Definición de la clase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990178" y="1802553"/>
              <a:ext cx="2017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1200" dirty="0">
                  <a:solidFill>
                    <a:srgbClr val="00B0F0"/>
                  </a:solidFill>
                </a:rPr>
                <a:t>Declaración de variables globales (atributos)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359055" y="4215411"/>
              <a:ext cx="164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1200" dirty="0">
                  <a:solidFill>
                    <a:srgbClr val="00B0F0"/>
                  </a:solidFill>
                </a:rPr>
                <a:t>Métodos</a:t>
              </a:r>
            </a:p>
          </p:txBody>
        </p:sp>
        <p:sp>
          <p:nvSpPr>
            <p:cNvPr id="12" name="Abrir llave 11"/>
            <p:cNvSpPr/>
            <p:nvPr/>
          </p:nvSpPr>
          <p:spPr>
            <a:xfrm>
              <a:off x="6096000" y="2516026"/>
              <a:ext cx="125916" cy="3675770"/>
            </a:xfrm>
            <a:prstGeom prst="leftBrace">
              <a:avLst>
                <a:gd name="adj1" fmla="val 3736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Abrir llave 13"/>
            <p:cNvSpPr/>
            <p:nvPr/>
          </p:nvSpPr>
          <p:spPr>
            <a:xfrm>
              <a:off x="6096000" y="1663206"/>
              <a:ext cx="125916" cy="740360"/>
            </a:xfrm>
            <a:prstGeom prst="leftBrace">
              <a:avLst>
                <a:gd name="adj1" fmla="val 3736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Abrir llave 15"/>
            <p:cNvSpPr/>
            <p:nvPr/>
          </p:nvSpPr>
          <p:spPr>
            <a:xfrm>
              <a:off x="3486938" y="1252010"/>
              <a:ext cx="399242" cy="5294945"/>
            </a:xfrm>
            <a:prstGeom prst="leftBrace">
              <a:avLst>
                <a:gd name="adj1" fmla="val 3736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58614" y="3578836"/>
              <a:ext cx="2009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>
                  <a:solidFill>
                    <a:srgbClr val="00B0F0"/>
                  </a:solidFill>
                </a:rPr>
                <a:t>Los atributos y métodos siempre están dentro de la clase</a:t>
              </a:r>
            </a:p>
          </p:txBody>
        </p:sp>
      </p:grp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6632A65-8687-4622-B802-1643D3526A08}"/>
              </a:ext>
            </a:extLst>
          </p:cNvPr>
          <p:cNvGraphicFramePr>
            <a:graphicFrameLocks noGrp="1"/>
          </p:cNvGraphicFramePr>
          <p:nvPr/>
        </p:nvGraphicFramePr>
        <p:xfrm>
          <a:off x="402287" y="2456686"/>
          <a:ext cx="2379809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809">
                  <a:extLst>
                    <a:ext uri="{9D8B030D-6E8A-4147-A177-3AD203B41FA5}">
                      <a16:colId xmlns:a16="http://schemas.microsoft.com/office/drawing/2014/main" val="259032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Suma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variable1 : tipo1</a:t>
                      </a:r>
                    </a:p>
                    <a:p>
                      <a:pPr algn="ctr"/>
                      <a:r>
                        <a:rPr lang="es-ES" dirty="0" err="1"/>
                        <a:t>variableN</a:t>
                      </a:r>
                      <a:r>
                        <a:rPr lang="es-ES" dirty="0"/>
                        <a:t> : </a:t>
                      </a:r>
                      <a:r>
                        <a:rPr lang="es-ES" dirty="0" err="1"/>
                        <a:t>tipoN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metodo1()</a:t>
                      </a:r>
                    </a:p>
                    <a:p>
                      <a:pPr algn="ctr"/>
                      <a:r>
                        <a:rPr lang="es-ES" dirty="0"/>
                        <a:t>metodo2()</a:t>
                      </a:r>
                    </a:p>
                    <a:p>
                      <a:pPr algn="ctr"/>
                      <a:r>
                        <a:rPr lang="es-ES" dirty="0" err="1"/>
                        <a:t>metodoN</a:t>
                      </a:r>
                      <a:r>
                        <a:rPr lang="es-ES" dirty="0"/>
                        <a:t>()</a:t>
                      </a:r>
                    </a:p>
                    <a:p>
                      <a:pPr algn="ctr"/>
                      <a:r>
                        <a:rPr lang="es-ES" dirty="0" err="1"/>
                        <a:t>main</a:t>
                      </a:r>
                      <a:r>
                        <a:rPr lang="es-ES" dirty="0"/>
                        <a:t>()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1745"/>
                  </a:ext>
                </a:extLst>
              </a:tr>
            </a:tbl>
          </a:graphicData>
        </a:graphic>
      </p:graphicFrame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A082822-7593-430F-B33E-D5455F863801}"/>
              </a:ext>
            </a:extLst>
          </p:cNvPr>
          <p:cNvCxnSpPr/>
          <p:nvPr/>
        </p:nvCxnSpPr>
        <p:spPr>
          <a:xfrm flipV="1">
            <a:off x="2468880" y="1460301"/>
            <a:ext cx="3892731" cy="1230648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72999880-49CE-4958-BA05-09472D954CA4}"/>
              </a:ext>
            </a:extLst>
          </p:cNvPr>
          <p:cNvCxnSpPr>
            <a:cxnSpLocks/>
          </p:cNvCxnSpPr>
          <p:nvPr/>
        </p:nvCxnSpPr>
        <p:spPr>
          <a:xfrm flipV="1">
            <a:off x="2468880" y="2086505"/>
            <a:ext cx="4575463" cy="1100832"/>
          </a:xfrm>
          <a:prstGeom prst="bentConnector3">
            <a:avLst>
              <a:gd name="adj1" fmla="val 5628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02FBD49-5FF3-406A-ACB3-BF464E7CC765}"/>
              </a:ext>
            </a:extLst>
          </p:cNvPr>
          <p:cNvCxnSpPr/>
          <p:nvPr/>
        </p:nvCxnSpPr>
        <p:spPr>
          <a:xfrm>
            <a:off x="2468880" y="3965664"/>
            <a:ext cx="5470701" cy="441366"/>
          </a:xfrm>
          <a:prstGeom prst="bentConnector3">
            <a:avLst>
              <a:gd name="adj1" fmla="val 19198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56DBAC-07B8-4D61-A7D9-AACE940AE8A0}"/>
              </a:ext>
            </a:extLst>
          </p:cNvPr>
          <p:cNvSpPr txBox="1"/>
          <p:nvPr/>
        </p:nvSpPr>
        <p:spPr>
          <a:xfrm>
            <a:off x="115687" y="5905788"/>
            <a:ext cx="718164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PE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Estructura de un programa Java</a:t>
            </a:r>
          </a:p>
        </p:txBody>
      </p:sp>
    </p:spTree>
    <p:extLst>
      <p:ext uri="{BB962C8B-B14F-4D97-AF65-F5344CB8AC3E}">
        <p14:creationId xmlns:p14="http://schemas.microsoft.com/office/powerpoint/2010/main" val="362672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21905" y="204577"/>
            <a:ext cx="10515600" cy="813683"/>
          </a:xfrm>
        </p:spPr>
        <p:txBody>
          <a:bodyPr>
            <a:normAutofit/>
          </a:bodyPr>
          <a:lstStyle/>
          <a:p>
            <a:pPr algn="l"/>
            <a:r>
              <a:rPr lang="es-PE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Estructura de un programa C#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D670A5E-8D0A-4F6E-B318-B66A39D07A3A}"/>
              </a:ext>
            </a:extLst>
          </p:cNvPr>
          <p:cNvGrpSpPr/>
          <p:nvPr/>
        </p:nvGrpSpPr>
        <p:grpSpPr>
          <a:xfrm>
            <a:off x="4555899" y="712880"/>
            <a:ext cx="7514196" cy="5909310"/>
            <a:chOff x="1773496" y="150305"/>
            <a:chExt cx="7514196" cy="5909310"/>
          </a:xfrm>
        </p:grpSpPr>
        <p:sp>
          <p:nvSpPr>
            <p:cNvPr id="3" name="CuadroTexto 2"/>
            <p:cNvSpPr txBox="1"/>
            <p:nvPr/>
          </p:nvSpPr>
          <p:spPr>
            <a:xfrm>
              <a:off x="5318976" y="150305"/>
              <a:ext cx="3968716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 err="1"/>
                <a:t>using</a:t>
              </a:r>
              <a:r>
                <a:rPr lang="es-PE" sz="1400" dirty="0"/>
                <a:t> …;</a:t>
              </a:r>
            </a:p>
            <a:p>
              <a:r>
                <a:rPr lang="es-PE" sz="1400" dirty="0" err="1"/>
                <a:t>using</a:t>
              </a:r>
              <a:r>
                <a:rPr lang="es-PE" sz="1400" dirty="0"/>
                <a:t> …;</a:t>
              </a:r>
            </a:p>
            <a:p>
              <a:endParaRPr lang="es-PE" sz="1400" dirty="0"/>
            </a:p>
            <a:p>
              <a:r>
                <a:rPr lang="es-PE" sz="1400" dirty="0" err="1"/>
                <a:t>namespace</a:t>
              </a:r>
              <a:r>
                <a:rPr lang="es-PE" sz="1400" dirty="0"/>
                <a:t> </a:t>
              </a:r>
              <a:r>
                <a:rPr lang="es-PE" sz="1400" dirty="0" err="1"/>
                <a:t>domApli</a:t>
              </a:r>
              <a:r>
                <a:rPr lang="es-PE" sz="1400" dirty="0"/>
                <a:t>;</a:t>
              </a:r>
            </a:p>
            <a:p>
              <a:endParaRPr lang="es-PE" sz="1400" dirty="0"/>
            </a:p>
            <a:p>
              <a:r>
                <a:rPr lang="es-PE" sz="1400" dirty="0" err="1"/>
                <a:t>public</a:t>
              </a:r>
              <a:r>
                <a:rPr lang="es-PE" sz="1400" dirty="0"/>
                <a:t> </a:t>
              </a:r>
              <a:r>
                <a:rPr lang="es-PE" sz="1400" dirty="0" err="1"/>
                <a:t>partial</a:t>
              </a:r>
              <a:r>
                <a:rPr lang="es-PE" sz="1400" dirty="0"/>
                <a:t> </a:t>
              </a:r>
              <a:r>
                <a:rPr lang="es-PE" sz="1400" dirty="0" err="1"/>
                <a:t>class</a:t>
              </a:r>
              <a:r>
                <a:rPr lang="es-PE" sz="1400" dirty="0"/>
                <a:t> Suma …{</a:t>
              </a:r>
            </a:p>
            <a:p>
              <a:endParaRPr lang="es-PE" sz="1400" dirty="0"/>
            </a:p>
            <a:p>
              <a:r>
                <a:rPr lang="es-PE" sz="1400" dirty="0"/>
                <a:t>	</a:t>
              </a:r>
              <a:r>
                <a:rPr lang="es-PE" sz="1400" dirty="0">
                  <a:solidFill>
                    <a:srgbClr val="FF0000"/>
                  </a:solidFill>
                </a:rPr>
                <a:t>tipo1 variable1;</a:t>
              </a:r>
            </a:p>
            <a:p>
              <a:r>
                <a:rPr lang="es-ES" sz="1400" dirty="0">
                  <a:solidFill>
                    <a:srgbClr val="FF0000"/>
                  </a:solidFill>
                </a:rPr>
                <a:t>	</a:t>
              </a:r>
              <a:r>
                <a:rPr lang="es-PE" sz="1400" dirty="0">
                  <a:solidFill>
                    <a:srgbClr val="FF0000"/>
                  </a:solidFill>
                </a:rPr>
                <a:t>…</a:t>
              </a:r>
            </a:p>
            <a:p>
              <a:r>
                <a:rPr lang="es-PE" sz="1400" dirty="0">
                  <a:solidFill>
                    <a:srgbClr val="FF0000"/>
                  </a:solidFill>
                </a:rPr>
                <a:t>	</a:t>
              </a:r>
              <a:r>
                <a:rPr lang="es-PE" sz="1400" dirty="0" err="1">
                  <a:solidFill>
                    <a:srgbClr val="FF0000"/>
                  </a:solidFill>
                </a:rPr>
                <a:t>tipoN</a:t>
              </a:r>
              <a:r>
                <a:rPr lang="es-PE" sz="1400" dirty="0">
                  <a:solidFill>
                    <a:srgbClr val="FF0000"/>
                  </a:solidFill>
                </a:rPr>
                <a:t> </a:t>
              </a:r>
              <a:r>
                <a:rPr lang="es-PE" sz="1400" dirty="0" err="1">
                  <a:solidFill>
                    <a:srgbClr val="FF0000"/>
                  </a:solidFill>
                </a:rPr>
                <a:t>variableN</a:t>
              </a:r>
              <a:r>
                <a:rPr lang="es-PE" sz="1400" dirty="0">
                  <a:solidFill>
                    <a:srgbClr val="FF0000"/>
                  </a:solidFill>
                </a:rPr>
                <a:t>;</a:t>
              </a:r>
            </a:p>
            <a:p>
              <a:endParaRPr lang="es-PE" sz="1400" dirty="0"/>
            </a:p>
            <a:p>
              <a:r>
                <a:rPr lang="es-PE" sz="1400" dirty="0"/>
                <a:t>	</a:t>
              </a:r>
              <a:r>
                <a:rPr lang="es-PE" sz="1400" dirty="0">
                  <a:solidFill>
                    <a:srgbClr val="0000FF"/>
                  </a:solidFill>
                </a:rPr>
                <a:t>… metodo1( … ){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	…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}</a:t>
              </a:r>
            </a:p>
            <a:p>
              <a:endParaRPr lang="es-ES" sz="1400" dirty="0">
                <a:solidFill>
                  <a:srgbClr val="0000FF"/>
                </a:solidFill>
              </a:endParaRPr>
            </a:p>
            <a:p>
              <a:r>
                <a:rPr lang="es-PE" sz="1400" dirty="0">
                  <a:solidFill>
                    <a:srgbClr val="0000FF"/>
                  </a:solidFill>
                </a:rPr>
                <a:t>	… metodo2( … ){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	…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}</a:t>
              </a:r>
            </a:p>
            <a:p>
              <a:endParaRPr lang="es-PE" sz="1400" dirty="0">
                <a:solidFill>
                  <a:srgbClr val="0000FF"/>
                </a:solidFill>
              </a:endParaRPr>
            </a:p>
            <a:p>
              <a:r>
                <a:rPr lang="es-ES" sz="1400" dirty="0"/>
                <a:t>	…</a:t>
              </a:r>
            </a:p>
            <a:p>
              <a:endParaRPr lang="es-PE" sz="1400" dirty="0"/>
            </a:p>
            <a:p>
              <a:r>
                <a:rPr lang="es-PE" sz="1400" dirty="0"/>
                <a:t>	</a:t>
              </a:r>
              <a:r>
                <a:rPr lang="es-PE" sz="1400" dirty="0">
                  <a:solidFill>
                    <a:srgbClr val="0000FF"/>
                  </a:solidFill>
                </a:rPr>
                <a:t>… </a:t>
              </a:r>
              <a:r>
                <a:rPr lang="es-PE" sz="1400" dirty="0" err="1">
                  <a:solidFill>
                    <a:srgbClr val="0000FF"/>
                  </a:solidFill>
                </a:rPr>
                <a:t>metodoN</a:t>
              </a:r>
              <a:r>
                <a:rPr lang="es-PE" sz="1400" dirty="0">
                  <a:solidFill>
                    <a:srgbClr val="0000FF"/>
                  </a:solidFill>
                </a:rPr>
                <a:t>( … ){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	…</a:t>
              </a:r>
            </a:p>
            <a:p>
              <a:r>
                <a:rPr lang="es-PE" sz="1400" dirty="0">
                  <a:solidFill>
                    <a:srgbClr val="0000FF"/>
                  </a:solidFill>
                </a:rPr>
                <a:t>	}</a:t>
              </a:r>
            </a:p>
            <a:p>
              <a:endParaRPr lang="es-PE" sz="1400" dirty="0"/>
            </a:p>
            <a:p>
              <a:r>
                <a:rPr lang="es-PE" sz="1400" dirty="0"/>
                <a:t>}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210334" y="844848"/>
              <a:ext cx="2017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>
                  <a:solidFill>
                    <a:srgbClr val="00B0F0"/>
                  </a:solidFill>
                </a:rPr>
                <a:t>Carpeta que contiene la clase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47871" y="342025"/>
              <a:ext cx="1880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>
                  <a:solidFill>
                    <a:srgbClr val="00B0F0"/>
                  </a:solidFill>
                </a:rPr>
                <a:t>Importar clases adicionales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728874" y="1268682"/>
              <a:ext cx="1499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dirty="0">
                  <a:solidFill>
                    <a:srgbClr val="00B0F0"/>
                  </a:solidFill>
                </a:rPr>
                <a:t>Definición de la clase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990178" y="1802553"/>
              <a:ext cx="2017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1200" dirty="0">
                  <a:solidFill>
                    <a:srgbClr val="00B0F0"/>
                  </a:solidFill>
                </a:rPr>
                <a:t>Declaración de variables globales (atributos)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88065" y="3856228"/>
              <a:ext cx="164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1200" dirty="0">
                  <a:solidFill>
                    <a:srgbClr val="00B0F0"/>
                  </a:solidFill>
                </a:rPr>
                <a:t>Métodos</a:t>
              </a:r>
            </a:p>
          </p:txBody>
        </p:sp>
        <p:sp>
          <p:nvSpPr>
            <p:cNvPr id="12" name="Abrir llave 11"/>
            <p:cNvSpPr/>
            <p:nvPr/>
          </p:nvSpPr>
          <p:spPr>
            <a:xfrm>
              <a:off x="6096000" y="2516026"/>
              <a:ext cx="118214" cy="2891128"/>
            </a:xfrm>
            <a:prstGeom prst="leftBrace">
              <a:avLst>
                <a:gd name="adj1" fmla="val 3736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Abrir llave 13"/>
            <p:cNvSpPr/>
            <p:nvPr/>
          </p:nvSpPr>
          <p:spPr>
            <a:xfrm>
              <a:off x="6096000" y="1663206"/>
              <a:ext cx="125916" cy="740360"/>
            </a:xfrm>
            <a:prstGeom prst="leftBrace">
              <a:avLst>
                <a:gd name="adj1" fmla="val 3736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Abrir llave 15"/>
            <p:cNvSpPr/>
            <p:nvPr/>
          </p:nvSpPr>
          <p:spPr>
            <a:xfrm>
              <a:off x="3486938" y="1252010"/>
              <a:ext cx="399242" cy="4592161"/>
            </a:xfrm>
            <a:prstGeom prst="leftBrace">
              <a:avLst>
                <a:gd name="adj1" fmla="val 3736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773496" y="3209897"/>
              <a:ext cx="1651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dirty="0">
                  <a:solidFill>
                    <a:srgbClr val="00B0F0"/>
                  </a:solidFill>
                </a:rPr>
                <a:t>Los atributos y métodos siempre están dentro de la clase</a:t>
              </a:r>
            </a:p>
          </p:txBody>
        </p:sp>
      </p:grp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6632A65-8687-4622-B802-1643D3526A08}"/>
              </a:ext>
            </a:extLst>
          </p:cNvPr>
          <p:cNvGraphicFramePr>
            <a:graphicFrameLocks noGrp="1"/>
          </p:cNvGraphicFramePr>
          <p:nvPr/>
        </p:nvGraphicFramePr>
        <p:xfrm>
          <a:off x="402287" y="2966141"/>
          <a:ext cx="2379809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809">
                  <a:extLst>
                    <a:ext uri="{9D8B030D-6E8A-4147-A177-3AD203B41FA5}">
                      <a16:colId xmlns:a16="http://schemas.microsoft.com/office/drawing/2014/main" val="259032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Suma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variable1 : tipo1</a:t>
                      </a:r>
                    </a:p>
                    <a:p>
                      <a:pPr algn="ctr"/>
                      <a:r>
                        <a:rPr lang="es-ES" dirty="0" err="1"/>
                        <a:t>variableN</a:t>
                      </a:r>
                      <a:r>
                        <a:rPr lang="es-ES" dirty="0"/>
                        <a:t> : </a:t>
                      </a:r>
                      <a:r>
                        <a:rPr lang="es-ES" dirty="0" err="1"/>
                        <a:t>tipoN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metodo1()</a:t>
                      </a:r>
                    </a:p>
                    <a:p>
                      <a:pPr algn="ctr"/>
                      <a:r>
                        <a:rPr lang="es-ES" dirty="0"/>
                        <a:t>metodo2()</a:t>
                      </a:r>
                    </a:p>
                    <a:p>
                      <a:pPr algn="ctr"/>
                      <a:r>
                        <a:rPr lang="es-ES" dirty="0" err="1"/>
                        <a:t>metodoN</a:t>
                      </a:r>
                      <a:r>
                        <a:rPr lang="es-E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1745"/>
                  </a:ext>
                </a:extLst>
              </a:tr>
            </a:tbl>
          </a:graphicData>
        </a:graphic>
      </p:graphicFrame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A082822-7593-430F-B33E-D5455F863801}"/>
              </a:ext>
            </a:extLst>
          </p:cNvPr>
          <p:cNvCxnSpPr/>
          <p:nvPr/>
        </p:nvCxnSpPr>
        <p:spPr>
          <a:xfrm flipV="1">
            <a:off x="2468880" y="1969756"/>
            <a:ext cx="3892731" cy="1230648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72999880-49CE-4958-BA05-09472D954CA4}"/>
              </a:ext>
            </a:extLst>
          </p:cNvPr>
          <p:cNvCxnSpPr>
            <a:cxnSpLocks/>
          </p:cNvCxnSpPr>
          <p:nvPr/>
        </p:nvCxnSpPr>
        <p:spPr>
          <a:xfrm flipV="1">
            <a:off x="2468880" y="2595960"/>
            <a:ext cx="4575463" cy="1100832"/>
          </a:xfrm>
          <a:prstGeom prst="bentConnector3">
            <a:avLst>
              <a:gd name="adj1" fmla="val 5628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02FBD49-5FF3-406A-ACB3-BF464E7CC765}"/>
              </a:ext>
            </a:extLst>
          </p:cNvPr>
          <p:cNvCxnSpPr/>
          <p:nvPr/>
        </p:nvCxnSpPr>
        <p:spPr>
          <a:xfrm>
            <a:off x="2468880" y="4475119"/>
            <a:ext cx="5470701" cy="441366"/>
          </a:xfrm>
          <a:prstGeom prst="bentConnector3">
            <a:avLst>
              <a:gd name="adj1" fmla="val 19198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7CB8BD3-B117-4F7D-B2B8-DE2FF273B538}"/>
              </a:ext>
            </a:extLst>
          </p:cNvPr>
          <p:cNvGrpSpPr/>
          <p:nvPr/>
        </p:nvGrpSpPr>
        <p:grpSpPr>
          <a:xfrm>
            <a:off x="362918" y="860728"/>
            <a:ext cx="1750423" cy="1907713"/>
            <a:chOff x="610146" y="1080881"/>
            <a:chExt cx="1750423" cy="1907713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3EFC913A-A23A-43FD-9432-DFBB1A83F0B9}"/>
                </a:ext>
              </a:extLst>
            </p:cNvPr>
            <p:cNvSpPr/>
            <p:nvPr/>
          </p:nvSpPr>
          <p:spPr>
            <a:xfrm rot="20908136">
              <a:off x="610146" y="1238171"/>
              <a:ext cx="1750423" cy="175042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C4E74347-FB76-46D4-87B1-7844092F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58202" y="1080881"/>
              <a:ext cx="740011" cy="574766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D384D782-5BF5-4CB0-A87D-CB6E40AA40B5}"/>
                </a:ext>
              </a:extLst>
            </p:cNvPr>
            <p:cNvSpPr txBox="1"/>
            <p:nvPr/>
          </p:nvSpPr>
          <p:spPr>
            <a:xfrm rot="20875973">
              <a:off x="649803" y="1654231"/>
              <a:ext cx="16475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latin typeface="Ink Free" panose="03080402000500000000" pitchFamily="66" charset="0"/>
                </a:rPr>
                <a:t>El método </a:t>
              </a:r>
              <a:r>
                <a:rPr lang="es-ES" dirty="0" err="1">
                  <a:latin typeface="Ink Free" panose="03080402000500000000" pitchFamily="66" charset="0"/>
                </a:rPr>
                <a:t>main</a:t>
              </a:r>
              <a:r>
                <a:rPr lang="es-ES" dirty="0">
                  <a:latin typeface="Ink Free" panose="03080402000500000000" pitchFamily="66" charset="0"/>
                </a:rPr>
                <a:t> está en la clase </a:t>
              </a:r>
              <a:r>
                <a:rPr lang="es-ES" dirty="0" err="1">
                  <a:latin typeface="Ink Free" panose="03080402000500000000" pitchFamily="66" charset="0"/>
                </a:rPr>
                <a:t>Program</a:t>
              </a:r>
              <a:r>
                <a:rPr lang="es-ES" dirty="0">
                  <a:latin typeface="Ink Free" panose="03080402000500000000" pitchFamily="66" charset="0"/>
                </a:rPr>
                <a:t>!!</a:t>
              </a:r>
              <a:endParaRPr lang="es-PE" dirty="0"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65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A58BD5-DDD5-4D10-A3B1-77E4377C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un POO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00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Semana 1</a:t>
            </a:r>
          </a:p>
        </p:txBody>
      </p:sp>
      <p:sp>
        <p:nvSpPr>
          <p:cNvPr id="11267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Primera sesión</a:t>
            </a:r>
          </a:p>
          <a:p>
            <a:pPr lvl="1"/>
            <a:r>
              <a:rPr lang="es-PE" dirty="0"/>
              <a:t>Concepto de la Teoría Orientada a Objetos (TOO). Definición de Clase y Objeto. Características de las Clases. Diagrama de Clase. </a:t>
            </a:r>
          </a:p>
          <a:p>
            <a:r>
              <a:rPr lang="es-PE" dirty="0"/>
              <a:t>Segunda sesión</a:t>
            </a:r>
          </a:p>
          <a:p>
            <a:pPr lvl="1"/>
            <a:r>
              <a:rPr lang="es-PE" dirty="0"/>
              <a:t>Componentes de una clase, atributos y métodos. Correlación con el lenguaje de programación.</a:t>
            </a:r>
            <a:endParaRPr lang="es-PE" altLang="en-US" dirty="0"/>
          </a:p>
        </p:txBody>
      </p:sp>
    </p:spTree>
    <p:extLst>
      <p:ext uri="{BB962C8B-B14F-4D97-AF65-F5344CB8AC3E}">
        <p14:creationId xmlns:p14="http://schemas.microsoft.com/office/powerpoint/2010/main" val="383819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9CCFC0-4830-4D3B-BC1C-F5EA490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s-PE" dirty="0">
                <a:solidFill>
                  <a:srgbClr val="FFFFFF"/>
                </a:solidFill>
              </a:rPr>
              <a:t>Secuencia de ejecución de un POO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224A2E21-49A2-45FE-AC2F-B81988BD4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1195754"/>
          <a:ext cx="6513604" cy="5160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5B70752-6F84-4990-A9BD-D33F114DE649}"/>
              </a:ext>
            </a:extLst>
          </p:cNvPr>
          <p:cNvSpPr txBox="1"/>
          <p:nvPr/>
        </p:nvSpPr>
        <p:spPr>
          <a:xfrm>
            <a:off x="8263054" y="3117192"/>
            <a:ext cx="3267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Crea un objeto de la clase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Ejecuta el método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Inicia los atributos.</a:t>
            </a:r>
          </a:p>
        </p:txBody>
      </p:sp>
    </p:spTree>
    <p:extLst>
      <p:ext uri="{BB962C8B-B14F-4D97-AF65-F5344CB8AC3E}">
        <p14:creationId xmlns:p14="http://schemas.microsoft.com/office/powerpoint/2010/main" val="152502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7676-9EBF-48B7-8AF0-2FA0B47C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/>
              <a:t>Por qué se crea un objeto al ejecutar </a:t>
            </a:r>
            <a:br>
              <a:rPr lang="es-PE" sz="3600" dirty="0"/>
            </a:br>
            <a:r>
              <a:rPr lang="es-PE" sz="3600" dirty="0"/>
              <a:t>un programa?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0F90B6FF-D507-4A7F-BA92-60CDDC35C09F}"/>
              </a:ext>
            </a:extLst>
          </p:cNvPr>
          <p:cNvGraphicFramePr>
            <a:graphicFrameLocks noGrp="1"/>
          </p:cNvGraphicFramePr>
          <p:nvPr/>
        </p:nvGraphicFramePr>
        <p:xfrm>
          <a:off x="1762736" y="2389776"/>
          <a:ext cx="1719334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334">
                  <a:extLst>
                    <a:ext uri="{9D8B030D-6E8A-4147-A177-3AD203B41FA5}">
                      <a16:colId xmlns:a16="http://schemas.microsoft.com/office/drawing/2014/main" val="259032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Suma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variable1 : tipo1</a:t>
                      </a:r>
                    </a:p>
                    <a:p>
                      <a:pPr algn="ctr"/>
                      <a:r>
                        <a:rPr lang="es-ES" sz="1600" dirty="0" err="1"/>
                        <a:t>variableN</a:t>
                      </a:r>
                      <a:r>
                        <a:rPr lang="es-ES" sz="1600" dirty="0"/>
                        <a:t> : </a:t>
                      </a:r>
                      <a:r>
                        <a:rPr lang="es-ES" sz="1600" dirty="0" err="1"/>
                        <a:t>tipoN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metodo1()</a:t>
                      </a:r>
                    </a:p>
                    <a:p>
                      <a:pPr algn="ctr"/>
                      <a:r>
                        <a:rPr lang="es-ES" sz="1600" dirty="0"/>
                        <a:t>metodo2()</a:t>
                      </a:r>
                    </a:p>
                    <a:p>
                      <a:pPr algn="ctr"/>
                      <a:r>
                        <a:rPr lang="es-ES" sz="1600" dirty="0" err="1"/>
                        <a:t>metodoN</a:t>
                      </a:r>
                      <a:r>
                        <a:rPr lang="es-ES" sz="1600" dirty="0"/>
                        <a:t>()</a:t>
                      </a:r>
                    </a:p>
                    <a:p>
                      <a:pPr algn="ctr"/>
                      <a:r>
                        <a:rPr lang="es-ES" sz="1600" dirty="0" err="1"/>
                        <a:t>main</a:t>
                      </a:r>
                      <a:r>
                        <a:rPr lang="es-ES" sz="1600" dirty="0"/>
                        <a:t>()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1745"/>
                  </a:ext>
                </a:extLst>
              </a:tr>
            </a:tbl>
          </a:graphicData>
        </a:graphic>
      </p:graphicFrame>
      <p:pic>
        <p:nvPicPr>
          <p:cNvPr id="14" name="Imagen 13" descr="Imagen que contiene alimentos, taza, tazón&#10;&#10;Descripción generada automáticamente">
            <a:extLst>
              <a:ext uri="{FF2B5EF4-FFF2-40B4-BE49-F238E27FC236}">
                <a16:creationId xmlns:a16="http://schemas.microsoft.com/office/drawing/2014/main" id="{CE32EE31-6FEF-449E-AF89-3E4893DD1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8501" y="1940309"/>
            <a:ext cx="1449659" cy="1449659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502F52CC-30BD-4342-AC83-9483655934FE}"/>
              </a:ext>
            </a:extLst>
          </p:cNvPr>
          <p:cNvGrpSpPr/>
          <p:nvPr/>
        </p:nvGrpSpPr>
        <p:grpSpPr>
          <a:xfrm>
            <a:off x="4482790" y="3847168"/>
            <a:ext cx="1490548" cy="1728439"/>
            <a:chOff x="4315523" y="3624146"/>
            <a:chExt cx="1490548" cy="1728439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2622433C-BE62-4B03-A343-0D50A49EB1A6}"/>
                </a:ext>
              </a:extLst>
            </p:cNvPr>
            <p:cNvSpPr/>
            <p:nvPr/>
          </p:nvSpPr>
          <p:spPr>
            <a:xfrm>
              <a:off x="4315523" y="3624146"/>
              <a:ext cx="1483111" cy="169498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6A2B5AE-E26E-435B-9FC9-B3E32049B2DB}"/>
                </a:ext>
              </a:extLst>
            </p:cNvPr>
            <p:cNvSpPr txBox="1"/>
            <p:nvPr/>
          </p:nvSpPr>
          <p:spPr>
            <a:xfrm>
              <a:off x="4524464" y="3646448"/>
              <a:ext cx="1065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 err="1"/>
                <a:t>objetoSuma</a:t>
              </a:r>
              <a:endParaRPr lang="es-PE" sz="14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23E4F9E-FD54-4395-BB2B-4F82726924FA}"/>
                </a:ext>
              </a:extLst>
            </p:cNvPr>
            <p:cNvSpPr txBox="1"/>
            <p:nvPr/>
          </p:nvSpPr>
          <p:spPr>
            <a:xfrm>
              <a:off x="4358380" y="3937267"/>
              <a:ext cx="1417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/>
                <a:t>variable1 : tipo1</a:t>
              </a:r>
            </a:p>
            <a:p>
              <a:pPr algn="ctr"/>
              <a:r>
                <a:rPr lang="es-ES" sz="1400" dirty="0" err="1"/>
                <a:t>variableN</a:t>
              </a:r>
              <a:r>
                <a:rPr lang="es-ES" sz="1400" dirty="0"/>
                <a:t> : </a:t>
              </a:r>
              <a:r>
                <a:rPr lang="es-ES" sz="1400" dirty="0" err="1"/>
                <a:t>tipoN</a:t>
              </a:r>
              <a:endParaRPr lang="es-PE" sz="14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72A23949-90FB-4DF3-A8CB-973A5B55817E}"/>
                </a:ext>
              </a:extLst>
            </p:cNvPr>
            <p:cNvSpPr txBox="1"/>
            <p:nvPr/>
          </p:nvSpPr>
          <p:spPr>
            <a:xfrm>
              <a:off x="4575619" y="4398478"/>
              <a:ext cx="9834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/>
                <a:t>metodo1()</a:t>
              </a:r>
            </a:p>
            <a:p>
              <a:pPr algn="ctr"/>
              <a:r>
                <a:rPr lang="es-ES" sz="1400" dirty="0"/>
                <a:t>metodo2()</a:t>
              </a:r>
            </a:p>
            <a:p>
              <a:pPr algn="ctr"/>
              <a:r>
                <a:rPr lang="es-ES" sz="1400" dirty="0" err="1"/>
                <a:t>metodoN</a:t>
              </a:r>
              <a:r>
                <a:rPr lang="es-ES" sz="1400" dirty="0"/>
                <a:t>()</a:t>
              </a:r>
            </a:p>
            <a:p>
              <a:pPr algn="ctr"/>
              <a:r>
                <a:rPr lang="es-ES" sz="1400" dirty="0" err="1"/>
                <a:t>main</a:t>
              </a:r>
              <a:r>
                <a:rPr lang="es-ES" sz="1400" dirty="0"/>
                <a:t>()</a:t>
              </a:r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2E3A888-283A-4DF4-9C43-E1034A68E3F2}"/>
                </a:ext>
              </a:extLst>
            </p:cNvPr>
            <p:cNvCxnSpPr/>
            <p:nvPr/>
          </p:nvCxnSpPr>
          <p:spPr>
            <a:xfrm>
              <a:off x="4315523" y="3954225"/>
              <a:ext cx="14831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2DE61AC4-E5BF-4F2C-B1A4-85B52C27DCCD}"/>
                </a:ext>
              </a:extLst>
            </p:cNvPr>
            <p:cNvCxnSpPr/>
            <p:nvPr/>
          </p:nvCxnSpPr>
          <p:spPr>
            <a:xfrm>
              <a:off x="4322960" y="4452306"/>
              <a:ext cx="14831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1440CCDB-D08F-4DE9-8A5C-2E0F025E1A94}"/>
              </a:ext>
            </a:extLst>
          </p:cNvPr>
          <p:cNvSpPr/>
          <p:nvPr/>
        </p:nvSpPr>
        <p:spPr>
          <a:xfrm>
            <a:off x="3490331" y="2802665"/>
            <a:ext cx="4471639" cy="1122562"/>
          </a:xfrm>
          <a:custGeom>
            <a:avLst/>
            <a:gdLst>
              <a:gd name="connsiteX0" fmla="*/ 4471639 w 4471639"/>
              <a:gd name="connsiteY0" fmla="*/ 40894 h 1122562"/>
              <a:gd name="connsiteX1" fmla="*/ 1839951 w 4471639"/>
              <a:gd name="connsiteY1" fmla="*/ 130103 h 1122562"/>
              <a:gd name="connsiteX2" fmla="*/ 0 w 4471639"/>
              <a:gd name="connsiteY2" fmla="*/ 1122562 h 11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1639" h="1122562">
                <a:moveTo>
                  <a:pt x="4471639" y="40894"/>
                </a:moveTo>
                <a:cubicBezTo>
                  <a:pt x="3528431" y="-4641"/>
                  <a:pt x="2585224" y="-50175"/>
                  <a:pt x="1839951" y="130103"/>
                </a:cubicBezTo>
                <a:cubicBezTo>
                  <a:pt x="1094678" y="310381"/>
                  <a:pt x="547339" y="716471"/>
                  <a:pt x="0" y="1122562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EECDC4FD-0706-4481-8AE3-D3398634A4D1}"/>
              </a:ext>
            </a:extLst>
          </p:cNvPr>
          <p:cNvSpPr/>
          <p:nvPr/>
        </p:nvSpPr>
        <p:spPr>
          <a:xfrm>
            <a:off x="3010828" y="4270915"/>
            <a:ext cx="1471961" cy="726617"/>
          </a:xfrm>
          <a:custGeom>
            <a:avLst/>
            <a:gdLst>
              <a:gd name="connsiteX0" fmla="*/ 0 w 1471961"/>
              <a:gd name="connsiteY0" fmla="*/ 0 h 726617"/>
              <a:gd name="connsiteX1" fmla="*/ 512956 w 1471961"/>
              <a:gd name="connsiteY1" fmla="*/ 613317 h 726617"/>
              <a:gd name="connsiteX2" fmla="*/ 1471961 w 1471961"/>
              <a:gd name="connsiteY2" fmla="*/ 724829 h 72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961" h="726617">
                <a:moveTo>
                  <a:pt x="0" y="0"/>
                </a:moveTo>
                <a:cubicBezTo>
                  <a:pt x="133814" y="246256"/>
                  <a:pt x="267629" y="492512"/>
                  <a:pt x="512956" y="613317"/>
                </a:cubicBezTo>
                <a:cubicBezTo>
                  <a:pt x="758283" y="734122"/>
                  <a:pt x="1115122" y="729475"/>
                  <a:pt x="1471961" y="72482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88B79C1-5BB2-4E19-92D1-AA05D4C84FDA}"/>
              </a:ext>
            </a:extLst>
          </p:cNvPr>
          <p:cNvSpPr/>
          <p:nvPr/>
        </p:nvSpPr>
        <p:spPr>
          <a:xfrm>
            <a:off x="5977053" y="3211549"/>
            <a:ext cx="2475571" cy="1906858"/>
          </a:xfrm>
          <a:custGeom>
            <a:avLst/>
            <a:gdLst>
              <a:gd name="connsiteX0" fmla="*/ 2475571 w 2475571"/>
              <a:gd name="connsiteY0" fmla="*/ 0 h 1906858"/>
              <a:gd name="connsiteX1" fmla="*/ 1761892 w 2475571"/>
              <a:gd name="connsiteY1" fmla="*/ 1237785 h 1906858"/>
              <a:gd name="connsiteX2" fmla="*/ 0 w 2475571"/>
              <a:gd name="connsiteY2" fmla="*/ 1906858 h 190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571" h="1906858">
                <a:moveTo>
                  <a:pt x="2475571" y="0"/>
                </a:moveTo>
                <a:cubicBezTo>
                  <a:pt x="2325029" y="459987"/>
                  <a:pt x="2174487" y="919975"/>
                  <a:pt x="1761892" y="1237785"/>
                </a:cubicBezTo>
                <a:cubicBezTo>
                  <a:pt x="1349297" y="1555595"/>
                  <a:pt x="674648" y="1731226"/>
                  <a:pt x="0" y="1906858"/>
                </a:cubicBezTo>
              </a:path>
            </a:pathLst>
          </a:custGeom>
          <a:noFill/>
          <a:ln w="1905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45BFA32-3853-41A3-BA95-80826DC1F971}"/>
              </a:ext>
            </a:extLst>
          </p:cNvPr>
          <p:cNvSpPr txBox="1"/>
          <p:nvPr/>
        </p:nvSpPr>
        <p:spPr>
          <a:xfrm>
            <a:off x="5464097" y="2497871"/>
            <a:ext cx="5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642C90E-B2B1-419F-9121-9C9D061FFF62}"/>
              </a:ext>
            </a:extLst>
          </p:cNvPr>
          <p:cNvSpPr txBox="1"/>
          <p:nvPr/>
        </p:nvSpPr>
        <p:spPr>
          <a:xfrm>
            <a:off x="3300760" y="5039603"/>
            <a:ext cx="46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F437165-6231-44CF-851C-727EB31991F9}"/>
              </a:ext>
            </a:extLst>
          </p:cNvPr>
          <p:cNvSpPr txBox="1"/>
          <p:nvPr/>
        </p:nvSpPr>
        <p:spPr>
          <a:xfrm>
            <a:off x="7718501" y="4711330"/>
            <a:ext cx="42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74F6D3A-1BE2-4B80-9586-8732A2E2EC39}"/>
              </a:ext>
            </a:extLst>
          </p:cNvPr>
          <p:cNvSpPr txBox="1"/>
          <p:nvPr/>
        </p:nvSpPr>
        <p:spPr>
          <a:xfrm>
            <a:off x="8167125" y="5575607"/>
            <a:ext cx="24755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ysClr val="windowText" lastClr="000000"/>
                </a:solidFill>
              </a:rPr>
              <a:t>Ejecución JAVA</a:t>
            </a:r>
          </a:p>
        </p:txBody>
      </p:sp>
    </p:spTree>
    <p:extLst>
      <p:ext uri="{BB962C8B-B14F-4D97-AF65-F5344CB8AC3E}">
        <p14:creationId xmlns:p14="http://schemas.microsoft.com/office/powerpoint/2010/main" val="397110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7676-9EBF-48B7-8AF0-2FA0B47C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/>
              <a:t>Por qué se crea un objeto al ejecutar </a:t>
            </a:r>
            <a:br>
              <a:rPr lang="es-PE" sz="3600" dirty="0"/>
            </a:br>
            <a:r>
              <a:rPr lang="es-PE" sz="3600" dirty="0"/>
              <a:t>un programa.?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0F90B6FF-D507-4A7F-BA92-60CDDC35C09F}"/>
              </a:ext>
            </a:extLst>
          </p:cNvPr>
          <p:cNvGraphicFramePr>
            <a:graphicFrameLocks noGrp="1"/>
          </p:cNvGraphicFramePr>
          <p:nvPr/>
        </p:nvGraphicFramePr>
        <p:xfrm>
          <a:off x="933726" y="4337809"/>
          <a:ext cx="1719334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334">
                  <a:extLst>
                    <a:ext uri="{9D8B030D-6E8A-4147-A177-3AD203B41FA5}">
                      <a16:colId xmlns:a16="http://schemas.microsoft.com/office/drawing/2014/main" val="259032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Suma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variable1 : tipo1</a:t>
                      </a:r>
                    </a:p>
                    <a:p>
                      <a:pPr algn="ctr"/>
                      <a:r>
                        <a:rPr lang="es-ES" sz="1600" dirty="0" err="1"/>
                        <a:t>variableN</a:t>
                      </a:r>
                      <a:r>
                        <a:rPr lang="es-ES" sz="1600" dirty="0"/>
                        <a:t> : </a:t>
                      </a:r>
                      <a:r>
                        <a:rPr lang="es-ES" sz="1600" dirty="0" err="1"/>
                        <a:t>tipoN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metodo1()</a:t>
                      </a:r>
                    </a:p>
                    <a:p>
                      <a:pPr algn="ctr"/>
                      <a:r>
                        <a:rPr lang="es-ES" sz="1600" dirty="0"/>
                        <a:t>metodo2()</a:t>
                      </a:r>
                    </a:p>
                    <a:p>
                      <a:pPr algn="ctr"/>
                      <a:r>
                        <a:rPr lang="es-ES" sz="1600" dirty="0" err="1"/>
                        <a:t>metodoN</a:t>
                      </a:r>
                      <a:r>
                        <a:rPr lang="es-E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1745"/>
                  </a:ext>
                </a:extLst>
              </a:tr>
            </a:tbl>
          </a:graphicData>
        </a:graphic>
      </p:graphicFrame>
      <p:pic>
        <p:nvPicPr>
          <p:cNvPr id="14" name="Imagen 13" descr="Imagen que contiene alimentos, taza, tazón&#10;&#10;Descripción generada automáticamente">
            <a:extLst>
              <a:ext uri="{FF2B5EF4-FFF2-40B4-BE49-F238E27FC236}">
                <a16:creationId xmlns:a16="http://schemas.microsoft.com/office/drawing/2014/main" id="{CE32EE31-6FEF-449E-AF89-3E4893DD1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8501" y="1940309"/>
            <a:ext cx="1449659" cy="1449659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502F52CC-30BD-4342-AC83-9483655934FE}"/>
              </a:ext>
            </a:extLst>
          </p:cNvPr>
          <p:cNvGrpSpPr/>
          <p:nvPr/>
        </p:nvGrpSpPr>
        <p:grpSpPr>
          <a:xfrm>
            <a:off x="4482790" y="3847168"/>
            <a:ext cx="1490548" cy="1728439"/>
            <a:chOff x="4315523" y="3624146"/>
            <a:chExt cx="1490548" cy="1728439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2622433C-BE62-4B03-A343-0D50A49EB1A6}"/>
                </a:ext>
              </a:extLst>
            </p:cNvPr>
            <p:cNvSpPr/>
            <p:nvPr/>
          </p:nvSpPr>
          <p:spPr>
            <a:xfrm>
              <a:off x="4315523" y="3624146"/>
              <a:ext cx="1483111" cy="169498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6A2B5AE-E26E-435B-9FC9-B3E32049B2DB}"/>
                </a:ext>
              </a:extLst>
            </p:cNvPr>
            <p:cNvSpPr txBox="1"/>
            <p:nvPr/>
          </p:nvSpPr>
          <p:spPr>
            <a:xfrm>
              <a:off x="4524464" y="3646448"/>
              <a:ext cx="1065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 err="1"/>
                <a:t>objetoSuma</a:t>
              </a:r>
              <a:endParaRPr lang="es-PE" sz="14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23E4F9E-FD54-4395-BB2B-4F82726924FA}"/>
                </a:ext>
              </a:extLst>
            </p:cNvPr>
            <p:cNvSpPr txBox="1"/>
            <p:nvPr/>
          </p:nvSpPr>
          <p:spPr>
            <a:xfrm>
              <a:off x="4358380" y="3937267"/>
              <a:ext cx="1417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/>
                <a:t>variable1 : tipo1</a:t>
              </a:r>
            </a:p>
            <a:p>
              <a:pPr algn="ctr"/>
              <a:r>
                <a:rPr lang="es-ES" sz="1400" dirty="0" err="1"/>
                <a:t>variableN</a:t>
              </a:r>
              <a:r>
                <a:rPr lang="es-ES" sz="1400" dirty="0"/>
                <a:t> : </a:t>
              </a:r>
              <a:r>
                <a:rPr lang="es-ES" sz="1400" dirty="0" err="1"/>
                <a:t>tipoN</a:t>
              </a:r>
              <a:endParaRPr lang="es-PE" sz="14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72A23949-90FB-4DF3-A8CB-973A5B55817E}"/>
                </a:ext>
              </a:extLst>
            </p:cNvPr>
            <p:cNvSpPr txBox="1"/>
            <p:nvPr/>
          </p:nvSpPr>
          <p:spPr>
            <a:xfrm>
              <a:off x="4575619" y="4398478"/>
              <a:ext cx="9834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/>
                <a:t>metodo1()</a:t>
              </a:r>
            </a:p>
            <a:p>
              <a:pPr algn="ctr"/>
              <a:r>
                <a:rPr lang="es-ES" sz="1400" dirty="0"/>
                <a:t>metodo2()</a:t>
              </a:r>
            </a:p>
            <a:p>
              <a:pPr algn="ctr"/>
              <a:r>
                <a:rPr lang="es-ES" sz="1400" dirty="0" err="1"/>
                <a:t>metodoN</a:t>
              </a:r>
              <a:r>
                <a:rPr lang="es-ES" sz="1400" dirty="0"/>
                <a:t>()</a:t>
              </a:r>
            </a:p>
            <a:p>
              <a:pPr algn="ctr"/>
              <a:r>
                <a:rPr lang="es-ES" sz="1400" dirty="0" err="1"/>
                <a:t>main</a:t>
              </a:r>
              <a:r>
                <a:rPr lang="es-ES" sz="1400" dirty="0"/>
                <a:t>()</a:t>
              </a:r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2E3A888-283A-4DF4-9C43-E1034A68E3F2}"/>
                </a:ext>
              </a:extLst>
            </p:cNvPr>
            <p:cNvCxnSpPr/>
            <p:nvPr/>
          </p:nvCxnSpPr>
          <p:spPr>
            <a:xfrm>
              <a:off x="4315523" y="3954225"/>
              <a:ext cx="14831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2DE61AC4-E5BF-4F2C-B1A4-85B52C27DCCD}"/>
                </a:ext>
              </a:extLst>
            </p:cNvPr>
            <p:cNvCxnSpPr/>
            <p:nvPr/>
          </p:nvCxnSpPr>
          <p:spPr>
            <a:xfrm>
              <a:off x="4322960" y="4452306"/>
              <a:ext cx="14831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EECDC4FD-0706-4481-8AE3-D3398634A4D1}"/>
              </a:ext>
            </a:extLst>
          </p:cNvPr>
          <p:cNvSpPr/>
          <p:nvPr/>
        </p:nvSpPr>
        <p:spPr>
          <a:xfrm>
            <a:off x="2386362" y="2754351"/>
            <a:ext cx="2096428" cy="2243181"/>
          </a:xfrm>
          <a:custGeom>
            <a:avLst/>
            <a:gdLst>
              <a:gd name="connsiteX0" fmla="*/ 0 w 1471961"/>
              <a:gd name="connsiteY0" fmla="*/ 0 h 726617"/>
              <a:gd name="connsiteX1" fmla="*/ 512956 w 1471961"/>
              <a:gd name="connsiteY1" fmla="*/ 613317 h 726617"/>
              <a:gd name="connsiteX2" fmla="*/ 1471961 w 1471961"/>
              <a:gd name="connsiteY2" fmla="*/ 724829 h 72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961" h="726617">
                <a:moveTo>
                  <a:pt x="0" y="0"/>
                </a:moveTo>
                <a:cubicBezTo>
                  <a:pt x="133814" y="246256"/>
                  <a:pt x="267629" y="492512"/>
                  <a:pt x="512956" y="613317"/>
                </a:cubicBezTo>
                <a:cubicBezTo>
                  <a:pt x="758283" y="734122"/>
                  <a:pt x="1115122" y="729475"/>
                  <a:pt x="1471961" y="724829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88B79C1-5BB2-4E19-92D1-AA05D4C84FDA}"/>
              </a:ext>
            </a:extLst>
          </p:cNvPr>
          <p:cNvSpPr/>
          <p:nvPr/>
        </p:nvSpPr>
        <p:spPr>
          <a:xfrm>
            <a:off x="5977053" y="3211549"/>
            <a:ext cx="2475571" cy="1906858"/>
          </a:xfrm>
          <a:custGeom>
            <a:avLst/>
            <a:gdLst>
              <a:gd name="connsiteX0" fmla="*/ 2475571 w 2475571"/>
              <a:gd name="connsiteY0" fmla="*/ 0 h 1906858"/>
              <a:gd name="connsiteX1" fmla="*/ 1761892 w 2475571"/>
              <a:gd name="connsiteY1" fmla="*/ 1237785 h 1906858"/>
              <a:gd name="connsiteX2" fmla="*/ 0 w 2475571"/>
              <a:gd name="connsiteY2" fmla="*/ 1906858 h 190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5571" h="1906858">
                <a:moveTo>
                  <a:pt x="2475571" y="0"/>
                </a:moveTo>
                <a:cubicBezTo>
                  <a:pt x="2325029" y="459987"/>
                  <a:pt x="2174487" y="919975"/>
                  <a:pt x="1761892" y="1237785"/>
                </a:cubicBezTo>
                <a:cubicBezTo>
                  <a:pt x="1349297" y="1555595"/>
                  <a:pt x="674648" y="1731226"/>
                  <a:pt x="0" y="1906858"/>
                </a:cubicBezTo>
              </a:path>
            </a:pathLst>
          </a:custGeom>
          <a:noFill/>
          <a:ln w="1905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45BFA32-3853-41A3-BA95-80826DC1F971}"/>
              </a:ext>
            </a:extLst>
          </p:cNvPr>
          <p:cNvSpPr txBox="1"/>
          <p:nvPr/>
        </p:nvSpPr>
        <p:spPr>
          <a:xfrm>
            <a:off x="5464097" y="2497871"/>
            <a:ext cx="5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642C90E-B2B1-419F-9121-9C9D061FFF62}"/>
              </a:ext>
            </a:extLst>
          </p:cNvPr>
          <p:cNvSpPr txBox="1"/>
          <p:nvPr/>
        </p:nvSpPr>
        <p:spPr>
          <a:xfrm>
            <a:off x="2653060" y="3500138"/>
            <a:ext cx="46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F437165-6231-44CF-851C-727EB31991F9}"/>
              </a:ext>
            </a:extLst>
          </p:cNvPr>
          <p:cNvSpPr txBox="1"/>
          <p:nvPr/>
        </p:nvSpPr>
        <p:spPr>
          <a:xfrm>
            <a:off x="7718501" y="4711330"/>
            <a:ext cx="42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74F6D3A-1BE2-4B80-9586-8732A2E2EC39}"/>
              </a:ext>
            </a:extLst>
          </p:cNvPr>
          <p:cNvSpPr txBox="1"/>
          <p:nvPr/>
        </p:nvSpPr>
        <p:spPr>
          <a:xfrm>
            <a:off x="8167125" y="5575607"/>
            <a:ext cx="24755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ysClr val="windowText" lastClr="000000"/>
                </a:solidFill>
              </a:rPr>
              <a:t>Ejecución C#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6CA5D900-689B-4E21-AF95-FDE737FADE23}"/>
              </a:ext>
            </a:extLst>
          </p:cNvPr>
          <p:cNvGraphicFramePr>
            <a:graphicFrameLocks noGrp="1"/>
          </p:cNvGraphicFramePr>
          <p:nvPr/>
        </p:nvGraphicFramePr>
        <p:xfrm>
          <a:off x="900273" y="1656080"/>
          <a:ext cx="171933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334">
                  <a:extLst>
                    <a:ext uri="{9D8B030D-6E8A-4147-A177-3AD203B41FA5}">
                      <a16:colId xmlns:a16="http://schemas.microsoft.com/office/drawing/2014/main" val="259032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Program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main</a:t>
                      </a:r>
                      <a:r>
                        <a:rPr lang="es-E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1745"/>
                  </a:ext>
                </a:extLst>
              </a:tr>
            </a:tbl>
          </a:graphicData>
        </a:graphic>
      </p:graphicFrame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6B8E06D4-5969-42A8-AD16-17F4223898FA}"/>
              </a:ext>
            </a:extLst>
          </p:cNvPr>
          <p:cNvSpPr/>
          <p:nvPr/>
        </p:nvSpPr>
        <p:spPr>
          <a:xfrm>
            <a:off x="2620537" y="2204078"/>
            <a:ext cx="5363736" cy="550273"/>
          </a:xfrm>
          <a:custGeom>
            <a:avLst/>
            <a:gdLst>
              <a:gd name="connsiteX0" fmla="*/ 5363736 w 5363736"/>
              <a:gd name="connsiteY0" fmla="*/ 550273 h 550273"/>
              <a:gd name="connsiteX1" fmla="*/ 2787804 w 5363736"/>
              <a:gd name="connsiteY1" fmla="*/ 3863 h 550273"/>
              <a:gd name="connsiteX2" fmla="*/ 0 w 5363736"/>
              <a:gd name="connsiteY2" fmla="*/ 349551 h 55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3736" h="550273">
                <a:moveTo>
                  <a:pt x="5363736" y="550273"/>
                </a:moveTo>
                <a:cubicBezTo>
                  <a:pt x="4522748" y="293795"/>
                  <a:pt x="3681760" y="37317"/>
                  <a:pt x="2787804" y="3863"/>
                </a:cubicBezTo>
                <a:cubicBezTo>
                  <a:pt x="1893848" y="-29591"/>
                  <a:pt x="946924" y="159980"/>
                  <a:pt x="0" y="349551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998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E40BB-002C-4C43-91EF-65034315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Enunciados de ejercicios.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11A4D0-9DBC-40E6-896D-136D394210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1589089"/>
            <a:ext cx="3182620" cy="223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CFC021-8CD3-4B95-8AA7-13C7825C47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3" y="1589089"/>
            <a:ext cx="2816860" cy="2127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697DCC-38D8-4F41-83C2-68CE5FCFCF94}"/>
              </a:ext>
            </a:extLst>
          </p:cNvPr>
          <p:cNvSpPr txBox="1"/>
          <p:nvPr/>
        </p:nvSpPr>
        <p:spPr>
          <a:xfrm>
            <a:off x="4986018" y="2656700"/>
            <a:ext cx="259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/>
              <a:t>Componentes del Enunciado de un ejercicio</a:t>
            </a:r>
          </a:p>
        </p:txBody>
      </p:sp>
      <p:pic>
        <p:nvPicPr>
          <p:cNvPr id="8" name="Imagen 7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DB020895-9E42-4CC2-9D85-6066F0589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6227" y="4409280"/>
            <a:ext cx="1778001" cy="2083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154A1A0-E318-496C-8F52-14005CCDAA4D}"/>
              </a:ext>
            </a:extLst>
          </p:cNvPr>
          <p:cNvSpPr txBox="1"/>
          <p:nvPr/>
        </p:nvSpPr>
        <p:spPr>
          <a:xfrm>
            <a:off x="9220110" y="3742812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Diagrama de Clase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C0BC68B-27C7-4C65-BAB3-B366BDF9943B}"/>
              </a:ext>
            </a:extLst>
          </p:cNvPr>
          <p:cNvSpPr txBox="1"/>
          <p:nvPr/>
        </p:nvSpPr>
        <p:spPr>
          <a:xfrm>
            <a:off x="1567052" y="3742812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Diseño de Pantalla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90730E-938C-42B8-8DD0-BBBD482E7951}"/>
              </a:ext>
            </a:extLst>
          </p:cNvPr>
          <p:cNvSpPr txBox="1"/>
          <p:nvPr/>
        </p:nvSpPr>
        <p:spPr>
          <a:xfrm>
            <a:off x="7520849" y="526641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Enunciado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F76C037-6D7E-4AAB-8D92-32F0B4841079}"/>
              </a:ext>
            </a:extLst>
          </p:cNvPr>
          <p:cNvCxnSpPr/>
          <p:nvPr/>
        </p:nvCxnSpPr>
        <p:spPr>
          <a:xfrm>
            <a:off x="4267200" y="2120900"/>
            <a:ext cx="42037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FFE8C8D-B268-4467-AEB6-39A7F5310594}"/>
              </a:ext>
            </a:extLst>
          </p:cNvPr>
          <p:cNvCxnSpPr>
            <a:cxnSpLocks/>
          </p:cNvCxnSpPr>
          <p:nvPr/>
        </p:nvCxnSpPr>
        <p:spPr>
          <a:xfrm>
            <a:off x="3044283" y="4137982"/>
            <a:ext cx="1941735" cy="131309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2D47967-834F-4262-BB91-1041286AFB49}"/>
              </a:ext>
            </a:extLst>
          </p:cNvPr>
          <p:cNvCxnSpPr/>
          <p:nvPr/>
        </p:nvCxnSpPr>
        <p:spPr>
          <a:xfrm flipV="1">
            <a:off x="7348654" y="4112144"/>
            <a:ext cx="1739590" cy="133893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6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Ejercicio</a:t>
            </a:r>
          </a:p>
        </p:txBody>
      </p:sp>
      <p:sp>
        <p:nvSpPr>
          <p:cNvPr id="19459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9460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7AC-1196-47AE-986F-8B5BCFFE6800}" type="slidenum">
              <a:rPr lang="es-ES" altLang="en-US" smtClean="0"/>
              <a:pPr/>
              <a:t>24</a:t>
            </a:fld>
            <a:endParaRPr lang="es-ES" altLang="en-US"/>
          </a:p>
        </p:txBody>
      </p:sp>
      <p:sp>
        <p:nvSpPr>
          <p:cNvPr id="19461" name="CuadroTexto 4"/>
          <p:cNvSpPr txBox="1">
            <a:spLocks noChangeArrowheads="1"/>
          </p:cNvSpPr>
          <p:nvPr/>
        </p:nvSpPr>
        <p:spPr bwMode="auto">
          <a:xfrm>
            <a:off x="2495551" y="1484313"/>
            <a:ext cx="734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PE" altLang="es-PE" sz="2000">
                <a:latin typeface="Calibri" panose="020F0502020204030204" pitchFamily="34" charset="0"/>
              </a:rPr>
              <a:t>Implementa un programa que permita desarrollar la clase siguiente:</a:t>
            </a:r>
            <a:endParaRPr lang="es-PE" altLang="es-PE" sz="2000" dirty="0">
              <a:latin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B93FAFE-9FC9-41FE-871B-D5C69FE2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4920"/>
            <a:ext cx="3244850" cy="21805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0231CB-A18B-4400-883B-1DA4C627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862" y="2304920"/>
            <a:ext cx="2457793" cy="18957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38C93C4-8063-41B5-8B88-231A77FFFCA2}"/>
              </a:ext>
            </a:extLst>
          </p:cNvPr>
          <p:cNvSpPr txBox="1"/>
          <p:nvPr/>
        </p:nvSpPr>
        <p:spPr>
          <a:xfrm>
            <a:off x="4191000" y="4635023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Crear un programa que permita calcular el precio de venta de un producto X. Se debe ingresar el costo de fabricación del producto  y el porcentaje que se desea ganar </a:t>
            </a:r>
            <a:r>
              <a:rPr lang="es-PE"/>
              <a:t>al venderlo.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990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FBA06-ACA8-436C-87BA-C095472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de la TOO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0F854-C155-4E8F-AD52-A3A87160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Abstracci</a:t>
            </a:r>
            <a:r>
              <a:rPr lang="es-PE" dirty="0" err="1"/>
              <a:t>ón</a:t>
            </a:r>
            <a:endParaRPr lang="es-PE" dirty="0"/>
          </a:p>
          <a:p>
            <a:r>
              <a:rPr lang="es-PE" dirty="0"/>
              <a:t>Encapsulamiento</a:t>
            </a:r>
          </a:p>
          <a:p>
            <a:r>
              <a:rPr lang="es-PE" dirty="0"/>
              <a:t>Herencia</a:t>
            </a:r>
          </a:p>
          <a:p>
            <a:r>
              <a:rPr lang="es-PE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180331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3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C1094-22FF-4EE9-8E70-7CCDCB59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02079-D297-493F-946F-B5E8002A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3"/>
            <a:ext cx="4818017" cy="4066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Conjunto de instrucciones ejecutadas de manera lógica (tiene un orden específico) y finita, que permite resolver un problema.</a:t>
            </a:r>
            <a:endParaRPr lang="es-PE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6891B9-2A9D-4613-9230-59594D4E0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46" y="2250161"/>
            <a:ext cx="4190184" cy="23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AA95F-56E8-464E-8840-19DADE15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un Algoritmo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34F993-4FA7-4B18-9EB2-EC1C0E22F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5" y="2409113"/>
            <a:ext cx="2267494" cy="15139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E611A7-421C-4154-A0A1-035DE2D5C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25" y="2232701"/>
            <a:ext cx="3068622" cy="18668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1B8B96-FCB8-47DF-A0DF-EEFB4CBD3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83" y="2454313"/>
            <a:ext cx="3068622" cy="14235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2D6C945-6C73-47E1-B68C-B0D9A84FDEAF}"/>
              </a:ext>
            </a:extLst>
          </p:cNvPr>
          <p:cNvSpPr txBox="1"/>
          <p:nvPr/>
        </p:nvSpPr>
        <p:spPr>
          <a:xfrm>
            <a:off x="915988" y="4449790"/>
            <a:ext cx="18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Diagrama de Flujo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345A7F-8D8F-4E9D-881B-DC80097164A7}"/>
              </a:ext>
            </a:extLst>
          </p:cNvPr>
          <p:cNvSpPr txBox="1"/>
          <p:nvPr/>
        </p:nvSpPr>
        <p:spPr>
          <a:xfrm>
            <a:off x="4998931" y="4449790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Seudocódigo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FB7572-A85E-4694-98DC-20A22F4D0ED7}"/>
              </a:ext>
            </a:extLst>
          </p:cNvPr>
          <p:cNvSpPr txBox="1"/>
          <p:nvPr/>
        </p:nvSpPr>
        <p:spPr>
          <a:xfrm>
            <a:off x="8600728" y="4449790"/>
            <a:ext cx="267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Lenguaje de Programación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727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BEA4D-7370-4D02-8339-3B9F5353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Enfoques de programación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60597-8D84-4B3D-8BF8-DDE51297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6" y="2632166"/>
            <a:ext cx="3429479" cy="20005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34F1BB-F161-4824-9447-66CDEA36F591}"/>
              </a:ext>
            </a:extLst>
          </p:cNvPr>
          <p:cNvSpPr txBox="1"/>
          <p:nvPr/>
        </p:nvSpPr>
        <p:spPr>
          <a:xfrm>
            <a:off x="808326" y="2076994"/>
            <a:ext cx="34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Programación Estructurada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96395E-7F20-4B44-9E81-5D47AC4A8942}"/>
              </a:ext>
            </a:extLst>
          </p:cNvPr>
          <p:cNvSpPr txBox="1"/>
          <p:nvPr/>
        </p:nvSpPr>
        <p:spPr>
          <a:xfrm>
            <a:off x="808326" y="5029202"/>
            <a:ext cx="19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Más fácil de leer.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Más ordenado.</a:t>
            </a:r>
            <a:endParaRPr lang="es-PE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6BCFF9-354F-42DC-BF89-18A1C018535C}"/>
              </a:ext>
            </a:extLst>
          </p:cNvPr>
          <p:cNvSpPr txBox="1"/>
          <p:nvPr/>
        </p:nvSpPr>
        <p:spPr>
          <a:xfrm>
            <a:off x="6473051" y="1938494"/>
            <a:ext cx="485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Programación Orientada a Objetos</a:t>
            </a:r>
          </a:p>
          <a:p>
            <a:pPr algn="ctr"/>
            <a:r>
              <a:rPr lang="es-ES" dirty="0"/>
              <a:t>(usando como base la Teoría Orientada a Objetos)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FC266EE-2D2B-4F03-BF98-6D5F6B014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50" y="2683255"/>
            <a:ext cx="1603662" cy="22153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765AF2-6606-49F2-BD6B-540AC988E0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86" y="2883988"/>
            <a:ext cx="18954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F0BA364-042C-4801-8CEA-D8007392D851}"/>
              </a:ext>
            </a:extLst>
          </p:cNvPr>
          <p:cNvSpPr txBox="1"/>
          <p:nvPr/>
        </p:nvSpPr>
        <p:spPr>
          <a:xfrm>
            <a:off x="6713950" y="552146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Reutilización de código</a:t>
            </a:r>
            <a:endParaRPr lang="es-P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dirty="0"/>
              <a:t>Soluciones mas manejables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6578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Teoría Orientada a Objetos (TOO)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altLang="es-PE" sz="2400" dirty="0"/>
              <a:t>El mundo que nos rodea esta lleno de elementos, animados o inanimados, concretos o abstractos, los cuales poseen propiedades y pueden tener una acción asociada.</a:t>
            </a:r>
          </a:p>
          <a:p>
            <a:endParaRPr lang="es-PE" altLang="es-PE" sz="2400" dirty="0"/>
          </a:p>
          <a:p>
            <a:r>
              <a:rPr lang="es-PE" altLang="es-PE" sz="2400" dirty="0"/>
              <a:t>La TOO representa (abstrae) elementos existentes en el mundo que nos rodea, </a:t>
            </a:r>
            <a:r>
              <a:rPr lang="es-PE" altLang="es-PE" sz="2400" u="sng" dirty="0"/>
              <a:t>en términos de objetos </a:t>
            </a:r>
            <a:r>
              <a:rPr lang="es-PE" altLang="es-PE" sz="2400" dirty="0"/>
              <a:t>los cuales poseen atributos y métodos, y son únicos.</a:t>
            </a:r>
          </a:p>
          <a:p>
            <a:endParaRPr lang="es-PE" altLang="es-PE" sz="2400" dirty="0"/>
          </a:p>
          <a:p>
            <a:endParaRPr lang="es-PE" altLang="es-PE" sz="2400" dirty="0"/>
          </a:p>
        </p:txBody>
      </p:sp>
      <p:sp>
        <p:nvSpPr>
          <p:cNvPr id="12292" name="CuadroTexto 5"/>
          <p:cNvSpPr txBox="1">
            <a:spLocks noChangeArrowheads="1"/>
          </p:cNvSpPr>
          <p:nvPr/>
        </p:nvSpPr>
        <p:spPr bwMode="auto">
          <a:xfrm>
            <a:off x="2985237" y="4455434"/>
            <a:ext cx="53292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PE" altLang="es-PE" sz="2000" u="sng" dirty="0">
                <a:solidFill>
                  <a:srgbClr val="6699FF"/>
                </a:solidFill>
                <a:latin typeface="Calibri" panose="020F0502020204030204" pitchFamily="34" charset="0"/>
              </a:rPr>
              <a:t>Mundo real</a:t>
            </a:r>
            <a:r>
              <a:rPr lang="es-PE" altLang="es-PE" sz="2000" dirty="0">
                <a:latin typeface="Calibri" panose="020F0502020204030204" pitchFamily="34" charset="0"/>
              </a:rPr>
              <a:t>			</a:t>
            </a:r>
            <a:r>
              <a:rPr lang="es-PE" altLang="es-PE" sz="2000" u="sng" dirty="0">
                <a:solidFill>
                  <a:srgbClr val="6699FF"/>
                </a:solidFill>
                <a:latin typeface="Calibri" panose="020F0502020204030204" pitchFamily="34" charset="0"/>
              </a:rPr>
              <a:t>En la TOO</a:t>
            </a:r>
          </a:p>
          <a:p>
            <a:r>
              <a:rPr lang="es-PE" altLang="es-PE" sz="2000" dirty="0">
                <a:latin typeface="Calibri" panose="020F0502020204030204" pitchFamily="34" charset="0"/>
              </a:rPr>
              <a:t>Propiedades			Atributos</a:t>
            </a:r>
          </a:p>
          <a:p>
            <a:r>
              <a:rPr lang="es-PE" altLang="es-PE" sz="2000" dirty="0">
                <a:latin typeface="Calibri" panose="020F0502020204030204" pitchFamily="34" charset="0"/>
              </a:rPr>
              <a:t>Acciones/Operaciones		Métodos</a:t>
            </a:r>
          </a:p>
          <a:p>
            <a:endParaRPr lang="es-PE" altLang="es-PE" sz="2000" dirty="0">
              <a:latin typeface="Calibri" panose="020F050202020403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26A8781-262B-4E48-A121-9A20A5CF3348}"/>
              </a:ext>
            </a:extLst>
          </p:cNvPr>
          <p:cNvSpPr/>
          <p:nvPr/>
        </p:nvSpPr>
        <p:spPr>
          <a:xfrm>
            <a:off x="5649856" y="4718537"/>
            <a:ext cx="842191" cy="7972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TOO</a:t>
            </a:r>
          </a:p>
        </p:txBody>
      </p:sp>
    </p:spTree>
    <p:extLst>
      <p:ext uri="{BB962C8B-B14F-4D97-AF65-F5344CB8AC3E}">
        <p14:creationId xmlns:p14="http://schemas.microsoft.com/office/powerpoint/2010/main" val="419594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C9E8E8-6839-41EF-8D83-68505698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Abstracci</a:t>
            </a:r>
            <a:r>
              <a:rPr lang="es-PE" dirty="0" err="1"/>
              <a:t>ón</a:t>
            </a:r>
            <a:endParaRPr lang="es-PE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59DB255-F1E4-4836-BC0B-34F649985647}"/>
              </a:ext>
            </a:extLst>
          </p:cNvPr>
          <p:cNvSpPr/>
          <p:nvPr/>
        </p:nvSpPr>
        <p:spPr>
          <a:xfrm>
            <a:off x="4787900" y="2390105"/>
            <a:ext cx="1981200" cy="20955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/>
              <a:t>TOO</a:t>
            </a:r>
          </a:p>
        </p:txBody>
      </p:sp>
      <p:pic>
        <p:nvPicPr>
          <p:cNvPr id="7" name="3 Imagen" descr="bmw-next-generation.jpg">
            <a:extLst>
              <a:ext uri="{FF2B5EF4-FFF2-40B4-BE49-F238E27FC236}">
                <a16:creationId xmlns:a16="http://schemas.microsoft.com/office/drawing/2014/main" id="{6C711B71-2340-4E38-8B96-5B05C21D80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6" y="1740209"/>
            <a:ext cx="1844089" cy="12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sultado de imagen para persona">
            <a:extLst>
              <a:ext uri="{FF2B5EF4-FFF2-40B4-BE49-F238E27FC236}">
                <a16:creationId xmlns:a16="http://schemas.microsoft.com/office/drawing/2014/main" id="{B4576E33-1EF3-494A-AC1E-ADD33682E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9" y="3073400"/>
            <a:ext cx="2180381" cy="14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uppy">
            <a:extLst>
              <a:ext uri="{FF2B5EF4-FFF2-40B4-BE49-F238E27FC236}">
                <a16:creationId xmlns:a16="http://schemas.microsoft.com/office/drawing/2014/main" id="{D4547128-A6CD-4C91-A7A7-2CA2A9C9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6" y="5067300"/>
            <a:ext cx="13843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2B63195F-6E68-43EA-8A92-92E891A56F07}"/>
              </a:ext>
            </a:extLst>
          </p:cNvPr>
          <p:cNvGrpSpPr/>
          <p:nvPr/>
        </p:nvGrpSpPr>
        <p:grpSpPr>
          <a:xfrm>
            <a:off x="7823200" y="1630429"/>
            <a:ext cx="2692400" cy="3949700"/>
            <a:chOff x="7823200" y="1630429"/>
            <a:chExt cx="2692400" cy="3949700"/>
          </a:xfrm>
        </p:grpSpPr>
        <p:sp>
          <p:nvSpPr>
            <p:cNvPr id="2" name="Rectángulo redondeado 1"/>
            <p:cNvSpPr/>
            <p:nvPr/>
          </p:nvSpPr>
          <p:spPr>
            <a:xfrm>
              <a:off x="7835900" y="1630429"/>
              <a:ext cx="2667000" cy="39497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cxnSp>
          <p:nvCxnSpPr>
            <p:cNvPr id="5" name="Conector recto 4"/>
            <p:cNvCxnSpPr/>
            <p:nvPr/>
          </p:nvCxnSpPr>
          <p:spPr>
            <a:xfrm>
              <a:off x="7835900" y="2722629"/>
              <a:ext cx="2679700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7823200" y="3960316"/>
              <a:ext cx="2679700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/>
            <p:cNvSpPr txBox="1"/>
            <p:nvPr/>
          </p:nvSpPr>
          <p:spPr>
            <a:xfrm>
              <a:off x="8107287" y="2041631"/>
              <a:ext cx="2152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000" dirty="0"/>
                <a:t>Nombre del objeto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599823" y="3205169"/>
              <a:ext cx="11518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000" dirty="0"/>
                <a:t>Atributos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623358" y="4408130"/>
              <a:ext cx="11201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000" dirty="0"/>
                <a:t>Métodos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B1AA3A5-AFD2-4DBA-A866-20EF42C81589}"/>
              </a:ext>
            </a:extLst>
          </p:cNvPr>
          <p:cNvSpPr txBox="1"/>
          <p:nvPr/>
        </p:nvSpPr>
        <p:spPr>
          <a:xfrm>
            <a:off x="4787900" y="485266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Representar en términos de objetos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2FFE9A-F3A5-40EC-90CF-757538576D25}"/>
              </a:ext>
            </a:extLst>
          </p:cNvPr>
          <p:cNvSpPr txBox="1"/>
          <p:nvPr/>
        </p:nvSpPr>
        <p:spPr>
          <a:xfrm>
            <a:off x="8234880" y="5702738"/>
            <a:ext cx="1856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Representación  gráfica de un objeto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84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3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857500"/>
            <a:ext cx="327501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5 CuadroTexto"/>
          <p:cNvSpPr txBox="1">
            <a:spLocks noChangeArrowheads="1"/>
          </p:cNvSpPr>
          <p:nvPr/>
        </p:nvSpPr>
        <p:spPr bwMode="auto">
          <a:xfrm>
            <a:off x="5735639" y="1500235"/>
            <a:ext cx="1876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altLang="es-PE" sz="1400" b="1" u="sng" dirty="0">
                <a:latin typeface="Calibri" panose="020F0502020204030204" pitchFamily="34" charset="0"/>
              </a:rPr>
              <a:t>Propiedades</a:t>
            </a:r>
          </a:p>
          <a:p>
            <a:r>
              <a:rPr lang="es-PE" altLang="es-PE" sz="1400" dirty="0">
                <a:latin typeface="Calibri" panose="020F0502020204030204" pitchFamily="34" charset="0"/>
              </a:rPr>
              <a:t>Color: negro</a:t>
            </a:r>
          </a:p>
          <a:p>
            <a:r>
              <a:rPr lang="es-PE" altLang="es-PE" sz="1400" dirty="0">
                <a:latin typeface="Calibri" panose="020F0502020204030204" pitchFamily="34" charset="0"/>
              </a:rPr>
              <a:t>Numero de llantas: 4</a:t>
            </a:r>
          </a:p>
          <a:p>
            <a:r>
              <a:rPr lang="es-PE" altLang="es-PE" sz="1400" dirty="0">
                <a:latin typeface="Calibri" panose="020F0502020204030204" pitchFamily="34" charset="0"/>
              </a:rPr>
              <a:t>Numero de asientos: 4</a:t>
            </a:r>
          </a:p>
          <a:p>
            <a:r>
              <a:rPr lang="es-PE" altLang="es-PE" sz="1400" dirty="0">
                <a:latin typeface="Calibri" panose="020F0502020204030204" pitchFamily="34" charset="0"/>
              </a:rPr>
              <a:t>Marca: </a:t>
            </a:r>
            <a:r>
              <a:rPr lang="es-PE" altLang="es-PE" sz="1400" dirty="0" err="1">
                <a:latin typeface="Calibri" panose="020F0502020204030204" pitchFamily="34" charset="0"/>
              </a:rPr>
              <a:t>bmw</a:t>
            </a:r>
            <a:endParaRPr lang="es-PE" altLang="es-PE" sz="1400" dirty="0">
              <a:latin typeface="Calibri" panose="020F0502020204030204" pitchFamily="34" charset="0"/>
            </a:endParaRPr>
          </a:p>
          <a:p>
            <a:r>
              <a:rPr lang="es-PE" altLang="es-PE" sz="1400" dirty="0">
                <a:latin typeface="Calibri" panose="020F0502020204030204" pitchFamily="34" charset="0"/>
              </a:rPr>
              <a:t>Modelo: 6xi</a:t>
            </a:r>
          </a:p>
          <a:p>
            <a:r>
              <a:rPr lang="es-PE" altLang="es-PE" sz="1400" dirty="0">
                <a:latin typeface="Calibri" panose="020F0502020204030204" pitchFamily="34" charset="0"/>
              </a:rPr>
              <a:t>Velocidad máxima: 220</a:t>
            </a:r>
          </a:p>
          <a:p>
            <a:r>
              <a:rPr lang="es-PE" altLang="es-PE" sz="1400" dirty="0">
                <a:latin typeface="Calibri" panose="020F0502020204030204" pitchFamily="34" charset="0"/>
              </a:rPr>
              <a:t>Numero de cambios: 6</a:t>
            </a:r>
          </a:p>
        </p:txBody>
      </p:sp>
      <p:sp>
        <p:nvSpPr>
          <p:cNvPr id="14340" name="6 CuadroTexto"/>
          <p:cNvSpPr txBox="1">
            <a:spLocks noChangeArrowheads="1"/>
          </p:cNvSpPr>
          <p:nvPr/>
        </p:nvSpPr>
        <p:spPr bwMode="auto">
          <a:xfrm>
            <a:off x="7612064" y="3563939"/>
            <a:ext cx="15255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altLang="es-PE" sz="1400" b="1" u="sng">
                <a:latin typeface="Calibri" panose="020F0502020204030204" pitchFamily="34" charset="0"/>
              </a:rPr>
              <a:t>Operaciones</a:t>
            </a:r>
          </a:p>
          <a:p>
            <a:r>
              <a:rPr lang="es-PE" altLang="es-PE" sz="1400">
                <a:latin typeface="Calibri" panose="020F0502020204030204" pitchFamily="34" charset="0"/>
              </a:rPr>
              <a:t>Encender</a:t>
            </a:r>
          </a:p>
          <a:p>
            <a:r>
              <a:rPr lang="es-PE" altLang="es-PE" sz="1400">
                <a:latin typeface="Calibri" panose="020F0502020204030204" pitchFamily="34" charset="0"/>
              </a:rPr>
              <a:t>Avanzar</a:t>
            </a:r>
          </a:p>
          <a:p>
            <a:r>
              <a:rPr lang="es-PE" altLang="es-PE" sz="1400">
                <a:latin typeface="Calibri" panose="020F0502020204030204" pitchFamily="34" charset="0"/>
              </a:rPr>
              <a:t>Retroceder</a:t>
            </a:r>
          </a:p>
          <a:p>
            <a:r>
              <a:rPr lang="es-PE" altLang="es-PE" sz="1400">
                <a:latin typeface="Calibri" panose="020F0502020204030204" pitchFamily="34" charset="0"/>
              </a:rPr>
              <a:t>Encender las luces</a:t>
            </a:r>
          </a:p>
          <a:p>
            <a:r>
              <a:rPr lang="es-PE" altLang="es-PE" sz="1400">
                <a:latin typeface="Calibri" panose="020F0502020204030204" pitchFamily="34" charset="0"/>
              </a:rPr>
              <a:t>Activar alarma</a:t>
            </a:r>
          </a:p>
        </p:txBody>
      </p:sp>
      <p:sp>
        <p:nvSpPr>
          <p:cNvPr id="16" name="15 CuadroTexto">
            <a:extLst>
              <a:ext uri="{FF2B5EF4-FFF2-40B4-BE49-F238E27FC236}">
                <a16:creationId xmlns:a16="http://schemas.microsoft.com/office/drawing/2014/main" id="{F8195E88-AC97-49D6-B236-1BAF16F542D8}"/>
              </a:ext>
            </a:extLst>
          </p:cNvPr>
          <p:cNvSpPr txBox="1"/>
          <p:nvPr/>
        </p:nvSpPr>
        <p:spPr>
          <a:xfrm>
            <a:off x="5087888" y="4956401"/>
            <a:ext cx="1928826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s-PE" sz="4400" b="1" spc="50" dirty="0">
                <a:ln w="11430">
                  <a:solidFill>
                    <a:sysClr val="windowText" lastClr="000000"/>
                  </a:solidFill>
                </a:ln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objeto</a:t>
            </a:r>
          </a:p>
        </p:txBody>
      </p:sp>
      <p:sp>
        <p:nvSpPr>
          <p:cNvPr id="14342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Ejemplo de objeto</a:t>
            </a:r>
          </a:p>
        </p:txBody>
      </p:sp>
    </p:spTree>
    <p:extLst>
      <p:ext uri="{BB962C8B-B14F-4D97-AF65-F5344CB8AC3E}">
        <p14:creationId xmlns:p14="http://schemas.microsoft.com/office/powerpoint/2010/main" val="214731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3 Imagen" descr="bmw-next-gen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44" y="2640012"/>
            <a:ext cx="327501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CuadroTexto">
            <a:extLst>
              <a:ext uri="{FF2B5EF4-FFF2-40B4-BE49-F238E27FC236}">
                <a16:creationId xmlns:a16="http://schemas.microsoft.com/office/drawing/2014/main" id="{F8195E88-AC97-49D6-B236-1BAF16F542D8}"/>
              </a:ext>
            </a:extLst>
          </p:cNvPr>
          <p:cNvSpPr txBox="1"/>
          <p:nvPr/>
        </p:nvSpPr>
        <p:spPr>
          <a:xfrm>
            <a:off x="5087888" y="4956401"/>
            <a:ext cx="1928826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s-PE" sz="4400" b="1" spc="50" dirty="0">
                <a:ln w="11430">
                  <a:solidFill>
                    <a:sysClr val="windowText" lastClr="000000"/>
                  </a:solidFill>
                </a:ln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objeto</a:t>
            </a:r>
          </a:p>
        </p:txBody>
      </p:sp>
      <p:sp>
        <p:nvSpPr>
          <p:cNvPr id="14342" name="Título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Ejemplo de objeto</a:t>
            </a:r>
          </a:p>
        </p:txBody>
      </p:sp>
      <p:grpSp>
        <p:nvGrpSpPr>
          <p:cNvPr id="7" name="14 Grupo">
            <a:extLst>
              <a:ext uri="{FF2B5EF4-FFF2-40B4-BE49-F238E27FC236}">
                <a16:creationId xmlns:a16="http://schemas.microsoft.com/office/drawing/2014/main" id="{569D7CAF-7DE0-4FF6-AD84-DF575A6F4BEF}"/>
              </a:ext>
            </a:extLst>
          </p:cNvPr>
          <p:cNvGrpSpPr>
            <a:grpSpLocks/>
          </p:cNvGrpSpPr>
          <p:nvPr/>
        </p:nvGrpSpPr>
        <p:grpSpPr bwMode="auto">
          <a:xfrm>
            <a:off x="7838145" y="2084387"/>
            <a:ext cx="2000250" cy="2689225"/>
            <a:chOff x="6058091" y="2449954"/>
            <a:chExt cx="2000264" cy="268886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" name="7 Rectángulo redondeado">
              <a:extLst>
                <a:ext uri="{FF2B5EF4-FFF2-40B4-BE49-F238E27FC236}">
                  <a16:creationId xmlns:a16="http://schemas.microsoft.com/office/drawing/2014/main" id="{5B757906-6A2D-4273-A084-17849310EA11}"/>
                </a:ext>
              </a:extLst>
            </p:cNvPr>
            <p:cNvSpPr/>
            <p:nvPr/>
          </p:nvSpPr>
          <p:spPr>
            <a:xfrm>
              <a:off x="6058091" y="2449954"/>
              <a:ext cx="2000264" cy="268886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PE" sz="11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8 CuadroTexto">
              <a:extLst>
                <a:ext uri="{FF2B5EF4-FFF2-40B4-BE49-F238E27FC236}">
                  <a16:creationId xmlns:a16="http://schemas.microsoft.com/office/drawing/2014/main" id="{2FB987BB-B66A-47B8-80BB-7330BE8F7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2109" y="2506341"/>
              <a:ext cx="949306" cy="261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1100" dirty="0">
                  <a:latin typeface="Calibri" panose="020F0502020204030204" pitchFamily="34" charset="0"/>
                </a:rPr>
                <a:t>xfg312 : Auto</a:t>
              </a:r>
            </a:p>
          </p:txBody>
        </p:sp>
        <p:sp>
          <p:nvSpPr>
            <p:cNvPr id="10" name="9 CuadroTexto">
              <a:extLst>
                <a:ext uri="{FF2B5EF4-FFF2-40B4-BE49-F238E27FC236}">
                  <a16:creationId xmlns:a16="http://schemas.microsoft.com/office/drawing/2014/main" id="{1C56E6B7-695C-4A42-AFFC-44314D80A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88" y="2833011"/>
              <a:ext cx="898003" cy="1277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1100">
                  <a:latin typeface="Calibri" panose="020F0502020204030204" pitchFamily="34" charset="0"/>
                </a:rPr>
                <a:t>color: negro</a:t>
              </a:r>
            </a:p>
            <a:p>
              <a:r>
                <a:rPr lang="es-PE" altLang="es-PE" sz="1100">
                  <a:latin typeface="Calibri" panose="020F0502020204030204" pitchFamily="34" charset="0"/>
                </a:rPr>
                <a:t>numllan: 4</a:t>
              </a:r>
            </a:p>
            <a:p>
              <a:r>
                <a:rPr lang="es-PE" altLang="es-PE" sz="1100">
                  <a:latin typeface="Calibri" panose="020F0502020204030204" pitchFamily="34" charset="0"/>
                </a:rPr>
                <a:t>numasi: 4</a:t>
              </a:r>
            </a:p>
            <a:p>
              <a:r>
                <a:rPr lang="es-PE" altLang="es-PE" sz="1100">
                  <a:latin typeface="Calibri" panose="020F0502020204030204" pitchFamily="34" charset="0"/>
                </a:rPr>
                <a:t>marca: bmw</a:t>
              </a:r>
            </a:p>
            <a:p>
              <a:r>
                <a:rPr lang="es-PE" altLang="es-PE" sz="1100">
                  <a:latin typeface="Calibri" panose="020F0502020204030204" pitchFamily="34" charset="0"/>
                </a:rPr>
                <a:t>modelo: 6xi</a:t>
              </a:r>
            </a:p>
            <a:p>
              <a:r>
                <a:rPr lang="es-PE" altLang="es-PE" sz="1100">
                  <a:latin typeface="Calibri" panose="020F0502020204030204" pitchFamily="34" charset="0"/>
                </a:rPr>
                <a:t>velmax: 220</a:t>
              </a:r>
            </a:p>
            <a:p>
              <a:r>
                <a:rPr lang="es-PE" altLang="es-PE" sz="1100">
                  <a:latin typeface="Calibri" panose="020F0502020204030204" pitchFamily="34" charset="0"/>
                </a:rPr>
                <a:t>numcan: 6</a:t>
              </a:r>
            </a:p>
          </p:txBody>
        </p:sp>
        <p:sp>
          <p:nvSpPr>
            <p:cNvPr id="11" name="10 CuadroTexto">
              <a:extLst>
                <a:ext uri="{FF2B5EF4-FFF2-40B4-BE49-F238E27FC236}">
                  <a16:creationId xmlns:a16="http://schemas.microsoft.com/office/drawing/2014/main" id="{D3198335-E10B-4B59-A7C9-CFA8047E2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673" y="4168825"/>
              <a:ext cx="1596923" cy="9385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PE" altLang="es-PE" sz="1100"/>
                <a:t>encender() : int</a:t>
              </a:r>
            </a:p>
            <a:p>
              <a:r>
                <a:rPr lang="es-PE" altLang="es-PE" sz="1100"/>
                <a:t>avanzar(char) : void</a:t>
              </a:r>
            </a:p>
            <a:p>
              <a:r>
                <a:rPr lang="es-PE" altLang="es-PE" sz="1100"/>
                <a:t>retroceder() : void</a:t>
              </a:r>
            </a:p>
            <a:p>
              <a:r>
                <a:rPr lang="es-PE" altLang="es-PE" sz="1100"/>
                <a:t>encender _luces() : void</a:t>
              </a:r>
            </a:p>
            <a:p>
              <a:r>
                <a:rPr lang="es-PE" altLang="es-PE" sz="1100"/>
                <a:t>activar_alarma(int): char</a:t>
              </a:r>
            </a:p>
          </p:txBody>
        </p:sp>
        <p:cxnSp>
          <p:nvCxnSpPr>
            <p:cNvPr id="12" name="12 Conector recto">
              <a:extLst>
                <a:ext uri="{FF2B5EF4-FFF2-40B4-BE49-F238E27FC236}">
                  <a16:creationId xmlns:a16="http://schemas.microsoft.com/office/drawing/2014/main" id="{27D26B1B-C6C7-488C-A123-B0E19D17509D}"/>
                </a:ext>
              </a:extLst>
            </p:cNvPr>
            <p:cNvCxnSpPr/>
            <p:nvPr/>
          </p:nvCxnSpPr>
          <p:spPr>
            <a:xfrm>
              <a:off x="6058091" y="2846776"/>
              <a:ext cx="20002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3 Conector recto">
              <a:extLst>
                <a:ext uri="{FF2B5EF4-FFF2-40B4-BE49-F238E27FC236}">
                  <a16:creationId xmlns:a16="http://schemas.microsoft.com/office/drawing/2014/main" id="{DE0CA45D-D2FE-426F-828B-505799760D7D}"/>
                </a:ext>
              </a:extLst>
            </p:cNvPr>
            <p:cNvCxnSpPr/>
            <p:nvPr/>
          </p:nvCxnSpPr>
          <p:spPr>
            <a:xfrm>
              <a:off x="6058091" y="4110259"/>
              <a:ext cx="20002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17AC79FB-38C3-44AD-8E88-1D91E5072DCD}"/>
              </a:ext>
            </a:extLst>
          </p:cNvPr>
          <p:cNvSpPr/>
          <p:nvPr/>
        </p:nvSpPr>
        <p:spPr>
          <a:xfrm>
            <a:off x="4866918" y="2381249"/>
            <a:ext cx="1981200" cy="20955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/>
              <a:t>TOO</a:t>
            </a:r>
          </a:p>
        </p:txBody>
      </p:sp>
    </p:spTree>
    <p:extLst>
      <p:ext uri="{BB962C8B-B14F-4D97-AF65-F5344CB8AC3E}">
        <p14:creationId xmlns:p14="http://schemas.microsoft.com/office/powerpoint/2010/main" val="2458572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1C06358C749D48AE58752CB8EF5AB8" ma:contentTypeVersion="6" ma:contentTypeDescription="Crear nuevo documento." ma:contentTypeScope="" ma:versionID="f339a7a8f305e64ec99a8dc684206116">
  <xsd:schema xmlns:xsd="http://www.w3.org/2001/XMLSchema" xmlns:xs="http://www.w3.org/2001/XMLSchema" xmlns:p="http://schemas.microsoft.com/office/2006/metadata/properties" xmlns:ns2="80bd99c9-f031-4fc8-b99e-b6fd27b53969" xmlns:ns3="080e6cac-d3ed-47af-947c-f2cbb496b1d4" targetNamespace="http://schemas.microsoft.com/office/2006/metadata/properties" ma:root="true" ma:fieldsID="300169334011f662389b1d33c30af31a" ns2:_="" ns3:_="">
    <xsd:import namespace="80bd99c9-f031-4fc8-b99e-b6fd27b53969"/>
    <xsd:import namespace="080e6cac-d3ed-47af-947c-f2cbb496b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d99c9-f031-4fc8-b99e-b6fd27b53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e6cac-d3ed-47af-947c-f2cbb496b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FD07A-51C9-4146-95EB-53C32260F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d99c9-f031-4fc8-b99e-b6fd27b53969"/>
    <ds:schemaRef ds:uri="080e6cac-d3ed-47af-947c-f2cbb496b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779037-783B-48C9-94B8-78FC015951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CF4EF2-3034-4E57-9F3B-A3F49C352A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931</Words>
  <Application>Microsoft Office PowerPoint</Application>
  <PresentationFormat>Panorámica</PresentationFormat>
  <Paragraphs>257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Presentación de PowerPoint</vt:lpstr>
      <vt:lpstr>Semana 1</vt:lpstr>
      <vt:lpstr>Algoritmo</vt:lpstr>
      <vt:lpstr>Representación de un Algoritmo</vt:lpstr>
      <vt:lpstr>Enfoques de programación</vt:lpstr>
      <vt:lpstr>Teoría Orientada a Objetos (TOO)</vt:lpstr>
      <vt:lpstr>Abstracción</vt:lpstr>
      <vt:lpstr>Ejemplo de objeto</vt:lpstr>
      <vt:lpstr>Ejemplo de objeto</vt:lpstr>
      <vt:lpstr>Clase</vt:lpstr>
      <vt:lpstr>Ejemplo de Clase</vt:lpstr>
      <vt:lpstr>Ejemplo de Clase</vt:lpstr>
      <vt:lpstr>Correlación con el lenguaje de programación</vt:lpstr>
      <vt:lpstr>Presentación de PowerPoint</vt:lpstr>
      <vt:lpstr>Presentación de PowerPoint</vt:lpstr>
      <vt:lpstr>Clase - Programa</vt:lpstr>
      <vt:lpstr>Presentación de PowerPoint</vt:lpstr>
      <vt:lpstr>Estructura de un programa C#</vt:lpstr>
      <vt:lpstr>Ejecución de un POO</vt:lpstr>
      <vt:lpstr>Secuencia de ejecución de un POO</vt:lpstr>
      <vt:lpstr>Por qué se crea un objeto al ejecutar  un programa?</vt:lpstr>
      <vt:lpstr>Por qué se crea un objeto al ejecutar  un programa.?</vt:lpstr>
      <vt:lpstr>Enunciados de ejercicios.</vt:lpstr>
      <vt:lpstr>Ejercicio</vt:lpstr>
      <vt:lpstr>Propiedades de la TOO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BENITO ROSASCO RAMIREZ</dc:creator>
  <cp:lastModifiedBy>GERALD FRANCIS BASURCO ZAPATA</cp:lastModifiedBy>
  <cp:revision>27</cp:revision>
  <dcterms:created xsi:type="dcterms:W3CDTF">2020-03-27T21:29:12Z</dcterms:created>
  <dcterms:modified xsi:type="dcterms:W3CDTF">2022-08-16T12:51:15Z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0x0101008C1C06358C749D48AE58752CB8EF5AB8</vt:lpwstr>
  </property>
</Properties>
</file>