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EE492-0FD7-4817-910A-5B68DE18F0BC}" v="1" dt="2022-08-16T12:55:2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ELY NAIDELYN GUERRERO PAITAN" userId="S::nayely_guerrero@usmp.pe::29ede728-8dd8-4049-9a0a-c28995f4e609" providerId="AD" clId="Web-{168EE492-0FD7-4817-910A-5B68DE18F0BC}"/>
    <pc:docChg chg="modSld">
      <pc:chgData name="NAYELY NAIDELYN GUERRERO PAITAN" userId="S::nayely_guerrero@usmp.pe::29ede728-8dd8-4049-9a0a-c28995f4e609" providerId="AD" clId="Web-{168EE492-0FD7-4817-910A-5B68DE18F0BC}" dt="2022-08-16T12:55:26.631" v="0" actId="14100"/>
      <pc:docMkLst>
        <pc:docMk/>
      </pc:docMkLst>
      <pc:sldChg chg="modSp">
        <pc:chgData name="NAYELY NAIDELYN GUERRERO PAITAN" userId="S::nayely_guerrero@usmp.pe::29ede728-8dd8-4049-9a0a-c28995f4e609" providerId="AD" clId="Web-{168EE492-0FD7-4817-910A-5B68DE18F0BC}" dt="2022-08-16T12:55:26.631" v="0" actId="14100"/>
        <pc:sldMkLst>
          <pc:docMk/>
          <pc:sldMk cId="2617703418" sldId="265"/>
        </pc:sldMkLst>
        <pc:spChg chg="mod">
          <ac:chgData name="NAYELY NAIDELYN GUERRERO PAITAN" userId="S::nayely_guerrero@usmp.pe::29ede728-8dd8-4049-9a0a-c28995f4e609" providerId="AD" clId="Web-{168EE492-0FD7-4817-910A-5B68DE18F0BC}" dt="2022-08-16T12:55:26.631" v="0" actId="14100"/>
          <ac:spMkLst>
            <pc:docMk/>
            <pc:sldMk cId="2617703418" sldId="265"/>
            <ac:spMk id="7" creationId="{F6CCD206-7E2A-40F7-8B86-1C0CF92041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FE4F84-C5CD-4ED4-B0F3-686EA5062712}" type="slidenum">
              <a:rPr lang="es-ES" altLang="es-PE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ES" altLang="es-PE" sz="13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47425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56470E-55BA-4BCC-AC79-BB3EB1C73782}" type="slidenum">
              <a:rPr lang="es-ES" altLang="es-PE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ES" altLang="es-PE" sz="13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1480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+mj-lt"/>
              </a:rPr>
              <a:t>ALGORITMO 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39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Método Constructor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365180" y="1917070"/>
            <a:ext cx="346164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PE" sz="2000" dirty="0" err="1">
                <a:latin typeface="Calibri" panose="020F0502020204030204" pitchFamily="34" charset="0"/>
              </a:rPr>
              <a:t>class</a:t>
            </a:r>
            <a:r>
              <a:rPr lang="es-ES_tradnl" altLang="es-PE" sz="2000" dirty="0">
                <a:latin typeface="Calibri" panose="020F0502020204030204" pitchFamily="34" charset="0"/>
              </a:rPr>
              <a:t> Aleatorios  { </a:t>
            </a:r>
          </a:p>
          <a:p>
            <a:pPr>
              <a:lnSpc>
                <a:spcPct val="90000"/>
              </a:lnSpc>
            </a:pPr>
            <a:endParaRPr lang="es-ES_tradnl" altLang="es-PE" sz="2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s-ES_tradnl" altLang="es-PE" sz="2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s-ES_tradnl" altLang="es-PE" sz="2000" dirty="0">
                <a:latin typeface="Calibri" panose="020F0502020204030204" pitchFamily="34" charset="0"/>
              </a:rPr>
              <a:t>	</a:t>
            </a:r>
            <a:r>
              <a:rPr lang="es-ES_tradnl" altLang="es-PE" sz="2000" dirty="0" err="1">
                <a:latin typeface="Calibri" panose="020F0502020204030204" pitchFamily="34" charset="0"/>
              </a:rPr>
              <a:t>public</a:t>
            </a:r>
            <a:r>
              <a:rPr lang="es-ES_tradnl" altLang="es-PE" sz="2000" dirty="0">
                <a:latin typeface="Calibri" panose="020F0502020204030204" pitchFamily="34" charset="0"/>
              </a:rPr>
              <a:t> Aleatorios (  )  {</a:t>
            </a:r>
          </a:p>
          <a:p>
            <a:r>
              <a:rPr lang="es-ES_tradnl" altLang="es-PE" sz="2000" dirty="0">
                <a:latin typeface="Calibri" panose="020F0502020204030204" pitchFamily="34" charset="0"/>
              </a:rPr>
              <a:t>		...</a:t>
            </a:r>
          </a:p>
          <a:p>
            <a:pPr>
              <a:lnSpc>
                <a:spcPct val="90000"/>
              </a:lnSpc>
            </a:pPr>
            <a:r>
              <a:rPr lang="es-ES_tradnl" altLang="es-PE" sz="2000" dirty="0">
                <a:latin typeface="Calibri" panose="020F0502020204030204" pitchFamily="34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s-ES_tradnl" altLang="es-PE" sz="20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063750" y="4940930"/>
            <a:ext cx="80645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lvl="1">
              <a:buFont typeface="Arial" panose="020B0604020202020204" pitchFamily="34" charset="0"/>
              <a:buChar char="•"/>
            </a:pPr>
            <a:r>
              <a:rPr lang="es-PE" sz="1600" dirty="0"/>
              <a:t>Es el método que no tiene declaración de retorno (ni no retorno).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s-PE" sz="1600" dirty="0"/>
              <a:t>Su nombre se escribe igual que el nombre de la clase, incluida la letra mayúscula.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s-PE" sz="1600" dirty="0"/>
              <a:t>Una de sus funciones principales es la de inicializar las variables globales.</a:t>
            </a:r>
          </a:p>
        </p:txBody>
      </p:sp>
    </p:spTree>
    <p:extLst>
      <p:ext uri="{BB962C8B-B14F-4D97-AF65-F5344CB8AC3E}">
        <p14:creationId xmlns:p14="http://schemas.microsoft.com/office/powerpoint/2010/main" val="399123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7DE1F964-25CA-4345-815F-7A527B61B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Partes y declaración de un método</a:t>
            </a:r>
          </a:p>
        </p:txBody>
      </p:sp>
      <p:sp>
        <p:nvSpPr>
          <p:cNvPr id="13315" name="4 CuadroTexto">
            <a:extLst>
              <a:ext uri="{FF2B5EF4-FFF2-40B4-BE49-F238E27FC236}">
                <a16:creationId xmlns:a16="http://schemas.microsoft.com/office/drawing/2014/main" id="{04415371-7215-4A52-A511-244CA6AB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565401"/>
            <a:ext cx="864235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PE" altLang="en-US" sz="1700" b="1">
                <a:solidFill>
                  <a:srgbClr val="FF0000"/>
                </a:solidFill>
                <a:latin typeface="Arial Narrow" panose="020B0606020202030204" pitchFamily="34" charset="0"/>
                <a:cs typeface="Tahoma" panose="020B0604030504040204" pitchFamily="34" charset="0"/>
              </a:rPr>
              <a:t>&lt;definición de acceso&gt; </a:t>
            </a:r>
            <a:r>
              <a:rPr lang="es-PE" altLang="en-US" sz="1700" b="1">
                <a:solidFill>
                  <a:srgbClr val="FFC000"/>
                </a:solidFill>
                <a:latin typeface="Arial Narrow" panose="020B0606020202030204" pitchFamily="34" charset="0"/>
                <a:cs typeface="Tahoma" panose="020B0604030504040204" pitchFamily="34" charset="0"/>
              </a:rPr>
              <a:t>&lt;definición de retorno&gt;</a:t>
            </a:r>
            <a:r>
              <a:rPr lang="es-PE" altLang="en-US" sz="1700" b="1">
                <a:solidFill>
                  <a:srgbClr val="92D050"/>
                </a:solidFill>
                <a:latin typeface="Arial Narrow" panose="020B0606020202030204" pitchFamily="34" charset="0"/>
                <a:cs typeface="Tahoma" panose="020B0604030504040204" pitchFamily="34" charset="0"/>
              </a:rPr>
              <a:t> </a:t>
            </a:r>
            <a:r>
              <a:rPr lang="es-PE" altLang="en-US" sz="1700" b="1">
                <a:latin typeface="Arial Narrow" panose="020B0606020202030204" pitchFamily="34" charset="0"/>
                <a:cs typeface="Tahoma" panose="020B0604030504040204" pitchFamily="34" charset="0"/>
              </a:rPr>
              <a:t>&lt;nombre del método&gt; </a:t>
            </a:r>
            <a:r>
              <a:rPr lang="es-PE" altLang="en-US" sz="1700" b="1">
                <a:solidFill>
                  <a:srgbClr val="92D050"/>
                </a:solidFill>
                <a:latin typeface="Arial Narrow" panose="020B0606020202030204" pitchFamily="34" charset="0"/>
                <a:cs typeface="Tahoma" panose="020B0604030504040204" pitchFamily="34" charset="0"/>
              </a:rPr>
              <a:t>(&lt;definición de parámetros&gt;)</a:t>
            </a:r>
          </a:p>
          <a:p>
            <a:r>
              <a:rPr lang="es-PE" altLang="en-US" sz="1700" b="1">
                <a:latin typeface="Arial Narrow" panose="020B060602020203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s-PE" altLang="en-US" sz="1700" b="1">
                <a:latin typeface="Arial Narrow" panose="020B0606020202030204" pitchFamily="34" charset="0"/>
                <a:cs typeface="Tahoma" panose="020B0604030504040204" pitchFamily="34" charset="0"/>
              </a:rPr>
              <a:t>	……</a:t>
            </a:r>
          </a:p>
          <a:p>
            <a:endParaRPr lang="es-PE" altLang="en-US" sz="1700" b="1">
              <a:latin typeface="Arial Narrow" panose="020B0606020202030204" pitchFamily="34" charset="0"/>
              <a:cs typeface="Tahoma" panose="020B0604030504040204" pitchFamily="34" charset="0"/>
            </a:endParaRPr>
          </a:p>
          <a:p>
            <a:r>
              <a:rPr lang="es-PE" altLang="en-US" sz="1700" b="1">
                <a:latin typeface="Arial Narrow" panose="020B0606020202030204" pitchFamily="34" charset="0"/>
                <a:cs typeface="Tahoma" panose="020B0604030504040204" pitchFamily="34" charset="0"/>
              </a:rPr>
              <a:t>	……</a:t>
            </a:r>
          </a:p>
          <a:p>
            <a:r>
              <a:rPr lang="es-PE" altLang="en-US" sz="1700" b="1">
                <a:latin typeface="Arial Narrow" panose="020B0606020202030204" pitchFamily="34" charset="0"/>
                <a:cs typeface="Tahoma" panose="020B0604030504040204" pitchFamily="34" charset="0"/>
              </a:rPr>
              <a:t>}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5CB81A68-6969-441B-BAE8-2637C3DBBBA4}"/>
              </a:ext>
            </a:extLst>
          </p:cNvPr>
          <p:cNvCxnSpPr/>
          <p:nvPr/>
        </p:nvCxnSpPr>
        <p:spPr>
          <a:xfrm rot="5400000" flipH="1" flipV="1">
            <a:off x="4339432" y="3479007"/>
            <a:ext cx="1000125" cy="158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7 Conector recto de flecha">
            <a:extLst>
              <a:ext uri="{FF2B5EF4-FFF2-40B4-BE49-F238E27FC236}">
                <a16:creationId xmlns:a16="http://schemas.microsoft.com/office/drawing/2014/main" id="{8B49246A-72E8-4B4D-B5F8-26FB3E1E097E}"/>
              </a:ext>
            </a:extLst>
          </p:cNvPr>
          <p:cNvCxnSpPr/>
          <p:nvPr/>
        </p:nvCxnSpPr>
        <p:spPr>
          <a:xfrm rot="5400000" flipH="1" flipV="1">
            <a:off x="6106320" y="3479008"/>
            <a:ext cx="10001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78C1FA3C-F13D-4236-A02F-C1E08827F3A3}"/>
              </a:ext>
            </a:extLst>
          </p:cNvPr>
          <p:cNvCxnSpPr/>
          <p:nvPr/>
        </p:nvCxnSpPr>
        <p:spPr>
          <a:xfrm rot="5400000" flipH="1" flipV="1">
            <a:off x="8406607" y="3479007"/>
            <a:ext cx="1000125" cy="158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9 Elipse">
            <a:extLst>
              <a:ext uri="{FF2B5EF4-FFF2-40B4-BE49-F238E27FC236}">
                <a16:creationId xmlns:a16="http://schemas.microsoft.com/office/drawing/2014/main" id="{F5D5A987-4F63-4A83-B3AD-C7639177F5E5}"/>
              </a:ext>
            </a:extLst>
          </p:cNvPr>
          <p:cNvSpPr/>
          <p:nvPr/>
        </p:nvSpPr>
        <p:spPr>
          <a:xfrm>
            <a:off x="4552734" y="4154850"/>
            <a:ext cx="571504" cy="571504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F17B4111-52CE-4684-A00C-8EEB4DA284E6}"/>
              </a:ext>
            </a:extLst>
          </p:cNvPr>
          <p:cNvSpPr/>
          <p:nvPr/>
        </p:nvSpPr>
        <p:spPr>
          <a:xfrm>
            <a:off x="6320289" y="4154081"/>
            <a:ext cx="571504" cy="5715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3</a:t>
            </a:r>
          </a:p>
        </p:txBody>
      </p:sp>
      <p:sp>
        <p:nvSpPr>
          <p:cNvPr id="12" name="11 Elipse">
            <a:extLst>
              <a:ext uri="{FF2B5EF4-FFF2-40B4-BE49-F238E27FC236}">
                <a16:creationId xmlns:a16="http://schemas.microsoft.com/office/drawing/2014/main" id="{C13303E3-71E2-4A8A-A041-88B9C01A7EA1}"/>
              </a:ext>
            </a:extLst>
          </p:cNvPr>
          <p:cNvSpPr/>
          <p:nvPr/>
        </p:nvSpPr>
        <p:spPr>
          <a:xfrm>
            <a:off x="8620840" y="4154081"/>
            <a:ext cx="571504" cy="571504"/>
          </a:xfrm>
          <a:prstGeom prst="ellipse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12 CuadroTexto">
            <a:extLst>
              <a:ext uri="{FF2B5EF4-FFF2-40B4-BE49-F238E27FC236}">
                <a16:creationId xmlns:a16="http://schemas.microsoft.com/office/drawing/2014/main" id="{1D3FC04D-47B1-4CE5-A23B-5DFA2640B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9" y="4857750"/>
            <a:ext cx="1584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n-US" sz="1400">
                <a:latin typeface="Arial" panose="020B0604020202020204" pitchFamily="34" charset="0"/>
              </a:rPr>
              <a:t>Se establece si el método va retornar algún resultado o no</a:t>
            </a:r>
          </a:p>
        </p:txBody>
      </p:sp>
      <p:sp>
        <p:nvSpPr>
          <p:cNvPr id="14" name="13 CuadroTexto">
            <a:extLst>
              <a:ext uri="{FF2B5EF4-FFF2-40B4-BE49-F238E27FC236}">
                <a16:creationId xmlns:a16="http://schemas.microsoft.com/office/drawing/2014/main" id="{653EE9F0-1353-47A7-8A9D-23F7D00E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9" y="4856163"/>
            <a:ext cx="17160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n-US" sz="1400">
                <a:latin typeface="Arial" panose="020B0604020202020204" pitchFamily="34" charset="0"/>
              </a:rPr>
              <a:t>Se establece un nombre representativo de la actividad del método</a:t>
            </a:r>
          </a:p>
        </p:txBody>
      </p:sp>
      <p:sp>
        <p:nvSpPr>
          <p:cNvPr id="15" name="14 CuadroTexto">
            <a:extLst>
              <a:ext uri="{FF2B5EF4-FFF2-40B4-BE49-F238E27FC236}">
                <a16:creationId xmlns:a16="http://schemas.microsoft.com/office/drawing/2014/main" id="{5EF9648F-76BF-4A20-AC7D-2EEAD798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4" y="4857750"/>
            <a:ext cx="16462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n-US" sz="1400">
                <a:latin typeface="Arial" panose="020B0604020202020204" pitchFamily="34" charset="0"/>
              </a:rPr>
              <a:t>Se establece si el método requiere datos adicionales para su ejecución o no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9A42B24A-AC74-4B1F-9545-85EA2B45CC5C}"/>
              </a:ext>
            </a:extLst>
          </p:cNvPr>
          <p:cNvSpPr/>
          <p:nvPr/>
        </p:nvSpPr>
        <p:spPr>
          <a:xfrm rot="5400000">
            <a:off x="5753894" y="-1702594"/>
            <a:ext cx="539750" cy="8497888"/>
          </a:xfrm>
          <a:prstGeom prst="leftBrace">
            <a:avLst>
              <a:gd name="adj1" fmla="val 48246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848BA8-8FB4-4057-AFCF-0B25FABE7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773238"/>
            <a:ext cx="8497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n-US" dirty="0">
                <a:latin typeface="Arial" panose="020B0604020202020204" pitchFamily="34" charset="0"/>
              </a:rPr>
              <a:t>Firma (declaración)</a:t>
            </a:r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A3892D5C-2498-4E3E-BBA2-86D7B1D38215}"/>
              </a:ext>
            </a:extLst>
          </p:cNvPr>
          <p:cNvSpPr/>
          <p:nvPr/>
        </p:nvSpPr>
        <p:spPr>
          <a:xfrm>
            <a:off x="3038476" y="2930526"/>
            <a:ext cx="303213" cy="1223963"/>
          </a:xfrm>
          <a:prstGeom prst="rightBrace">
            <a:avLst>
              <a:gd name="adj1" fmla="val 40055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2D0355-F2FC-433E-BE08-89390705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348038"/>
            <a:ext cx="412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PE" altLang="en-US" sz="2000">
                <a:latin typeface="Arial" panose="020B0604020202020204" pitchFamily="34" charset="0"/>
              </a:rPr>
              <a:t>Cuerpo (implementación)</a:t>
            </a:r>
          </a:p>
        </p:txBody>
      </p:sp>
      <p:cxnSp>
        <p:nvCxnSpPr>
          <p:cNvPr id="20" name="6 Conector recto de flecha">
            <a:extLst>
              <a:ext uri="{FF2B5EF4-FFF2-40B4-BE49-F238E27FC236}">
                <a16:creationId xmlns:a16="http://schemas.microsoft.com/office/drawing/2014/main" id="{BA7E5812-83A5-4D02-80A8-1A4E96F8800A}"/>
              </a:ext>
            </a:extLst>
          </p:cNvPr>
          <p:cNvCxnSpPr/>
          <p:nvPr/>
        </p:nvCxnSpPr>
        <p:spPr>
          <a:xfrm rot="5400000" flipH="1" flipV="1">
            <a:off x="2405857" y="3479007"/>
            <a:ext cx="1000125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9 Elipse">
            <a:extLst>
              <a:ext uri="{FF2B5EF4-FFF2-40B4-BE49-F238E27FC236}">
                <a16:creationId xmlns:a16="http://schemas.microsoft.com/office/drawing/2014/main" id="{FE527BCE-90BF-4E5F-AF37-86BDFFDDA44B}"/>
              </a:ext>
            </a:extLst>
          </p:cNvPr>
          <p:cNvSpPr/>
          <p:nvPr/>
        </p:nvSpPr>
        <p:spPr>
          <a:xfrm>
            <a:off x="2618968" y="4154850"/>
            <a:ext cx="571504" cy="571504"/>
          </a:xfrm>
          <a:prstGeom prst="ellipse">
            <a:avLst/>
          </a:prstGeom>
          <a:solidFill>
            <a:srgbClr val="96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12 CuadroTexto">
            <a:extLst>
              <a:ext uri="{FF2B5EF4-FFF2-40B4-BE49-F238E27FC236}">
                <a16:creationId xmlns:a16="http://schemas.microsoft.com/office/drawing/2014/main" id="{07EAACD8-565D-4390-914B-E670A7F3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4852989"/>
            <a:ext cx="1584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n-US" sz="1400">
                <a:latin typeface="Arial" panose="020B0604020202020204" pitchFamily="34" charset="0"/>
              </a:rPr>
              <a:t>Se establece el nivel de acceso: public, protected o private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AE13DE-3065-43AA-9DB2-233310B42A9A}"/>
              </a:ext>
            </a:extLst>
          </p:cNvPr>
          <p:cNvSpPr txBox="1"/>
          <p:nvPr/>
        </p:nvSpPr>
        <p:spPr>
          <a:xfrm>
            <a:off x="1925639" y="2879726"/>
            <a:ext cx="10262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llave de inicio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D545E2-E4A3-4F80-8767-E63D7BC16CDB}"/>
              </a:ext>
            </a:extLst>
          </p:cNvPr>
          <p:cNvSpPr txBox="1"/>
          <p:nvPr/>
        </p:nvSpPr>
        <p:spPr>
          <a:xfrm>
            <a:off x="1955801" y="3935414"/>
            <a:ext cx="8595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llave de fin</a:t>
            </a:r>
          </a:p>
        </p:txBody>
      </p:sp>
    </p:spTree>
    <p:extLst>
      <p:ext uri="{BB962C8B-B14F-4D97-AF65-F5344CB8AC3E}">
        <p14:creationId xmlns:p14="http://schemas.microsoft.com/office/powerpoint/2010/main" val="30807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97428778-A778-4854-8A4E-04598959D09B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en-US"/>
              <a:t>Tipos de métodos</a:t>
            </a:r>
          </a:p>
        </p:txBody>
      </p:sp>
      <p:sp>
        <p:nvSpPr>
          <p:cNvPr id="14339" name="Marcador de contenido 2">
            <a:extLst>
              <a:ext uri="{FF2B5EF4-FFF2-40B4-BE49-F238E27FC236}">
                <a16:creationId xmlns:a16="http://schemas.microsoft.com/office/drawing/2014/main" id="{AD3B726F-B8EB-4DC5-B5B0-042A61AAD2E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s-PE" altLang="en-US"/>
              <a:t>Métodos que no retornan valor y no reciben parámetros</a:t>
            </a:r>
          </a:p>
          <a:p>
            <a:pPr>
              <a:lnSpc>
                <a:spcPct val="150000"/>
              </a:lnSpc>
            </a:pPr>
            <a:r>
              <a:rPr lang="es-PE" altLang="en-US"/>
              <a:t>Métodos que no retornan valor pero reciben parámetros</a:t>
            </a:r>
          </a:p>
          <a:p>
            <a:pPr>
              <a:lnSpc>
                <a:spcPct val="150000"/>
              </a:lnSpc>
            </a:pPr>
            <a:r>
              <a:rPr lang="es-PE" altLang="en-US"/>
              <a:t>Métodos que retornan valor pero no reciben parámetros</a:t>
            </a:r>
          </a:p>
          <a:p>
            <a:pPr>
              <a:lnSpc>
                <a:spcPct val="150000"/>
              </a:lnSpc>
            </a:pPr>
            <a:r>
              <a:rPr lang="es-PE" altLang="en-US"/>
              <a:t>Métodos que retornan valor y reciben parámetros</a:t>
            </a:r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140367A7-8AEE-458C-833A-306067C3D460}"/>
              </a:ext>
            </a:extLst>
          </p:cNvPr>
          <p:cNvSpPr txBox="1"/>
          <p:nvPr/>
        </p:nvSpPr>
        <p:spPr>
          <a:xfrm>
            <a:off x="1884841" y="4728417"/>
            <a:ext cx="8212138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2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&lt;definición de acceso&gt; </a:t>
            </a:r>
            <a:r>
              <a:rPr lang="es-PE" sz="1200" b="1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&lt;definición de retorno&gt;</a:t>
            </a:r>
            <a:r>
              <a:rPr lang="es-PE" sz="1200" b="1" dirty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PE" sz="12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&lt;nombre del método&gt; </a:t>
            </a:r>
            <a:r>
              <a:rPr lang="es-PE" sz="1200" b="1" dirty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(&lt;definición de parámetros&gt;)</a:t>
            </a:r>
            <a:endParaRPr lang="es-PE" sz="1400" b="1" dirty="0">
              <a:solidFill>
                <a:srgbClr val="92D05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	……</a:t>
            </a:r>
          </a:p>
          <a:p>
            <a:pPr>
              <a:defRPr/>
            </a:pPr>
            <a:endParaRPr lang="es-PE" sz="1400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	……</a:t>
            </a: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Nota del autor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Los ejemplos vistos en las diapositivas no contemplan todos los tipos de métodos, en algunos casos tampoco variables globales.</a:t>
            </a:r>
          </a:p>
          <a:p>
            <a:r>
              <a:rPr lang="es-PE" sz="2400" dirty="0"/>
              <a:t>Estas diapositivas son complemento a lo visto en clase, es de responsabilidad del alumno practicar y revisar otras fuentes académicas.</a:t>
            </a:r>
          </a:p>
          <a:p>
            <a:r>
              <a:rPr lang="es-PE" sz="2400" dirty="0"/>
              <a:t>La invocación (ejecución) de métodos en la mayoría de ejemplos se ha realizado desde el método </a:t>
            </a:r>
            <a:r>
              <a:rPr lang="es-PE" sz="2400" dirty="0" err="1"/>
              <a:t>main</a:t>
            </a:r>
            <a:r>
              <a:rPr lang="es-PE" sz="2400" dirty="0"/>
              <a:t>. El alumno puede practicar invocar a métodos desde otros métodos que no son el </a:t>
            </a:r>
            <a:r>
              <a:rPr lang="es-PE" sz="2400" dirty="0" err="1"/>
              <a:t>main</a:t>
            </a:r>
            <a:r>
              <a:rPr lang="es-PE" sz="2400" dirty="0"/>
              <a:t>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Métodos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010-B1C4-4912-88C5-A3179F4BBE3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17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3">
            <a:extLst>
              <a:ext uri="{FF2B5EF4-FFF2-40B4-BE49-F238E27FC236}">
                <a16:creationId xmlns:a16="http://schemas.microsoft.com/office/drawing/2014/main" id="{23EF611E-BDD1-4467-8C9B-2747092FAE21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/>
          <a:p>
            <a:r>
              <a:rPr lang="es-PE" altLang="en-US"/>
              <a:t>Método que no retorna resultado y no recibe parámetros</a:t>
            </a:r>
          </a:p>
        </p:txBody>
      </p:sp>
    </p:spTree>
    <p:extLst>
      <p:ext uri="{BB962C8B-B14F-4D97-AF65-F5344CB8AC3E}">
        <p14:creationId xmlns:p14="http://schemas.microsoft.com/office/powerpoint/2010/main" val="165841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3">
            <a:extLst>
              <a:ext uri="{FF2B5EF4-FFF2-40B4-BE49-F238E27FC236}">
                <a16:creationId xmlns:a16="http://schemas.microsoft.com/office/drawing/2014/main" id="{D1093A82-85FF-4A8B-A3D7-3ED8D7F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en-US"/>
              <a:t>Consideraciones</a:t>
            </a:r>
          </a:p>
        </p:txBody>
      </p:sp>
      <p:sp>
        <p:nvSpPr>
          <p:cNvPr id="16387" name="Marcador de contenido 4">
            <a:extLst>
              <a:ext uri="{FF2B5EF4-FFF2-40B4-BE49-F238E27FC236}">
                <a16:creationId xmlns:a16="http://schemas.microsoft.com/office/drawing/2014/main" id="{B1310FDE-E17F-457D-A488-7CEC42A2DB5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altLang="en-US"/>
              <a:t>Es el más fácil de implementar y de usar.</a:t>
            </a:r>
          </a:p>
          <a:p>
            <a:r>
              <a:rPr lang="es-PE" altLang="en-US"/>
              <a:t>Hace uso extensivo de variables globales.</a:t>
            </a:r>
          </a:p>
        </p:txBody>
      </p:sp>
    </p:spTree>
    <p:extLst>
      <p:ext uri="{BB962C8B-B14F-4D97-AF65-F5344CB8AC3E}">
        <p14:creationId xmlns:p14="http://schemas.microsoft.com/office/powerpoint/2010/main" val="413915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968C9D36-B9F9-4338-A55C-4C15EF090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Estructura</a:t>
            </a:r>
          </a:p>
        </p:txBody>
      </p:sp>
      <p:grpSp>
        <p:nvGrpSpPr>
          <p:cNvPr id="17411" name="Grupo 1">
            <a:extLst>
              <a:ext uri="{FF2B5EF4-FFF2-40B4-BE49-F238E27FC236}">
                <a16:creationId xmlns:a16="http://schemas.microsoft.com/office/drawing/2014/main" id="{0664204E-A175-406E-B59F-367D4CE9A72B}"/>
              </a:ext>
            </a:extLst>
          </p:cNvPr>
          <p:cNvGrpSpPr>
            <a:grpSpLocks/>
          </p:cNvGrpSpPr>
          <p:nvPr/>
        </p:nvGrpSpPr>
        <p:grpSpPr bwMode="auto">
          <a:xfrm>
            <a:off x="2255839" y="1674813"/>
            <a:ext cx="7800975" cy="3598862"/>
            <a:chOff x="371475" y="1674813"/>
            <a:chExt cx="7800975" cy="3598862"/>
          </a:xfrm>
        </p:grpSpPr>
        <p:sp>
          <p:nvSpPr>
            <p:cNvPr id="17412" name="4 CuadroTexto">
              <a:extLst>
                <a:ext uri="{FF2B5EF4-FFF2-40B4-BE49-F238E27FC236}">
                  <a16:creationId xmlns:a16="http://schemas.microsoft.com/office/drawing/2014/main" id="{33AFC307-2D41-400E-8DD3-F5C3A69F1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350" y="2781300"/>
              <a:ext cx="5451475" cy="249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public </a:t>
              </a:r>
              <a:r>
                <a:rPr lang="es-PE" altLang="en-US" b="1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void</a:t>
              </a:r>
              <a:r>
                <a:rPr lang="es-PE" altLang="en-US" b="1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>
                  <a:latin typeface="Tahoma" panose="020B0604030504040204" pitchFamily="34" charset="0"/>
                  <a:cs typeface="Tahoma" panose="020B0604030504040204" pitchFamily="34" charset="0"/>
                </a:rPr>
                <a:t>nombreMetodo </a:t>
              </a:r>
              <a:r>
                <a:rPr lang="es-PE" altLang="en-US" b="1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( )</a:t>
              </a:r>
            </a:p>
            <a:p>
              <a:r>
                <a:rPr lang="es-PE" altLang="en-US">
                  <a:latin typeface="Tahoma" panose="020B0604030504040204" pitchFamily="34" charset="0"/>
                  <a:cs typeface="Tahoma" panose="020B0604030504040204" pitchFamily="34" charset="0"/>
                </a:rPr>
                <a:t>{</a:t>
              </a:r>
            </a:p>
            <a:p>
              <a:r>
                <a:rPr lang="es-PE" altLang="en-US" sz="2800">
                  <a:latin typeface="Tahoma" panose="020B0604030504040204" pitchFamily="34" charset="0"/>
                  <a:cs typeface="Tahoma" panose="020B0604030504040204" pitchFamily="34" charset="0"/>
                </a:rPr>
                <a:t>	……</a:t>
              </a:r>
            </a:p>
            <a:p>
              <a:r>
                <a:rPr lang="es-PE" altLang="en-US" sz="2800">
                  <a:latin typeface="Tahoma" panose="020B0604030504040204" pitchFamily="34" charset="0"/>
                  <a:cs typeface="Tahoma" panose="020B0604030504040204" pitchFamily="34" charset="0"/>
                </a:rPr>
                <a:t>	</a:t>
              </a:r>
              <a:r>
                <a:rPr lang="es-PE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//cuerpo del método</a:t>
              </a:r>
            </a:p>
            <a:p>
              <a:r>
                <a:rPr lang="es-PE" altLang="en-US" sz="2800">
                  <a:latin typeface="Tahoma" panose="020B0604030504040204" pitchFamily="34" charset="0"/>
                  <a:cs typeface="Tahoma" panose="020B0604030504040204" pitchFamily="34" charset="0"/>
                </a:rPr>
                <a:t>	……</a:t>
              </a:r>
            </a:p>
            <a:p>
              <a:r>
                <a:rPr lang="es-PE" altLang="en-US">
                  <a:latin typeface="Tahoma" panose="020B0604030504040204" pitchFamily="34" charset="0"/>
                  <a:cs typeface="Tahoma" panose="020B0604030504040204" pitchFamily="34" charset="0"/>
                </a:rPr>
                <a:t>}</a:t>
              </a:r>
            </a:p>
          </p:txBody>
        </p:sp>
        <p:sp>
          <p:nvSpPr>
            <p:cNvPr id="17413" name="CuadroTexto 4">
              <a:extLst>
                <a:ext uri="{FF2B5EF4-FFF2-40B4-BE49-F238E27FC236}">
                  <a16:creationId xmlns:a16="http://schemas.microsoft.com/office/drawing/2014/main" id="{F2A56131-0A50-4DE1-B8DB-E78BB8B00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338" y="1674813"/>
              <a:ext cx="10588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No devuelve valor</a:t>
              </a:r>
            </a:p>
          </p:txBody>
        </p:sp>
        <p:sp>
          <p:nvSpPr>
            <p:cNvPr id="17414" name="CuadroTexto 5">
              <a:extLst>
                <a:ext uri="{FF2B5EF4-FFF2-40B4-BE49-F238E27FC236}">
                  <a16:creationId xmlns:a16="http://schemas.microsoft.com/office/drawing/2014/main" id="{674E583B-B40B-4AA7-A25C-4ADB2DE86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1709738"/>
              <a:ext cx="93662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Nombre del método</a:t>
              </a:r>
            </a:p>
          </p:txBody>
        </p:sp>
        <p:sp>
          <p:nvSpPr>
            <p:cNvPr id="17415" name="CuadroTexto 6">
              <a:extLst>
                <a:ext uri="{FF2B5EF4-FFF2-40B4-BE49-F238E27FC236}">
                  <a16:creationId xmlns:a16="http://schemas.microsoft.com/office/drawing/2014/main" id="{B6E61180-95C6-494D-8BC2-CFD12394B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488" y="2751138"/>
              <a:ext cx="12239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sz="1600">
                  <a:latin typeface="Arial" panose="020B0604020202020204" pitchFamily="34" charset="0"/>
                </a:rPr>
                <a:t>No recibe parámetros</a:t>
              </a:r>
            </a:p>
          </p:txBody>
        </p:sp>
        <p:sp>
          <p:nvSpPr>
            <p:cNvPr id="17416" name="CuadroTexto 7">
              <a:extLst>
                <a:ext uri="{FF2B5EF4-FFF2-40B4-BE49-F238E27FC236}">
                  <a16:creationId xmlns:a16="http://schemas.microsoft.com/office/drawing/2014/main" id="{F0A6E193-49ED-4BAD-8C44-DF968233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75" y="2751138"/>
              <a:ext cx="9350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Nivel de acceso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5F7BD8A-011F-413A-9C12-BCCD2C095D05}"/>
                </a:ext>
              </a:extLst>
            </p:cNvPr>
            <p:cNvCxnSpPr>
              <a:stCxn id="17416" idx="3"/>
            </p:cNvCxnSpPr>
            <p:nvPr/>
          </p:nvCxnSpPr>
          <p:spPr>
            <a:xfrm flipV="1">
              <a:off x="1306512" y="3043238"/>
              <a:ext cx="477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A7B36453-A36C-4462-8035-B9123BE6856E}"/>
                </a:ext>
              </a:extLst>
            </p:cNvPr>
            <p:cNvCxnSpPr/>
            <p:nvPr/>
          </p:nvCxnSpPr>
          <p:spPr>
            <a:xfrm>
              <a:off x="3221037" y="2541588"/>
              <a:ext cx="0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F06DF375-2768-46A3-AEDB-B060C4F5CF57}"/>
                </a:ext>
              </a:extLst>
            </p:cNvPr>
            <p:cNvCxnSpPr/>
            <p:nvPr/>
          </p:nvCxnSpPr>
          <p:spPr>
            <a:xfrm>
              <a:off x="4824412" y="2541588"/>
              <a:ext cx="0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D3657E84-C706-438D-8CA4-6E2EB922B118}"/>
                </a:ext>
              </a:extLst>
            </p:cNvPr>
            <p:cNvCxnSpPr/>
            <p:nvPr/>
          </p:nvCxnSpPr>
          <p:spPr>
            <a:xfrm flipH="1">
              <a:off x="6443662" y="3043238"/>
              <a:ext cx="431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44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2">
            <a:extLst>
              <a:ext uri="{FF2B5EF4-FFF2-40B4-BE49-F238E27FC236}">
                <a16:creationId xmlns:a16="http://schemas.microsoft.com/office/drawing/2014/main" id="{0DB0244D-0533-46F6-85B5-05D9F1CC8077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/>
          <a:p>
            <a:r>
              <a:rPr lang="es-PE" altLang="en-US"/>
              <a:t>Método que no retorna resultado pero recibe parámetros</a:t>
            </a:r>
          </a:p>
        </p:txBody>
      </p:sp>
    </p:spTree>
    <p:extLst>
      <p:ext uri="{BB962C8B-B14F-4D97-AF65-F5344CB8AC3E}">
        <p14:creationId xmlns:p14="http://schemas.microsoft.com/office/powerpoint/2010/main" val="23948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4">
            <a:extLst>
              <a:ext uri="{FF2B5EF4-FFF2-40B4-BE49-F238E27FC236}">
                <a16:creationId xmlns:a16="http://schemas.microsoft.com/office/drawing/2014/main" id="{6CBBE940-DE5C-405A-8896-DA79FEA38DC5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en-US"/>
              <a:t>Consideraciones</a:t>
            </a:r>
          </a:p>
        </p:txBody>
      </p:sp>
      <p:sp>
        <p:nvSpPr>
          <p:cNvPr id="19459" name="Marcador de contenido 5">
            <a:extLst>
              <a:ext uri="{FF2B5EF4-FFF2-40B4-BE49-F238E27FC236}">
                <a16:creationId xmlns:a16="http://schemas.microsoft.com/office/drawing/2014/main" id="{EC0C5028-433D-42DC-8BD5-B48085BE60A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altLang="en-US"/>
              <a:t>Estos métodos requieren de uno o mas de datos de entrada (parámetros) para realizar su función.</a:t>
            </a:r>
          </a:p>
          <a:p>
            <a:r>
              <a:rPr lang="es-PE" altLang="en-US"/>
              <a:t>Los datos de entrada son especificados en la lista de parámetros.</a:t>
            </a:r>
          </a:p>
          <a:p>
            <a:r>
              <a:rPr lang="es-PE" altLang="en-US"/>
              <a:t>Los parámetros pueden ser de cualquier tipo de dato.</a:t>
            </a:r>
          </a:p>
          <a:p>
            <a:r>
              <a:rPr lang="es-PE" altLang="en-US"/>
              <a:t>Estos métodos al ser ejecutados se les debe enviar los datos en la misma cantidad y mismo tipo con que han sido declarados en el método.</a:t>
            </a:r>
          </a:p>
        </p:txBody>
      </p:sp>
    </p:spTree>
    <p:extLst>
      <p:ext uri="{BB962C8B-B14F-4D97-AF65-F5344CB8AC3E}">
        <p14:creationId xmlns:p14="http://schemas.microsoft.com/office/powerpoint/2010/main" val="6108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6C340D94-CB74-42A5-BB3D-F430FB74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Estructura</a:t>
            </a:r>
          </a:p>
        </p:txBody>
      </p:sp>
      <p:grpSp>
        <p:nvGrpSpPr>
          <p:cNvPr id="20483" name="Grupo 1">
            <a:extLst>
              <a:ext uri="{FF2B5EF4-FFF2-40B4-BE49-F238E27FC236}">
                <a16:creationId xmlns:a16="http://schemas.microsoft.com/office/drawing/2014/main" id="{1F970A01-1A48-47DB-ACB7-E2ACF03039B8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1674814"/>
            <a:ext cx="8135937" cy="3660775"/>
            <a:chOff x="396875" y="1674813"/>
            <a:chExt cx="8135938" cy="3660775"/>
          </a:xfrm>
        </p:grpSpPr>
        <p:sp>
          <p:nvSpPr>
            <p:cNvPr id="20484" name="4 CuadroTexto">
              <a:extLst>
                <a:ext uri="{FF2B5EF4-FFF2-40B4-BE49-F238E27FC236}">
                  <a16:creationId xmlns:a16="http://schemas.microsoft.com/office/drawing/2014/main" id="{897367AB-85D7-4408-9DFB-7EA1483E6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175" y="2781300"/>
              <a:ext cx="6624638" cy="255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public </a:t>
              </a:r>
              <a:r>
                <a:rPr lang="es-PE" altLang="en-US" b="1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void</a:t>
              </a:r>
              <a:r>
                <a:rPr lang="es-PE" altLang="en-US" b="1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>
                  <a:latin typeface="Tahoma" panose="020B0604030504040204" pitchFamily="34" charset="0"/>
                  <a:cs typeface="Tahoma" panose="020B0604030504040204" pitchFamily="34" charset="0"/>
                </a:rPr>
                <a:t>nombreMetodo </a:t>
              </a:r>
              <a:r>
                <a:rPr lang="es-PE" altLang="en-US" b="1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(double a)</a:t>
              </a:r>
            </a:p>
            <a:p>
              <a:r>
                <a:rPr lang="es-PE" altLang="en-US">
                  <a:latin typeface="Tahoma" panose="020B0604030504040204" pitchFamily="34" charset="0"/>
                  <a:cs typeface="Tahoma" panose="020B0604030504040204" pitchFamily="34" charset="0"/>
                </a:rPr>
                <a:t>{</a:t>
              </a:r>
            </a:p>
            <a:p>
              <a:r>
                <a:rPr lang="es-PE" altLang="en-US" sz="2800">
                  <a:latin typeface="Tahoma" panose="020B0604030504040204" pitchFamily="34" charset="0"/>
                  <a:cs typeface="Tahoma" panose="020B0604030504040204" pitchFamily="34" charset="0"/>
                </a:rPr>
                <a:t>	……</a:t>
              </a:r>
            </a:p>
            <a:p>
              <a:r>
                <a:rPr lang="es-PE" altLang="en-US" sz="2800">
                  <a:latin typeface="Tahoma" panose="020B0604030504040204" pitchFamily="34" charset="0"/>
                  <a:cs typeface="Tahoma" panose="020B0604030504040204" pitchFamily="34" charset="0"/>
                </a:rPr>
                <a:t>	</a:t>
              </a:r>
              <a:r>
                <a:rPr lang="es-PE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//cuerpo del método</a:t>
              </a:r>
            </a:p>
            <a:p>
              <a:r>
                <a:rPr lang="es-PE" altLang="en-US" sz="2800">
                  <a:latin typeface="Tahoma" panose="020B0604030504040204" pitchFamily="34" charset="0"/>
                  <a:cs typeface="Tahoma" panose="020B0604030504040204" pitchFamily="34" charset="0"/>
                </a:rPr>
                <a:t>	……</a:t>
              </a:r>
            </a:p>
            <a:p>
              <a:r>
                <a:rPr lang="es-PE" altLang="en-US">
                  <a:latin typeface="Tahoma" panose="020B0604030504040204" pitchFamily="34" charset="0"/>
                  <a:cs typeface="Tahoma" panose="020B0604030504040204" pitchFamily="34" charset="0"/>
                </a:rPr>
                <a:t>}</a:t>
              </a:r>
            </a:p>
          </p:txBody>
        </p:sp>
        <p:sp>
          <p:nvSpPr>
            <p:cNvPr id="20485" name="CuadroTexto 4">
              <a:extLst>
                <a:ext uri="{FF2B5EF4-FFF2-40B4-BE49-F238E27FC236}">
                  <a16:creationId xmlns:a16="http://schemas.microsoft.com/office/drawing/2014/main" id="{5ADF1AF8-70D4-4D35-864A-69ED5E839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800" y="1674813"/>
              <a:ext cx="1058863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No devuelve valor</a:t>
              </a:r>
            </a:p>
          </p:txBody>
        </p:sp>
        <p:sp>
          <p:nvSpPr>
            <p:cNvPr id="20486" name="CuadroTexto 5">
              <a:extLst>
                <a:ext uri="{FF2B5EF4-FFF2-40B4-BE49-F238E27FC236}">
                  <a16:creationId xmlns:a16="http://schemas.microsoft.com/office/drawing/2014/main" id="{6192E0D4-3739-40FB-A07C-738AD1725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709738"/>
              <a:ext cx="93662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Nombre del método</a:t>
              </a:r>
            </a:p>
          </p:txBody>
        </p:sp>
        <p:sp>
          <p:nvSpPr>
            <p:cNvPr id="20487" name="CuadroTexto 6">
              <a:extLst>
                <a:ext uri="{FF2B5EF4-FFF2-40B4-BE49-F238E27FC236}">
                  <a16:creationId xmlns:a16="http://schemas.microsoft.com/office/drawing/2014/main" id="{12C13989-B455-49A2-849E-5E2D6AD3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1709738"/>
              <a:ext cx="12239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sz="1600">
                  <a:latin typeface="Arial" panose="020B0604020202020204" pitchFamily="34" charset="0"/>
                </a:rPr>
                <a:t>Recibe un parámetro</a:t>
              </a:r>
            </a:p>
          </p:txBody>
        </p:sp>
        <p:sp>
          <p:nvSpPr>
            <p:cNvPr id="20488" name="CuadroTexto 7">
              <a:extLst>
                <a:ext uri="{FF2B5EF4-FFF2-40B4-BE49-F238E27FC236}">
                  <a16:creationId xmlns:a16="http://schemas.microsoft.com/office/drawing/2014/main" id="{139BD6AE-0878-43C1-9EA2-39FB86E21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1138"/>
              <a:ext cx="9350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Nivel de acceso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A2337342-C860-4A8D-A0CB-4B66D6E9FF5F}"/>
                </a:ext>
              </a:extLst>
            </p:cNvPr>
            <p:cNvCxnSpPr>
              <a:stCxn id="20488" idx="3"/>
            </p:cNvCxnSpPr>
            <p:nvPr/>
          </p:nvCxnSpPr>
          <p:spPr>
            <a:xfrm flipV="1">
              <a:off x="1331912" y="3043238"/>
              <a:ext cx="477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BCA5F65-2938-4436-87B1-3DBB6487AB39}"/>
                </a:ext>
              </a:extLst>
            </p:cNvPr>
            <p:cNvCxnSpPr/>
            <p:nvPr/>
          </p:nvCxnSpPr>
          <p:spPr>
            <a:xfrm>
              <a:off x="3365500" y="2541588"/>
              <a:ext cx="0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0938089F-96ED-49D5-A12D-E7FDE6C2AE31}"/>
                </a:ext>
              </a:extLst>
            </p:cNvPr>
            <p:cNvCxnSpPr/>
            <p:nvPr/>
          </p:nvCxnSpPr>
          <p:spPr>
            <a:xfrm>
              <a:off x="4897438" y="2541588"/>
              <a:ext cx="0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2FA3B17-989F-461E-A363-3F6F52BD6B98}"/>
                </a:ext>
              </a:extLst>
            </p:cNvPr>
            <p:cNvCxnSpPr/>
            <p:nvPr/>
          </p:nvCxnSpPr>
          <p:spPr>
            <a:xfrm>
              <a:off x="7218363" y="2506663"/>
              <a:ext cx="0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74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Semana 2</a:t>
            </a:r>
          </a:p>
        </p:txBody>
      </p:sp>
      <p:sp>
        <p:nvSpPr>
          <p:cNvPr id="11267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Primera sesión</a:t>
            </a:r>
          </a:p>
          <a:p>
            <a:pPr lvl="1"/>
            <a:r>
              <a:rPr lang="es-PE" dirty="0"/>
              <a:t>Métodos: Definición y clasificación. Llamada de métodos. Métodos definidos por usuario. Métodos que no retornan valor y no reciben parámetros. </a:t>
            </a:r>
          </a:p>
          <a:p>
            <a:r>
              <a:rPr lang="es-PE" dirty="0"/>
              <a:t>Segunda sesión</a:t>
            </a:r>
          </a:p>
          <a:p>
            <a:pPr lvl="1"/>
            <a:r>
              <a:rPr lang="es-PE" dirty="0"/>
              <a:t>Métodos que no retornan valor pero reciben parámetros.</a:t>
            </a:r>
            <a:endParaRPr lang="es-PE" altLang="en-US" dirty="0"/>
          </a:p>
        </p:txBody>
      </p:sp>
    </p:spTree>
    <p:extLst>
      <p:ext uri="{BB962C8B-B14F-4D97-AF65-F5344CB8AC3E}">
        <p14:creationId xmlns:p14="http://schemas.microsoft.com/office/powerpoint/2010/main" val="335428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B602E654-066C-4868-89EE-CADCCBCC3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Ejercicios</a:t>
            </a:r>
          </a:p>
        </p:txBody>
      </p:sp>
      <p:sp>
        <p:nvSpPr>
          <p:cNvPr id="21507" name="15 CuadroTexto">
            <a:extLst>
              <a:ext uri="{FF2B5EF4-FFF2-40B4-BE49-F238E27FC236}">
                <a16:creationId xmlns:a16="http://schemas.microsoft.com/office/drawing/2014/main" id="{348A2B0E-1D5E-49D0-BEB5-9643467A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26" y="2731705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s-ES" alt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Desarrolle una solución utilizando métodos que no devuelven valor y que no reciben parámetros, que permita calcular el área de un cuadrado ingresando el tamaño de su lado.</a:t>
            </a:r>
            <a:endParaRPr lang="es-PE" alt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8089D97-A048-467B-9D75-5FAA9312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114" y="2226880"/>
            <a:ext cx="2411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altLang="es-PE" sz="3360" dirty="0">
                <a:solidFill>
                  <a:srgbClr val="C00000"/>
                </a:solidFill>
                <a:cs typeface="Arial" panose="020B0604020202020204" pitchFamily="34" charset="0"/>
              </a:rPr>
              <a:t>Ejercicio 01</a:t>
            </a:r>
          </a:p>
        </p:txBody>
      </p:sp>
      <p:sp>
        <p:nvSpPr>
          <p:cNvPr id="21509" name="15 CuadroTexto">
            <a:extLst>
              <a:ext uri="{FF2B5EF4-FFF2-40B4-BE49-F238E27FC236}">
                <a16:creationId xmlns:a16="http://schemas.microsoft.com/office/drawing/2014/main" id="{47A8443B-28B1-4600-AD13-FC4E75767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163" y="4171568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s-ES" alt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Desarrolle una solución utilizando métodos que no devuelven valor y que no reciben parámetros, que permita calcular el sueldo de un trabajador, ingresando su tarifa horaria y el número de horas trabajadas. Si gana más de 4,000 nuevos soles, descontar el 10%. Muestre el sueldo y el respectivo impuesto(12% sueldo bruto).</a:t>
            </a:r>
            <a:endParaRPr lang="es-PE" alt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endParaRPr lang="es-PE" alt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254038DA-599B-4FA9-B1DF-74834F69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114" y="3666742"/>
            <a:ext cx="2411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altLang="es-PE" sz="3360" dirty="0">
                <a:solidFill>
                  <a:srgbClr val="C00000"/>
                </a:solidFill>
                <a:cs typeface="Arial" panose="020B0604020202020204" pitchFamily="34" charset="0"/>
              </a:rPr>
              <a:t>Ejercicio 02</a:t>
            </a:r>
          </a:p>
        </p:txBody>
      </p:sp>
    </p:spTree>
    <p:extLst>
      <p:ext uri="{BB962C8B-B14F-4D97-AF65-F5344CB8AC3E}">
        <p14:creationId xmlns:p14="http://schemas.microsoft.com/office/powerpoint/2010/main" val="348134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B30067A6-6701-49C9-BD5E-351272A3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Métodos</a:t>
            </a:r>
          </a:p>
        </p:txBody>
      </p:sp>
      <p:sp>
        <p:nvSpPr>
          <p:cNvPr id="11267" name="Marcador de contenido 2">
            <a:extLst>
              <a:ext uri="{FF2B5EF4-FFF2-40B4-BE49-F238E27FC236}">
                <a16:creationId xmlns:a16="http://schemas.microsoft.com/office/drawing/2014/main" id="{51145164-108F-490A-8CD1-670AA2EB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351338"/>
          </a:xfrm>
        </p:spPr>
        <p:txBody>
          <a:bodyPr/>
          <a:lstStyle/>
          <a:p>
            <a:r>
              <a:rPr lang="es-PE" altLang="en-US" dirty="0"/>
              <a:t>Definición</a:t>
            </a:r>
          </a:p>
          <a:p>
            <a:pPr lvl="1" algn="just"/>
            <a:r>
              <a:rPr lang="es-PE" altLang="en-US" dirty="0"/>
              <a:t>Es una porción de programa que realiza una determinada tarea.</a:t>
            </a:r>
          </a:p>
          <a:p>
            <a:pPr lvl="1" algn="just"/>
            <a:r>
              <a:rPr lang="es-PE" dirty="0"/>
              <a:t>Según la POO es un subprograma que realiza una acción específica y forma parte de un programa que lo contiene (una clase).</a:t>
            </a:r>
          </a:p>
          <a:p>
            <a:pPr lvl="1"/>
            <a:endParaRPr lang="es-PE" altLang="en-US" dirty="0"/>
          </a:p>
        </p:txBody>
      </p:sp>
      <p:grpSp>
        <p:nvGrpSpPr>
          <p:cNvPr id="6" name="3 Grupo">
            <a:extLst>
              <a:ext uri="{FF2B5EF4-FFF2-40B4-BE49-F238E27FC236}">
                <a16:creationId xmlns:a16="http://schemas.microsoft.com/office/drawing/2014/main" id="{D073B954-4112-4E92-82E1-5F31E22AC667}"/>
              </a:ext>
            </a:extLst>
          </p:cNvPr>
          <p:cNvGrpSpPr/>
          <p:nvPr/>
        </p:nvGrpSpPr>
        <p:grpSpPr>
          <a:xfrm>
            <a:off x="4561100" y="3371142"/>
            <a:ext cx="1833555" cy="3135680"/>
            <a:chOff x="5715008" y="1071546"/>
            <a:chExt cx="2000264" cy="3714776"/>
          </a:xfrm>
        </p:grpSpPr>
        <p:sp>
          <p:nvSpPr>
            <p:cNvPr id="7" name="4 Rectángulo">
              <a:extLst>
                <a:ext uri="{FF2B5EF4-FFF2-40B4-BE49-F238E27FC236}">
                  <a16:creationId xmlns:a16="http://schemas.microsoft.com/office/drawing/2014/main" id="{61775172-AC57-4AC7-B98A-906DC2A4F4FF}"/>
                </a:ext>
              </a:extLst>
            </p:cNvPr>
            <p:cNvSpPr/>
            <p:nvPr/>
          </p:nvSpPr>
          <p:spPr>
            <a:xfrm>
              <a:off x="5715008" y="1071546"/>
              <a:ext cx="2000264" cy="3714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schemeClr val="tx1"/>
                </a:solidFill>
              </a:endParaRPr>
            </a:p>
          </p:txBody>
        </p:sp>
        <p:sp>
          <p:nvSpPr>
            <p:cNvPr id="8" name="5 CuadroTexto">
              <a:extLst>
                <a:ext uri="{FF2B5EF4-FFF2-40B4-BE49-F238E27FC236}">
                  <a16:creationId xmlns:a16="http://schemas.microsoft.com/office/drawing/2014/main" id="{0FD850F7-96BF-4EE7-9AAB-27F41DE6965E}"/>
                </a:ext>
              </a:extLst>
            </p:cNvPr>
            <p:cNvSpPr txBox="1"/>
            <p:nvPr/>
          </p:nvSpPr>
          <p:spPr>
            <a:xfrm>
              <a:off x="6286512" y="1285860"/>
              <a:ext cx="530361" cy="32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/>
                <a:t>Auto</a:t>
              </a:r>
            </a:p>
          </p:txBody>
        </p:sp>
        <p:sp>
          <p:nvSpPr>
            <p:cNvPr id="9" name="6 CuadroTexto">
              <a:extLst>
                <a:ext uri="{FF2B5EF4-FFF2-40B4-BE49-F238E27FC236}">
                  <a16:creationId xmlns:a16="http://schemas.microsoft.com/office/drawing/2014/main" id="{D9D10A35-9B6B-4928-90B7-BF48A1EB3817}"/>
                </a:ext>
              </a:extLst>
            </p:cNvPr>
            <p:cNvSpPr txBox="1"/>
            <p:nvPr/>
          </p:nvSpPr>
          <p:spPr>
            <a:xfrm>
              <a:off x="6072199" y="1785926"/>
              <a:ext cx="1191108" cy="164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/>
                <a:t>color: </a:t>
              </a:r>
              <a:r>
                <a:rPr lang="es-PE" sz="1200" dirty="0" err="1"/>
                <a:t>string</a:t>
              </a:r>
              <a:endParaRPr lang="es-PE" sz="1200" dirty="0"/>
            </a:p>
            <a:p>
              <a:r>
                <a:rPr lang="es-PE" sz="1200" dirty="0" err="1"/>
                <a:t>numllan</a:t>
              </a:r>
              <a:r>
                <a:rPr lang="es-PE" sz="1200" dirty="0"/>
                <a:t>: </a:t>
              </a:r>
              <a:r>
                <a:rPr lang="es-PE" sz="1200" dirty="0" err="1"/>
                <a:t>int</a:t>
              </a:r>
              <a:endParaRPr lang="es-PE" sz="1200" dirty="0"/>
            </a:p>
            <a:p>
              <a:r>
                <a:rPr lang="es-PE" sz="1200" dirty="0" err="1"/>
                <a:t>numasi</a:t>
              </a:r>
              <a:r>
                <a:rPr lang="es-PE" sz="1200" dirty="0"/>
                <a:t>: </a:t>
              </a:r>
              <a:r>
                <a:rPr lang="es-PE" sz="1200" dirty="0" err="1"/>
                <a:t>int</a:t>
              </a:r>
              <a:endParaRPr lang="es-PE" sz="1200" dirty="0"/>
            </a:p>
            <a:p>
              <a:r>
                <a:rPr lang="es-PE" sz="1200" dirty="0"/>
                <a:t>marca: </a:t>
              </a:r>
              <a:r>
                <a:rPr lang="es-PE" sz="1200" dirty="0" err="1"/>
                <a:t>string</a:t>
              </a:r>
              <a:endParaRPr lang="es-PE" sz="1200" dirty="0"/>
            </a:p>
            <a:p>
              <a:r>
                <a:rPr lang="es-PE" sz="1200" dirty="0"/>
                <a:t>modelo: </a:t>
              </a:r>
              <a:r>
                <a:rPr lang="es-PE" sz="1200" dirty="0" err="1"/>
                <a:t>string</a:t>
              </a:r>
              <a:endParaRPr lang="es-PE" sz="1200" dirty="0"/>
            </a:p>
            <a:p>
              <a:r>
                <a:rPr lang="es-PE" sz="1200" dirty="0" err="1"/>
                <a:t>velmax</a:t>
              </a:r>
              <a:r>
                <a:rPr lang="es-PE" sz="1200" dirty="0"/>
                <a:t>: </a:t>
              </a:r>
              <a:r>
                <a:rPr lang="es-PE" sz="1200" dirty="0" err="1"/>
                <a:t>int</a:t>
              </a:r>
              <a:endParaRPr lang="es-PE" sz="1200" dirty="0"/>
            </a:p>
            <a:p>
              <a:r>
                <a:rPr lang="es-PE" sz="1200" dirty="0" err="1"/>
                <a:t>numcan</a:t>
              </a:r>
              <a:r>
                <a:rPr lang="es-PE" sz="1200" dirty="0"/>
                <a:t>: </a:t>
              </a:r>
              <a:r>
                <a:rPr lang="es-PE" sz="1200" dirty="0" err="1"/>
                <a:t>int</a:t>
              </a:r>
              <a:endParaRPr lang="es-PE" sz="1200" dirty="0"/>
            </a:p>
          </p:txBody>
        </p:sp>
        <p:sp>
          <p:nvSpPr>
            <p:cNvPr id="10" name="7 CuadroTexto">
              <a:extLst>
                <a:ext uri="{FF2B5EF4-FFF2-40B4-BE49-F238E27FC236}">
                  <a16:creationId xmlns:a16="http://schemas.microsoft.com/office/drawing/2014/main" id="{AB346E5C-8897-4873-BF8F-3E25D81DA114}"/>
                </a:ext>
              </a:extLst>
            </p:cNvPr>
            <p:cNvSpPr txBox="1"/>
            <p:nvPr/>
          </p:nvSpPr>
          <p:spPr>
            <a:xfrm>
              <a:off x="6000760" y="3500438"/>
              <a:ext cx="1416837" cy="120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/>
                <a:t>encender()</a:t>
              </a:r>
            </a:p>
            <a:p>
              <a:r>
                <a:rPr lang="es-PE" sz="1200" dirty="0"/>
                <a:t>avanzar()</a:t>
              </a:r>
            </a:p>
            <a:p>
              <a:r>
                <a:rPr lang="es-PE" sz="1200" dirty="0"/>
                <a:t>retroceder()</a:t>
              </a:r>
            </a:p>
            <a:p>
              <a:r>
                <a:rPr lang="es-PE" sz="1200" dirty="0"/>
                <a:t>encender _luces()</a:t>
              </a:r>
            </a:p>
            <a:p>
              <a:r>
                <a:rPr lang="es-PE" sz="1200" dirty="0" err="1"/>
                <a:t>activar_alarma</a:t>
              </a:r>
              <a:r>
                <a:rPr lang="es-PE" sz="1200" dirty="0"/>
                <a:t>()</a:t>
              </a:r>
            </a:p>
          </p:txBody>
        </p:sp>
        <p:cxnSp>
          <p:nvCxnSpPr>
            <p:cNvPr id="11" name="8 Conector recto">
              <a:extLst>
                <a:ext uri="{FF2B5EF4-FFF2-40B4-BE49-F238E27FC236}">
                  <a16:creationId xmlns:a16="http://schemas.microsoft.com/office/drawing/2014/main" id="{17FC7F75-7774-4C39-9A36-E3F1F39D856E}"/>
                </a:ext>
              </a:extLst>
            </p:cNvPr>
            <p:cNvCxnSpPr/>
            <p:nvPr/>
          </p:nvCxnSpPr>
          <p:spPr>
            <a:xfrm>
              <a:off x="5715008" y="1628505"/>
              <a:ext cx="2000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9 Conector recto">
              <a:extLst>
                <a:ext uri="{FF2B5EF4-FFF2-40B4-BE49-F238E27FC236}">
                  <a16:creationId xmlns:a16="http://schemas.microsoft.com/office/drawing/2014/main" id="{8F5CE391-DA71-4668-A717-9272B104FB10}"/>
                </a:ext>
              </a:extLst>
            </p:cNvPr>
            <p:cNvCxnSpPr/>
            <p:nvPr/>
          </p:nvCxnSpPr>
          <p:spPr>
            <a:xfrm>
              <a:off x="5715008" y="3429000"/>
              <a:ext cx="2000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1 Abrir llave">
            <a:extLst>
              <a:ext uri="{FF2B5EF4-FFF2-40B4-BE49-F238E27FC236}">
                <a16:creationId xmlns:a16="http://schemas.microsoft.com/office/drawing/2014/main" id="{3D5A43CB-3034-412E-AFCD-7A1A2A1F1AAD}"/>
              </a:ext>
            </a:extLst>
          </p:cNvPr>
          <p:cNvSpPr/>
          <p:nvPr/>
        </p:nvSpPr>
        <p:spPr>
          <a:xfrm>
            <a:off x="3826389" y="3374009"/>
            <a:ext cx="555291" cy="3132813"/>
          </a:xfrm>
          <a:prstGeom prst="leftBrace">
            <a:avLst>
              <a:gd name="adj1" fmla="val 936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7267C2BC-AD15-4A77-BDB5-F3EED048ECDA}"/>
              </a:ext>
            </a:extLst>
          </p:cNvPr>
          <p:cNvSpPr txBox="1"/>
          <p:nvPr/>
        </p:nvSpPr>
        <p:spPr>
          <a:xfrm>
            <a:off x="1728582" y="4754316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Clase / Programa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8DB9964A-ACCA-41D7-8E6D-6D858AC0F252}"/>
              </a:ext>
            </a:extLst>
          </p:cNvPr>
          <p:cNvSpPr txBox="1"/>
          <p:nvPr/>
        </p:nvSpPr>
        <p:spPr>
          <a:xfrm>
            <a:off x="6918143" y="5380345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Método / subprograma</a:t>
            </a:r>
          </a:p>
        </p:txBody>
      </p:sp>
      <p:cxnSp>
        <p:nvCxnSpPr>
          <p:cNvPr id="16" name="18 Conector recto de flecha">
            <a:extLst>
              <a:ext uri="{FF2B5EF4-FFF2-40B4-BE49-F238E27FC236}">
                <a16:creationId xmlns:a16="http://schemas.microsoft.com/office/drawing/2014/main" id="{5C08AD59-3262-43E8-B993-A04D74B1E645}"/>
              </a:ext>
            </a:extLst>
          </p:cNvPr>
          <p:cNvCxnSpPr/>
          <p:nvPr/>
        </p:nvCxnSpPr>
        <p:spPr>
          <a:xfrm rot="10800000">
            <a:off x="5703697" y="5577813"/>
            <a:ext cx="121444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2EAD37D6-0D00-4AD1-BA0D-320A0B80DB64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en-US"/>
              <a:t>Beneficios al usar métodos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5F2E1F7C-04F4-4471-B327-BA8F0EDD38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776877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altLang="en-US" dirty="0"/>
              <a:t>Permite ahorrar código (líneas de programa)</a:t>
            </a:r>
          </a:p>
          <a:p>
            <a:r>
              <a:rPr lang="es-PE" altLang="en-US" dirty="0"/>
              <a:t>Se puede ejecutar (reutilizar) las veces que sean necesarias.</a:t>
            </a:r>
          </a:p>
          <a:p>
            <a:r>
              <a:rPr lang="es-PE" altLang="en-US" dirty="0"/>
              <a:t>El programa es mucho mas ordenado.</a:t>
            </a:r>
          </a:p>
          <a:p>
            <a:r>
              <a:rPr lang="es-PE" altLang="en-US" dirty="0"/>
              <a:t>Se pueden usar la cantidad de métodos que sean necesarios.</a:t>
            </a:r>
          </a:p>
        </p:txBody>
      </p:sp>
      <p:pic>
        <p:nvPicPr>
          <p:cNvPr id="12292" name="Picture 2" descr="C:\Documents and Settings\Administrador\Configuración local\Archivos temporales de Internet\Content.IE5\1QYF0DIA\MC900433800[1].png">
            <a:extLst>
              <a:ext uri="{FF2B5EF4-FFF2-40B4-BE49-F238E27FC236}">
                <a16:creationId xmlns:a16="http://schemas.microsoft.com/office/drawing/2014/main" id="{4C8CCB0A-CE7F-45BB-8AD8-24F72E0A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7" y="2300061"/>
            <a:ext cx="2257878" cy="225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6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Consideraciones al usar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método para que se ejecute debe ser “llamado”.</a:t>
            </a:r>
          </a:p>
          <a:p>
            <a:r>
              <a:rPr lang="es-PE" dirty="0"/>
              <a:t>Un método no puede estar dentro de otro método.</a:t>
            </a:r>
          </a:p>
          <a:p>
            <a:r>
              <a:rPr lang="es-PE" altLang="en-US" dirty="0"/>
              <a:t>El orden de ejecución de un método esta determinado por la lógica de programación (es decir lo define el usuario).</a:t>
            </a:r>
            <a:endParaRPr lang="es-PE" dirty="0"/>
          </a:p>
          <a:p>
            <a:r>
              <a:rPr lang="es-PE" dirty="0"/>
              <a:t>Cuando un método termina su ejecución, el flujo del programa regresa a la línea de llamada del método.</a:t>
            </a:r>
          </a:p>
        </p:txBody>
      </p:sp>
    </p:spTree>
    <p:extLst>
      <p:ext uri="{BB962C8B-B14F-4D97-AF65-F5344CB8AC3E}">
        <p14:creationId xmlns:p14="http://schemas.microsoft.com/office/powerpoint/2010/main" val="268477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156CCE-1587-466B-9952-FAC369F3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D47903-1660-49E5-BC42-3FE90386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6" y="1739900"/>
            <a:ext cx="3708759" cy="22130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C317E8-6690-4888-8151-0CCC3EBA4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361" y="1739900"/>
            <a:ext cx="2886478" cy="27912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6CCD206-7E2A-40F7-8B86-1C0CF92041CC}"/>
              </a:ext>
            </a:extLst>
          </p:cNvPr>
          <p:cNvSpPr txBox="1"/>
          <p:nvPr/>
        </p:nvSpPr>
        <p:spPr>
          <a:xfrm>
            <a:off x="1953404" y="4775769"/>
            <a:ext cx="528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requiere crear un programa que permita mostrar una cantidad N de números aleatorios entre 1 y 100.</a:t>
            </a:r>
          </a:p>
          <a:p>
            <a:r>
              <a:rPr lang="es-PE" dirty="0"/>
              <a:t>Tener presente el diagrama de clase y el diseño de pantalla.</a:t>
            </a:r>
          </a:p>
        </p:txBody>
      </p:sp>
    </p:spTree>
    <p:extLst>
      <p:ext uri="{BB962C8B-B14F-4D97-AF65-F5344CB8AC3E}">
        <p14:creationId xmlns:p14="http://schemas.microsoft.com/office/powerpoint/2010/main" val="26177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93EFAD6-77F0-4B1E-A79F-CB0B25C71E07}"/>
              </a:ext>
            </a:extLst>
          </p:cNvPr>
          <p:cNvSpPr txBox="1"/>
          <p:nvPr/>
        </p:nvSpPr>
        <p:spPr>
          <a:xfrm>
            <a:off x="4305300" y="393700"/>
            <a:ext cx="6705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package</a:t>
            </a:r>
            <a:r>
              <a:rPr lang="es-PE" sz="1400" dirty="0"/>
              <a:t> usmp.aedi.semana2;</a:t>
            </a:r>
          </a:p>
          <a:p>
            <a:r>
              <a:rPr lang="es-PE" sz="1400" dirty="0" err="1"/>
              <a:t>import</a:t>
            </a:r>
            <a:r>
              <a:rPr lang="es-PE" sz="1400" dirty="0"/>
              <a:t> …;</a:t>
            </a:r>
          </a:p>
          <a:p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class</a:t>
            </a:r>
            <a:r>
              <a:rPr lang="es-PE" sz="1400" dirty="0"/>
              <a:t> Aleatorios </a:t>
            </a:r>
            <a:r>
              <a:rPr lang="es-PE" sz="1400" dirty="0" err="1"/>
              <a:t>extends</a:t>
            </a:r>
            <a:r>
              <a:rPr lang="es-PE" sz="1400" dirty="0"/>
              <a:t> JFrame {</a:t>
            </a:r>
          </a:p>
          <a:p>
            <a:endParaRPr lang="es-PE" sz="1400" dirty="0"/>
          </a:p>
          <a:p>
            <a:r>
              <a:rPr lang="es-PE" sz="1400" dirty="0"/>
              <a:t>	</a:t>
            </a:r>
            <a:r>
              <a:rPr lang="es-PE" sz="1400" dirty="0" err="1"/>
              <a:t>int</a:t>
            </a:r>
            <a:r>
              <a:rPr lang="es-PE" sz="1400" dirty="0"/>
              <a:t> </a:t>
            </a:r>
            <a:r>
              <a:rPr lang="es-PE" sz="1400" dirty="0" err="1"/>
              <a:t>numeroAleatorio</a:t>
            </a:r>
            <a:r>
              <a:rPr lang="es-PE" sz="1400" dirty="0"/>
              <a:t>;</a:t>
            </a:r>
          </a:p>
          <a:p>
            <a:endParaRPr lang="es-PE" sz="1400" dirty="0"/>
          </a:p>
          <a:p>
            <a:r>
              <a:rPr lang="es-PE" sz="1400" dirty="0"/>
              <a:t>	</a:t>
            </a:r>
            <a:r>
              <a:rPr lang="es-PE" sz="1400" dirty="0" err="1"/>
              <a:t>private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dirty="0" err="1"/>
              <a:t>btnGenerarAleatoriosActionPerformed</a:t>
            </a:r>
            <a:r>
              <a:rPr lang="es-PE" sz="1400" dirty="0"/>
              <a:t>(</a:t>
            </a:r>
            <a:r>
              <a:rPr lang="es-PE" sz="1400" dirty="0" err="1"/>
              <a:t>ActionEvent</a:t>
            </a:r>
            <a:r>
              <a:rPr lang="es-PE" sz="1400" dirty="0"/>
              <a:t> arg0) {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mostrarAleatorios</a:t>
            </a:r>
            <a:r>
              <a:rPr lang="es-PE" sz="1400" dirty="0"/>
              <a:t>();</a:t>
            </a:r>
          </a:p>
          <a:p>
            <a:r>
              <a:rPr lang="es-PE" sz="1400" dirty="0"/>
              <a:t>	}</a:t>
            </a:r>
          </a:p>
          <a:p>
            <a:r>
              <a:rPr lang="es-PE" sz="1400" dirty="0"/>
              <a:t>	</a:t>
            </a:r>
          </a:p>
          <a:p>
            <a:r>
              <a:rPr lang="es-PE" sz="1400" dirty="0"/>
              <a:t>	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dirty="0" err="1"/>
              <a:t>mostrarAleatorios</a:t>
            </a:r>
            <a:r>
              <a:rPr lang="es-PE" sz="1400" dirty="0"/>
              <a:t>() {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int</a:t>
            </a:r>
            <a:r>
              <a:rPr lang="es-PE" sz="1400" dirty="0"/>
              <a:t> cantidad;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int</a:t>
            </a:r>
            <a:r>
              <a:rPr lang="es-PE" sz="1400" dirty="0"/>
              <a:t> i=1;</a:t>
            </a:r>
          </a:p>
          <a:p>
            <a:r>
              <a:rPr lang="es-PE" sz="1400" dirty="0"/>
              <a:t>		</a:t>
            </a:r>
          </a:p>
          <a:p>
            <a:r>
              <a:rPr lang="es-PE" sz="1400" dirty="0"/>
              <a:t>		cantidad = </a:t>
            </a:r>
            <a:r>
              <a:rPr lang="es-PE" sz="1400" dirty="0" err="1"/>
              <a:t>Integer.parseInt</a:t>
            </a:r>
            <a:r>
              <a:rPr lang="es-PE" sz="1400" dirty="0"/>
              <a:t>(</a:t>
            </a:r>
            <a:r>
              <a:rPr lang="es-PE" sz="1400" dirty="0" err="1"/>
              <a:t>txtCantidadAleatorios.getText</a:t>
            </a:r>
            <a:r>
              <a:rPr lang="es-PE" sz="1400" dirty="0"/>
              <a:t>());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txaResultado.setText</a:t>
            </a:r>
            <a:r>
              <a:rPr lang="es-PE" sz="1400" dirty="0"/>
              <a:t>("");</a:t>
            </a:r>
          </a:p>
          <a:p>
            <a:r>
              <a:rPr lang="es-PE" sz="1400" dirty="0"/>
              <a:t>		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while</a:t>
            </a:r>
            <a:r>
              <a:rPr lang="es-PE" sz="1400" dirty="0"/>
              <a:t>(i&lt;=cantidad) {</a:t>
            </a:r>
          </a:p>
          <a:p>
            <a:r>
              <a:rPr lang="es-PE" sz="1400" dirty="0"/>
              <a:t>			</a:t>
            </a:r>
            <a:r>
              <a:rPr lang="es-PE" sz="1400" dirty="0" err="1"/>
              <a:t>generarAleatorio</a:t>
            </a:r>
            <a:r>
              <a:rPr lang="es-PE" sz="1400" dirty="0"/>
              <a:t>();</a:t>
            </a:r>
          </a:p>
          <a:p>
            <a:r>
              <a:rPr lang="es-PE" sz="1400" dirty="0"/>
              <a:t>			</a:t>
            </a:r>
            <a:r>
              <a:rPr lang="es-PE" sz="1400" dirty="0" err="1"/>
              <a:t>txaResultado.append</a:t>
            </a:r>
            <a:r>
              <a:rPr lang="es-PE" sz="1400" dirty="0"/>
              <a:t>(</a:t>
            </a:r>
            <a:r>
              <a:rPr lang="es-PE" sz="1400" dirty="0" err="1"/>
              <a:t>numeroAleatorio</a:t>
            </a:r>
            <a:r>
              <a:rPr lang="es-PE" sz="1400" dirty="0"/>
              <a:t>+"\n");</a:t>
            </a:r>
          </a:p>
          <a:p>
            <a:r>
              <a:rPr lang="es-PE" sz="1400" dirty="0"/>
              <a:t>			i++;</a:t>
            </a:r>
          </a:p>
          <a:p>
            <a:r>
              <a:rPr lang="es-PE" sz="1400" dirty="0"/>
              <a:t>		}</a:t>
            </a:r>
          </a:p>
          <a:p>
            <a:r>
              <a:rPr lang="es-PE" sz="1400" dirty="0"/>
              <a:t>	}</a:t>
            </a:r>
          </a:p>
          <a:p>
            <a:r>
              <a:rPr lang="es-PE" sz="1400" dirty="0"/>
              <a:t>	</a:t>
            </a:r>
          </a:p>
          <a:p>
            <a:r>
              <a:rPr lang="es-PE" sz="1400" dirty="0"/>
              <a:t>	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dirty="0" err="1"/>
              <a:t>generarAleatorio</a:t>
            </a:r>
            <a:r>
              <a:rPr lang="es-PE" sz="1400" dirty="0"/>
              <a:t>() {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numeroAleatorio</a:t>
            </a:r>
            <a:r>
              <a:rPr lang="es-PE" sz="1400" dirty="0"/>
              <a:t> = (</a:t>
            </a:r>
            <a:r>
              <a:rPr lang="es-PE" sz="1400" dirty="0" err="1"/>
              <a:t>int</a:t>
            </a:r>
            <a:r>
              <a:rPr lang="es-PE" sz="1400" dirty="0"/>
              <a:t>) (</a:t>
            </a:r>
            <a:r>
              <a:rPr lang="es-PE" sz="1400" dirty="0" err="1"/>
              <a:t>Math.random</a:t>
            </a:r>
            <a:r>
              <a:rPr lang="es-PE" sz="1400" dirty="0"/>
              <a:t>()*(100-0+1)+0);</a:t>
            </a:r>
          </a:p>
          <a:p>
            <a:r>
              <a:rPr lang="es-PE" sz="1400" dirty="0"/>
              <a:t>	}</a:t>
            </a:r>
          </a:p>
          <a:p>
            <a:r>
              <a:rPr lang="es-PE" sz="1400" dirty="0"/>
              <a:t>}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7D90B8F-4759-481F-8E56-733584ACECDF}"/>
              </a:ext>
            </a:extLst>
          </p:cNvPr>
          <p:cNvGrpSpPr/>
          <p:nvPr/>
        </p:nvGrpSpPr>
        <p:grpSpPr>
          <a:xfrm>
            <a:off x="4549698" y="2051824"/>
            <a:ext cx="1546302" cy="691376"/>
            <a:chOff x="4549698" y="2051824"/>
            <a:chExt cx="1546302" cy="691376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61A3C2F-42EA-4011-96D3-F473EB05BC2A}"/>
                </a:ext>
              </a:extLst>
            </p:cNvPr>
            <p:cNvCxnSpPr/>
            <p:nvPr/>
          </p:nvCxnSpPr>
          <p:spPr>
            <a:xfrm flipH="1">
              <a:off x="4560849" y="2051824"/>
              <a:ext cx="1535151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8B22FB24-C6F2-4DEF-93A2-9FA5CDED4189}"/>
                </a:ext>
              </a:extLst>
            </p:cNvPr>
            <p:cNvCxnSpPr/>
            <p:nvPr/>
          </p:nvCxnSpPr>
          <p:spPr>
            <a:xfrm>
              <a:off x="4549698" y="2051824"/>
              <a:ext cx="0" cy="680225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B9CE750-7F81-453D-9EFD-FC5CC2F8819E}"/>
                </a:ext>
              </a:extLst>
            </p:cNvPr>
            <p:cNvCxnSpPr/>
            <p:nvPr/>
          </p:nvCxnSpPr>
          <p:spPr>
            <a:xfrm>
              <a:off x="4549698" y="2743200"/>
              <a:ext cx="69137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E24F299-A360-4EE2-B1EF-ED6518EBCD28}"/>
              </a:ext>
            </a:extLst>
          </p:cNvPr>
          <p:cNvGrpSpPr/>
          <p:nvPr/>
        </p:nvGrpSpPr>
        <p:grpSpPr>
          <a:xfrm>
            <a:off x="4549698" y="4401013"/>
            <a:ext cx="2450337" cy="1243582"/>
            <a:chOff x="4549698" y="4378711"/>
            <a:chExt cx="2450337" cy="1243582"/>
          </a:xfrm>
        </p:grpSpPr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F21015C-1F41-4EB9-ADE3-9A38535CF6B3}"/>
                </a:ext>
              </a:extLst>
            </p:cNvPr>
            <p:cNvCxnSpPr/>
            <p:nvPr/>
          </p:nvCxnSpPr>
          <p:spPr>
            <a:xfrm flipH="1">
              <a:off x="4549698" y="4378711"/>
              <a:ext cx="2450337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37621D3-B262-48B3-9A20-1702B6426013}"/>
                </a:ext>
              </a:extLst>
            </p:cNvPr>
            <p:cNvCxnSpPr/>
            <p:nvPr/>
          </p:nvCxnSpPr>
          <p:spPr>
            <a:xfrm>
              <a:off x="4560849" y="4378711"/>
              <a:ext cx="0" cy="1232441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D33875CB-64BC-48D5-8DBD-38F06636E065}"/>
                </a:ext>
              </a:extLst>
            </p:cNvPr>
            <p:cNvCxnSpPr>
              <a:cxnSpLocks/>
            </p:cNvCxnSpPr>
            <p:nvPr/>
          </p:nvCxnSpPr>
          <p:spPr>
            <a:xfrm>
              <a:off x="4549698" y="5622293"/>
              <a:ext cx="69137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4685C5F-546F-41B8-ACF6-6B55F812944D}"/>
              </a:ext>
            </a:extLst>
          </p:cNvPr>
          <p:cNvSpPr txBox="1"/>
          <p:nvPr/>
        </p:nvSpPr>
        <p:spPr>
          <a:xfrm>
            <a:off x="624468" y="1126273"/>
            <a:ext cx="28770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Flujo de la ejecución del programa.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37C7050-9BFE-4CF9-B7D6-C3C7F30940EC}"/>
              </a:ext>
            </a:extLst>
          </p:cNvPr>
          <p:cNvGrpSpPr/>
          <p:nvPr/>
        </p:nvGrpSpPr>
        <p:grpSpPr>
          <a:xfrm>
            <a:off x="4612890" y="4464205"/>
            <a:ext cx="2450337" cy="1243582"/>
            <a:chOff x="4549698" y="4378711"/>
            <a:chExt cx="2450337" cy="1243582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A65C1AC-0DE3-42C8-AECC-009B0521ECBC}"/>
                </a:ext>
              </a:extLst>
            </p:cNvPr>
            <p:cNvCxnSpPr/>
            <p:nvPr/>
          </p:nvCxnSpPr>
          <p:spPr>
            <a:xfrm flipH="1">
              <a:off x="4549698" y="4378711"/>
              <a:ext cx="2450337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0A3E5C6F-86CC-4DE8-8C56-106F4F66E870}"/>
                </a:ext>
              </a:extLst>
            </p:cNvPr>
            <p:cNvCxnSpPr/>
            <p:nvPr/>
          </p:nvCxnSpPr>
          <p:spPr>
            <a:xfrm>
              <a:off x="4560849" y="4378711"/>
              <a:ext cx="0" cy="1232441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88D3018C-68D1-477C-A4B9-8441D7585E10}"/>
                </a:ext>
              </a:extLst>
            </p:cNvPr>
            <p:cNvCxnSpPr>
              <a:cxnSpLocks/>
            </p:cNvCxnSpPr>
            <p:nvPr/>
          </p:nvCxnSpPr>
          <p:spPr>
            <a:xfrm>
              <a:off x="4549698" y="5622293"/>
              <a:ext cx="69137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A2C4879-225E-461E-9260-79E837F1A089}"/>
              </a:ext>
            </a:extLst>
          </p:cNvPr>
          <p:cNvCxnSpPr>
            <a:cxnSpLocks/>
          </p:cNvCxnSpPr>
          <p:nvPr/>
        </p:nvCxnSpPr>
        <p:spPr>
          <a:xfrm flipV="1">
            <a:off x="5519854" y="4401013"/>
            <a:ext cx="3189248" cy="1721007"/>
          </a:xfrm>
          <a:prstGeom prst="bentConnector3">
            <a:avLst>
              <a:gd name="adj1" fmla="val 163287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D7576B3-4757-486B-8468-217763FE2C7A}"/>
              </a:ext>
            </a:extLst>
          </p:cNvPr>
          <p:cNvCxnSpPr>
            <a:cxnSpLocks/>
          </p:cNvCxnSpPr>
          <p:nvPr/>
        </p:nvCxnSpPr>
        <p:spPr>
          <a:xfrm flipV="1">
            <a:off x="5594197" y="4453054"/>
            <a:ext cx="3189248" cy="1721007"/>
          </a:xfrm>
          <a:prstGeom prst="bentConnector3">
            <a:avLst>
              <a:gd name="adj1" fmla="val 163287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040DE9F-9FFB-4A10-B443-4D007736E3AC}"/>
              </a:ext>
            </a:extLst>
          </p:cNvPr>
          <p:cNvGrpSpPr/>
          <p:nvPr/>
        </p:nvGrpSpPr>
        <p:grpSpPr>
          <a:xfrm>
            <a:off x="5441795" y="2029521"/>
            <a:ext cx="5921298" cy="3222704"/>
            <a:chOff x="5441795" y="2029521"/>
            <a:chExt cx="5921298" cy="3222704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A39180A-4675-4378-9BD9-A968559C9B73}"/>
                </a:ext>
              </a:extLst>
            </p:cNvPr>
            <p:cNvCxnSpPr/>
            <p:nvPr/>
          </p:nvCxnSpPr>
          <p:spPr>
            <a:xfrm>
              <a:off x="5441795" y="5252224"/>
              <a:ext cx="5921298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675D985A-CD81-4803-9B0A-CB84D6FA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3093" y="2029521"/>
              <a:ext cx="0" cy="322270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121DB31B-D7A2-4157-98DD-057CD52421BF}"/>
                </a:ext>
              </a:extLst>
            </p:cNvPr>
            <p:cNvCxnSpPr/>
            <p:nvPr/>
          </p:nvCxnSpPr>
          <p:spPr>
            <a:xfrm flipH="1">
              <a:off x="7772400" y="2029521"/>
              <a:ext cx="3590693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865C0FF-8588-4A89-B7D4-6ED65653606E}"/>
              </a:ext>
            </a:extLst>
          </p:cNvPr>
          <p:cNvSpPr txBox="1"/>
          <p:nvPr/>
        </p:nvSpPr>
        <p:spPr>
          <a:xfrm>
            <a:off x="4137566" y="2207270"/>
            <a:ext cx="33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4D00BB3-857E-4234-B56E-29AE14F696A2}"/>
              </a:ext>
            </a:extLst>
          </p:cNvPr>
          <p:cNvSpPr txBox="1"/>
          <p:nvPr/>
        </p:nvSpPr>
        <p:spPr>
          <a:xfrm>
            <a:off x="3501483" y="4832567"/>
            <a:ext cx="1007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2</a:t>
            </a:r>
          </a:p>
          <a:p>
            <a:pPr algn="ctr"/>
            <a:r>
              <a:rPr lang="es-PE" sz="1400" i="1" dirty="0"/>
              <a:t>cantidad</a:t>
            </a:r>
            <a:r>
              <a:rPr lang="es-PE" sz="1400" dirty="0"/>
              <a:t> </a:t>
            </a:r>
          </a:p>
          <a:p>
            <a:pPr algn="ctr"/>
            <a:r>
              <a:rPr lang="es-PE" sz="1400" dirty="0"/>
              <a:t>veces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E98BB18-89DE-4819-A0F0-72FAB34ECF45}"/>
              </a:ext>
            </a:extLst>
          </p:cNvPr>
          <p:cNvSpPr txBox="1"/>
          <p:nvPr/>
        </p:nvSpPr>
        <p:spPr>
          <a:xfrm>
            <a:off x="10563011" y="5338455"/>
            <a:ext cx="1251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3</a:t>
            </a:r>
          </a:p>
          <a:p>
            <a:pPr algn="ctr"/>
            <a:r>
              <a:rPr lang="es-PE" sz="1400" i="1" dirty="0"/>
              <a:t>cantidad</a:t>
            </a:r>
            <a:r>
              <a:rPr lang="es-PE" sz="1400" dirty="0"/>
              <a:t> veces</a:t>
            </a:r>
          </a:p>
        </p:txBody>
      </p:sp>
    </p:spTree>
    <p:extLst>
      <p:ext uri="{BB962C8B-B14F-4D97-AF65-F5344CB8AC3E}">
        <p14:creationId xmlns:p14="http://schemas.microsoft.com/office/powerpoint/2010/main" val="213119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Métodos especiales</a:t>
            </a:r>
          </a:p>
        </p:txBody>
      </p:sp>
    </p:spTree>
    <p:extLst>
      <p:ext uri="{BB962C8B-B14F-4D97-AF65-F5344CB8AC3E}">
        <p14:creationId xmlns:p14="http://schemas.microsoft.com/office/powerpoint/2010/main" val="98368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Método Principal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71384" y="1700215"/>
            <a:ext cx="421992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PE" sz="1400" dirty="0" err="1">
                <a:latin typeface="Calibri" panose="020F0502020204030204" pitchFamily="34" charset="0"/>
              </a:rPr>
              <a:t>public</a:t>
            </a:r>
            <a:r>
              <a:rPr lang="es-ES_tradnl" altLang="es-PE" sz="1400" dirty="0">
                <a:latin typeface="Calibri" panose="020F0502020204030204" pitchFamily="34" charset="0"/>
              </a:rPr>
              <a:t> </a:t>
            </a:r>
            <a:r>
              <a:rPr lang="es-ES_tradnl" altLang="es-PE" sz="1400" dirty="0" err="1">
                <a:latin typeface="Calibri" panose="020F0502020204030204" pitchFamily="34" charset="0"/>
              </a:rPr>
              <a:t>static</a:t>
            </a:r>
            <a:r>
              <a:rPr lang="es-ES_tradnl" altLang="es-PE" sz="1400" dirty="0">
                <a:latin typeface="Calibri" panose="020F0502020204030204" pitchFamily="34" charset="0"/>
              </a:rPr>
              <a:t> </a:t>
            </a:r>
            <a:r>
              <a:rPr lang="es-ES_tradnl" altLang="es-PE" sz="1400" dirty="0" err="1">
                <a:latin typeface="Calibri" panose="020F0502020204030204" pitchFamily="34" charset="0"/>
              </a:rPr>
              <a:t>void</a:t>
            </a:r>
            <a:r>
              <a:rPr lang="es-ES_tradnl" altLang="es-PE" sz="1400" dirty="0">
                <a:latin typeface="Calibri" panose="020F0502020204030204" pitchFamily="34" charset="0"/>
              </a:rPr>
              <a:t> </a:t>
            </a:r>
            <a:r>
              <a:rPr lang="es-ES_tradnl" altLang="es-PE" sz="1400" b="1" dirty="0" err="1">
                <a:latin typeface="Calibri" panose="020F0502020204030204" pitchFamily="34" charset="0"/>
              </a:rPr>
              <a:t>main</a:t>
            </a:r>
            <a:r>
              <a:rPr lang="es-ES_tradnl" altLang="es-PE" sz="1400" dirty="0">
                <a:latin typeface="Calibri" panose="020F0502020204030204" pitchFamily="34" charset="0"/>
              </a:rPr>
              <a:t>(</a:t>
            </a:r>
            <a:r>
              <a:rPr lang="es-ES_tradnl" altLang="es-PE" sz="1400" dirty="0" err="1">
                <a:latin typeface="Calibri" panose="020F0502020204030204" pitchFamily="34" charset="0"/>
              </a:rPr>
              <a:t>String</a:t>
            </a:r>
            <a:r>
              <a:rPr lang="es-ES_tradnl" altLang="es-PE" sz="1400" dirty="0">
                <a:latin typeface="Calibri" panose="020F0502020204030204" pitchFamily="34" charset="0"/>
              </a:rPr>
              <a:t>[] </a:t>
            </a:r>
            <a:r>
              <a:rPr lang="es-ES_tradnl" altLang="es-PE" sz="1400" dirty="0" err="1">
                <a:latin typeface="Calibri" panose="020F0502020204030204" pitchFamily="34" charset="0"/>
              </a:rPr>
              <a:t>args</a:t>
            </a:r>
            <a:r>
              <a:rPr lang="es-ES_tradnl" altLang="es-PE" sz="1400" dirty="0">
                <a:latin typeface="Calibri" panose="020F0502020204030204" pitchFamily="34" charset="0"/>
              </a:rPr>
              <a:t>) {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       </a:t>
            </a:r>
            <a:r>
              <a:rPr lang="es-ES_tradnl" altLang="es-PE" sz="1400" dirty="0" err="1">
                <a:latin typeface="Calibri" panose="020F0502020204030204" pitchFamily="34" charset="0"/>
              </a:rPr>
              <a:t>EventQueue.invokeLater</a:t>
            </a:r>
            <a:r>
              <a:rPr lang="es-ES_tradnl" altLang="es-PE" sz="1400" dirty="0">
                <a:latin typeface="Calibri" panose="020F0502020204030204" pitchFamily="34" charset="0"/>
              </a:rPr>
              <a:t>(new </a:t>
            </a:r>
            <a:r>
              <a:rPr lang="es-ES_tradnl" altLang="es-PE" sz="1400" dirty="0" err="1">
                <a:latin typeface="Calibri" panose="020F0502020204030204" pitchFamily="34" charset="0"/>
              </a:rPr>
              <a:t>Runnable</a:t>
            </a:r>
            <a:r>
              <a:rPr lang="es-ES_tradnl" altLang="es-PE" sz="1400" dirty="0">
                <a:latin typeface="Calibri" panose="020F0502020204030204" pitchFamily="34" charset="0"/>
              </a:rPr>
              <a:t>() {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</a:t>
            </a:r>
            <a:r>
              <a:rPr lang="es-ES_tradnl" altLang="es-PE" sz="1400" dirty="0" err="1">
                <a:latin typeface="Calibri" panose="020F0502020204030204" pitchFamily="34" charset="0"/>
              </a:rPr>
              <a:t>public</a:t>
            </a:r>
            <a:r>
              <a:rPr lang="es-ES_tradnl" altLang="es-PE" sz="1400" dirty="0">
                <a:latin typeface="Calibri" panose="020F0502020204030204" pitchFamily="34" charset="0"/>
              </a:rPr>
              <a:t> </a:t>
            </a:r>
            <a:r>
              <a:rPr lang="es-ES_tradnl" altLang="es-PE" sz="1400" dirty="0" err="1">
                <a:latin typeface="Calibri" panose="020F0502020204030204" pitchFamily="34" charset="0"/>
              </a:rPr>
              <a:t>void</a:t>
            </a:r>
            <a:r>
              <a:rPr lang="es-ES_tradnl" altLang="es-PE" sz="1400" dirty="0">
                <a:latin typeface="Calibri" panose="020F0502020204030204" pitchFamily="34" charset="0"/>
              </a:rPr>
              <a:t> run() {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       try {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            Aleatorios </a:t>
            </a:r>
            <a:r>
              <a:rPr lang="es-ES_tradnl" altLang="es-PE" sz="1400" dirty="0" err="1">
                <a:latin typeface="Calibri" panose="020F0502020204030204" pitchFamily="34" charset="0"/>
              </a:rPr>
              <a:t>frame</a:t>
            </a:r>
            <a:r>
              <a:rPr lang="es-ES_tradnl" altLang="es-PE" sz="1400" dirty="0">
                <a:latin typeface="Calibri" panose="020F0502020204030204" pitchFamily="34" charset="0"/>
              </a:rPr>
              <a:t> = new Aleatorios();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            </a:t>
            </a:r>
            <a:r>
              <a:rPr lang="es-ES_tradnl" altLang="es-PE" sz="1400" dirty="0" err="1">
                <a:latin typeface="Calibri" panose="020F0502020204030204" pitchFamily="34" charset="0"/>
              </a:rPr>
              <a:t>frame.setVisible</a:t>
            </a:r>
            <a:r>
              <a:rPr lang="es-ES_tradnl" altLang="es-PE" sz="1400" dirty="0">
                <a:latin typeface="Calibri" panose="020F0502020204030204" pitchFamily="34" charset="0"/>
              </a:rPr>
              <a:t>(true);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      } catch (</a:t>
            </a:r>
            <a:r>
              <a:rPr lang="es-ES_tradnl" altLang="es-PE" sz="1400" dirty="0" err="1">
                <a:latin typeface="Calibri" panose="020F0502020204030204" pitchFamily="34" charset="0"/>
              </a:rPr>
              <a:t>Exception</a:t>
            </a:r>
            <a:r>
              <a:rPr lang="es-ES_tradnl" altLang="es-PE" sz="1400" dirty="0">
                <a:latin typeface="Calibri" panose="020F0502020204030204" pitchFamily="34" charset="0"/>
              </a:rPr>
              <a:t> e) {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            </a:t>
            </a:r>
            <a:r>
              <a:rPr lang="es-ES_tradnl" altLang="es-PE" sz="1400" dirty="0" err="1">
                <a:latin typeface="Calibri" panose="020F0502020204030204" pitchFamily="34" charset="0"/>
              </a:rPr>
              <a:t>e.printStackTrace</a:t>
            </a:r>
            <a:r>
              <a:rPr lang="es-ES_tradnl" altLang="es-PE" sz="1400" dirty="0">
                <a:latin typeface="Calibri" panose="020F0502020204030204" pitchFamily="34" charset="0"/>
              </a:rPr>
              <a:t>();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      }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	}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       });</a:t>
            </a:r>
          </a:p>
          <a:p>
            <a:r>
              <a:rPr lang="es-ES_tradnl" altLang="es-PE" sz="14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2063750" y="5443201"/>
            <a:ext cx="8064500" cy="491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altLang="es-PE" sz="1600" dirty="0">
                <a:latin typeface="Calibri" panose="020F0502020204030204" pitchFamily="34" charset="0"/>
              </a:rPr>
              <a:t>El método </a:t>
            </a:r>
            <a:r>
              <a:rPr lang="es-ES_tradnl" altLang="es-PE" sz="1600" dirty="0" err="1">
                <a:latin typeface="Calibri" panose="020F0502020204030204" pitchFamily="34" charset="0"/>
              </a:rPr>
              <a:t>main</a:t>
            </a:r>
            <a:r>
              <a:rPr lang="es-ES_tradnl" altLang="es-PE" sz="1600" dirty="0">
                <a:latin typeface="Calibri" panose="020F0502020204030204" pitchFamily="34" charset="0"/>
              </a:rPr>
              <a:t> (principal) es el primer método que se ejecuta.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altLang="es-PE" sz="1600" dirty="0">
                <a:latin typeface="Calibri" panose="020F0502020204030204" pitchFamily="34" charset="0"/>
              </a:rPr>
              <a:t>En la programación visual crea un objeto de la clase.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AA140E-8DFB-4B48-93D0-817C93BBD790}"/>
              </a:ext>
            </a:extLst>
          </p:cNvPr>
          <p:cNvSpPr txBox="1"/>
          <p:nvPr/>
        </p:nvSpPr>
        <p:spPr>
          <a:xfrm>
            <a:off x="6258208" y="2346546"/>
            <a:ext cx="5004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static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b="1" dirty="0" err="1"/>
              <a:t>Main</a:t>
            </a:r>
            <a:r>
              <a:rPr lang="es-PE" sz="1400" dirty="0"/>
              <a:t>()</a:t>
            </a:r>
          </a:p>
          <a:p>
            <a:r>
              <a:rPr lang="es-PE" sz="1400" dirty="0"/>
              <a:t>        {</a:t>
            </a:r>
          </a:p>
          <a:p>
            <a:r>
              <a:rPr lang="es-PE" sz="1400" dirty="0"/>
              <a:t>            </a:t>
            </a:r>
            <a:r>
              <a:rPr lang="es-PE" sz="1400" dirty="0" err="1"/>
              <a:t>Application.EnableVisualStyles</a:t>
            </a:r>
            <a:r>
              <a:rPr lang="es-PE" sz="1400" dirty="0"/>
              <a:t>();</a:t>
            </a:r>
          </a:p>
          <a:p>
            <a:r>
              <a:rPr lang="es-PE" sz="1400" dirty="0"/>
              <a:t>            </a:t>
            </a:r>
            <a:r>
              <a:rPr lang="es-PE" sz="1400" dirty="0" err="1"/>
              <a:t>Application.SetCompatibleTextRenderingDefault</a:t>
            </a:r>
            <a:r>
              <a:rPr lang="es-PE" sz="1400" dirty="0"/>
              <a:t>(false);</a:t>
            </a:r>
          </a:p>
          <a:p>
            <a:r>
              <a:rPr lang="es-PE" sz="1400" dirty="0"/>
              <a:t>            </a:t>
            </a:r>
            <a:r>
              <a:rPr lang="es-PE" sz="1400" dirty="0" err="1"/>
              <a:t>Application.Run</a:t>
            </a:r>
            <a:r>
              <a:rPr lang="es-PE" sz="1400" dirty="0"/>
              <a:t>(new Ventana01());</a:t>
            </a:r>
          </a:p>
          <a:p>
            <a:r>
              <a:rPr lang="es-PE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50530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7DF266-1ABA-438C-BA9B-9BE65B2FC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d99c9-f031-4fc8-b99e-b6fd27b53969"/>
    <ds:schemaRef ds:uri="080e6cac-d3ed-47af-947c-f2cbb496b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E42956-39F4-467F-911F-C1727AF27F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E18997-14A1-4AB2-B3C9-F7B1817E0B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1124</Words>
  <Application>Microsoft Office PowerPoint</Application>
  <PresentationFormat>Panorámica</PresentationFormat>
  <Paragraphs>184</Paragraphs>
  <Slides>21</Slides>
  <Notes>2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Semana 2</vt:lpstr>
      <vt:lpstr>Métodos</vt:lpstr>
      <vt:lpstr>Beneficios al usar métodos</vt:lpstr>
      <vt:lpstr>Consideraciones al usar métodos</vt:lpstr>
      <vt:lpstr>Ejemplo</vt:lpstr>
      <vt:lpstr>Presentación de PowerPoint</vt:lpstr>
      <vt:lpstr>Métodos especiales</vt:lpstr>
      <vt:lpstr>Método Principal</vt:lpstr>
      <vt:lpstr>Método Constructor</vt:lpstr>
      <vt:lpstr>Partes y declaración de un método</vt:lpstr>
      <vt:lpstr>Tipos de métodos</vt:lpstr>
      <vt:lpstr>Nota del autor</vt:lpstr>
      <vt:lpstr>Método que no retorna resultado y no recibe parámetros</vt:lpstr>
      <vt:lpstr>Consideraciones</vt:lpstr>
      <vt:lpstr>Estructura</vt:lpstr>
      <vt:lpstr>Método que no retorna resultado pero recibe parámetros</vt:lpstr>
      <vt:lpstr>Consideraciones</vt:lpstr>
      <vt:lpstr>Estructura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29</cp:revision>
  <dcterms:created xsi:type="dcterms:W3CDTF">2020-03-27T21:29:12Z</dcterms:created>
  <dcterms:modified xsi:type="dcterms:W3CDTF">2022-08-16T12:55:26Z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