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79" r:id="rId4"/>
    <p:sldId id="280" r:id="rId5"/>
    <p:sldId id="281" r:id="rId6"/>
    <p:sldId id="282" r:id="rId7"/>
    <p:sldId id="283" r:id="rId8"/>
    <p:sldId id="270" r:id="rId9"/>
    <p:sldId id="271" r:id="rId10"/>
    <p:sldId id="272" r:id="rId11"/>
    <p:sldId id="284" r:id="rId12"/>
    <p:sldId id="262" r:id="rId13"/>
    <p:sldId id="263" r:id="rId14"/>
    <p:sldId id="264" r:id="rId15"/>
    <p:sldId id="265" r:id="rId16"/>
    <p:sldId id="268" r:id="rId17"/>
    <p:sldId id="274" r:id="rId18"/>
    <p:sldId id="275" r:id="rId19"/>
    <p:sldId id="276" r:id="rId20"/>
    <p:sldId id="277" r:id="rId21"/>
    <p:sldId id="278" r:id="rId22"/>
    <p:sldId id="258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chincheta-tachuela-rojo-oficina-14621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+mj-lt"/>
              </a:rPr>
              <a:t>ALGORITMO 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39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Búsqueda Secuencial (todas las coincidencias)</a:t>
            </a:r>
          </a:p>
        </p:txBody>
      </p:sp>
      <p:sp>
        <p:nvSpPr>
          <p:cNvPr id="29699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29700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59D06B-11E5-44A5-8EB7-5AF5D9122784}" type="slidenum">
              <a:rPr lang="es-ES" altLang="en-US" smtClean="0"/>
              <a:pPr/>
              <a:t>10</a:t>
            </a:fld>
            <a:endParaRPr lang="es-ES" alt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2760758-9083-4624-A265-C102ACB4ABAF}"/>
              </a:ext>
            </a:extLst>
          </p:cNvPr>
          <p:cNvGraphicFramePr>
            <a:graphicFrameLocks noGrp="1"/>
          </p:cNvGraphicFramePr>
          <p:nvPr/>
        </p:nvGraphicFramePr>
        <p:xfrm>
          <a:off x="2640014" y="2593976"/>
          <a:ext cx="600075" cy="246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4178198309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29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125134980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80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43788588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13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52748794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80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183422796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34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391383874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C7BC49-0AFB-49FF-8A02-C2F893492C4E}"/>
              </a:ext>
            </a:extLst>
          </p:cNvPr>
          <p:cNvGraphicFramePr>
            <a:graphicFrameLocks noGrp="1"/>
          </p:cNvGraphicFramePr>
          <p:nvPr/>
        </p:nvGraphicFramePr>
        <p:xfrm>
          <a:off x="3192464" y="2636839"/>
          <a:ext cx="600075" cy="246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4178198309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0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34980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1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88588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2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48794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3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22796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4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838747"/>
                  </a:ext>
                </a:extLst>
              </a:tr>
            </a:tbl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3768725" y="4119559"/>
            <a:ext cx="1187278" cy="369332"/>
            <a:chOff x="2251589" y="3061921"/>
            <a:chExt cx="1187896" cy="369095"/>
          </a:xfrm>
        </p:grpSpPr>
        <p:sp>
          <p:nvSpPr>
            <p:cNvPr id="29723" name="CuadroTexto 10"/>
            <p:cNvSpPr txBox="1">
              <a:spLocks noChangeArrowheads="1"/>
            </p:cNvSpPr>
            <p:nvPr/>
          </p:nvSpPr>
          <p:spPr bwMode="auto">
            <a:xfrm>
              <a:off x="2827653" y="3061921"/>
              <a:ext cx="611832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/>
                <a:t>dato</a:t>
              </a:r>
            </a:p>
          </p:txBody>
        </p:sp>
        <p:cxnSp>
          <p:nvCxnSpPr>
            <p:cNvPr id="29724" name="Conector recto de flecha 11"/>
            <p:cNvCxnSpPr>
              <a:cxnSpLocks noChangeShapeType="1"/>
            </p:cNvCxnSpPr>
            <p:nvPr/>
          </p:nvCxnSpPr>
          <p:spPr bwMode="auto">
            <a:xfrm flipH="1">
              <a:off x="2251589" y="3304042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1DC1DA-80AE-48D5-801A-5E79461FD81E}"/>
              </a:ext>
            </a:extLst>
          </p:cNvPr>
          <p:cNvSpPr txBox="1"/>
          <p:nvPr/>
        </p:nvSpPr>
        <p:spPr>
          <a:xfrm>
            <a:off x="6167438" y="2471739"/>
            <a:ext cx="39052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PE" sz="2000" i="1" dirty="0"/>
              <a:t>Se tiene mas de una posición que contiene el dato a buscar.</a:t>
            </a:r>
            <a:endParaRPr lang="es-PE" sz="2000" dirty="0"/>
          </a:p>
        </p:txBody>
      </p: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3750850" y="3058343"/>
            <a:ext cx="1187278" cy="369332"/>
            <a:chOff x="2251589" y="3061921"/>
            <a:chExt cx="1187896" cy="369095"/>
          </a:xfrm>
        </p:grpSpPr>
        <p:sp>
          <p:nvSpPr>
            <p:cNvPr id="12" name="CuadroTexto 10"/>
            <p:cNvSpPr txBox="1">
              <a:spLocks noChangeArrowheads="1"/>
            </p:cNvSpPr>
            <p:nvPr/>
          </p:nvSpPr>
          <p:spPr bwMode="auto">
            <a:xfrm>
              <a:off x="2827653" y="3061921"/>
              <a:ext cx="611832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/>
                <a:t>dato</a:t>
              </a:r>
            </a:p>
          </p:txBody>
        </p:sp>
        <p:cxnSp>
          <p:nvCxnSpPr>
            <p:cNvPr id="14" name="Conector recto de flecha 11"/>
            <p:cNvCxnSpPr>
              <a:cxnSpLocks noChangeShapeType="1"/>
            </p:cNvCxnSpPr>
            <p:nvPr/>
          </p:nvCxnSpPr>
          <p:spPr bwMode="auto">
            <a:xfrm flipH="1">
              <a:off x="2251589" y="3304042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85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Modificación de Datos en Vectores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824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Modificación</a:t>
            </a:r>
          </a:p>
        </p:txBody>
      </p:sp>
      <p:sp>
        <p:nvSpPr>
          <p:cNvPr id="12291" name="Marcador de contenido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La modificación de datos consiste en cambiar (reemplazar) el valor almacenado en un vector en una posición determinada, por otro valor.</a:t>
            </a:r>
          </a:p>
          <a:p>
            <a:r>
              <a:rPr lang="es-ES" altLang="en-US"/>
              <a:t>Pasos para realizar la modificación:</a:t>
            </a:r>
          </a:p>
          <a:p>
            <a:pPr lvl="1"/>
            <a:r>
              <a:rPr lang="es-ES" altLang="en-US"/>
              <a:t>Realizar una búsqueda del dato que se desea reemplazar. Si se encuentra en el vector tener en cuenta la posición en que se encontró.</a:t>
            </a:r>
          </a:p>
          <a:p>
            <a:pPr lvl="1"/>
            <a:r>
              <a:rPr lang="es-ES" altLang="en-US"/>
              <a:t>Solicitar, calcular o generar el nuevo valor.</a:t>
            </a:r>
          </a:p>
          <a:p>
            <a:pPr lvl="1"/>
            <a:r>
              <a:rPr lang="es-ES" altLang="en-US"/>
              <a:t>Reemplazar el antiguo valor por el nuevo valor en la posición en la que se encontró el primero.</a:t>
            </a:r>
          </a:p>
          <a:p>
            <a:endParaRPr lang="es-PE" altLang="en-US"/>
          </a:p>
        </p:txBody>
      </p:sp>
      <p:sp>
        <p:nvSpPr>
          <p:cNvPr id="12292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Algoritmos y Estructuras de Datos I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4573-D279-4A26-B07F-1CA5B88E058F}" type="slidenum">
              <a:rPr lang="es-ES" altLang="en-US" smtClean="0"/>
              <a:pPr/>
              <a:t>12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6217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Ejemplo</a:t>
            </a:r>
          </a:p>
        </p:txBody>
      </p:sp>
      <p:sp>
        <p:nvSpPr>
          <p:cNvPr id="1331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Algoritmos y Estructuras de Datos I</a:t>
            </a: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3CD-5C2B-4B72-B3BD-CA4793CE37A8}" type="slidenum">
              <a:rPr lang="es-ES" altLang="en-US" smtClean="0"/>
              <a:pPr/>
              <a:t>13</a:t>
            </a:fld>
            <a:endParaRPr lang="es-ES" altLang="en-US"/>
          </a:p>
        </p:txBody>
      </p:sp>
      <p:sp>
        <p:nvSpPr>
          <p:cNvPr id="13317" name="CuadroTexto 4"/>
          <p:cNvSpPr txBox="1">
            <a:spLocks noChangeArrowheads="1"/>
          </p:cNvSpPr>
          <p:nvPr/>
        </p:nvSpPr>
        <p:spPr bwMode="auto">
          <a:xfrm>
            <a:off x="2855913" y="1196975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n-US" sz="2000">
                <a:latin typeface="Calibri" panose="020F0502020204030204" pitchFamily="34" charset="0"/>
              </a:rPr>
              <a:t>Reemplazar en el vector </a:t>
            </a:r>
            <a:r>
              <a:rPr lang="es-PE" altLang="en-US" sz="2000">
                <a:solidFill>
                  <a:srgbClr val="66CCFF"/>
                </a:solidFill>
                <a:latin typeface="Calibri" panose="020F0502020204030204" pitchFamily="34" charset="0"/>
              </a:rPr>
              <a:t>numeros</a:t>
            </a:r>
            <a:r>
              <a:rPr lang="es-PE" altLang="en-US" sz="2000">
                <a:latin typeface="Calibri" panose="020F0502020204030204" pitchFamily="34" charset="0"/>
              </a:rPr>
              <a:t>, el valor 80 por el valor 60.</a:t>
            </a:r>
          </a:p>
        </p:txBody>
      </p:sp>
      <p:sp>
        <p:nvSpPr>
          <p:cNvPr id="13318" name="CuadroTexto 5"/>
          <p:cNvSpPr txBox="1">
            <a:spLocks noChangeArrowheads="1"/>
          </p:cNvSpPr>
          <p:nvPr/>
        </p:nvSpPr>
        <p:spPr bwMode="auto">
          <a:xfrm>
            <a:off x="2370138" y="2201864"/>
            <a:ext cx="1255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n-US" sz="1600">
                <a:solidFill>
                  <a:srgbClr val="000099"/>
                </a:solidFill>
                <a:latin typeface="Calibri" panose="020F0502020204030204" pitchFamily="34" charset="0"/>
              </a:rPr>
              <a:t>DatoABuscar</a:t>
            </a:r>
          </a:p>
        </p:txBody>
      </p:sp>
      <p:sp>
        <p:nvSpPr>
          <p:cNvPr id="13319" name="CuadroTexto 6"/>
          <p:cNvSpPr txBox="1">
            <a:spLocks noChangeArrowheads="1"/>
          </p:cNvSpPr>
          <p:nvPr/>
        </p:nvSpPr>
        <p:spPr bwMode="auto">
          <a:xfrm>
            <a:off x="4303713" y="2206625"/>
            <a:ext cx="39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n-US" sz="1600">
                <a:latin typeface="Calibri" panose="020F0502020204030204" pitchFamily="34" charset="0"/>
              </a:rPr>
              <a:t>80</a:t>
            </a:r>
          </a:p>
        </p:txBody>
      </p:sp>
      <p:cxnSp>
        <p:nvCxnSpPr>
          <p:cNvPr id="13320" name="Conector recto de flecha 10"/>
          <p:cNvCxnSpPr>
            <a:cxnSpLocks noChangeShapeType="1"/>
          </p:cNvCxnSpPr>
          <p:nvPr/>
        </p:nvCxnSpPr>
        <p:spPr bwMode="auto">
          <a:xfrm flipH="1">
            <a:off x="3616325" y="2365375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FF47284-74D3-4354-A9E1-072D0F371EC6}"/>
              </a:ext>
            </a:extLst>
          </p:cNvPr>
          <p:cNvGraphicFramePr>
            <a:graphicFrameLocks noGrp="1"/>
          </p:cNvGraphicFramePr>
          <p:nvPr/>
        </p:nvGraphicFramePr>
        <p:xfrm>
          <a:off x="1919288" y="3052763"/>
          <a:ext cx="1447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20">
                  <a:extLst>
                    <a:ext uri="{9D8B030D-6E8A-4147-A177-3AD203B41FA5}">
                      <a16:colId xmlns:a16="http://schemas.microsoft.com/office/drawing/2014/main" val="2795726071"/>
                    </a:ext>
                  </a:extLst>
                </a:gridCol>
                <a:gridCol w="935880">
                  <a:extLst>
                    <a:ext uri="{9D8B030D-6E8A-4147-A177-3AD203B41FA5}">
                      <a16:colId xmlns:a16="http://schemas.microsoft.com/office/drawing/2014/main" val="184623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2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0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1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398634"/>
                  </a:ext>
                </a:extLst>
              </a:tr>
            </a:tbl>
          </a:graphicData>
        </a:graphic>
      </p:graphicFrame>
      <p:sp>
        <p:nvSpPr>
          <p:cNvPr id="13340" name="Forma libre: forma 26"/>
          <p:cNvSpPr>
            <a:spLocks/>
          </p:cNvSpPr>
          <p:nvPr/>
        </p:nvSpPr>
        <p:spPr bwMode="auto">
          <a:xfrm>
            <a:off x="2933701" y="2549525"/>
            <a:ext cx="722313" cy="681038"/>
          </a:xfrm>
          <a:custGeom>
            <a:avLst/>
            <a:gdLst>
              <a:gd name="T0" fmla="*/ 0 w 723014"/>
              <a:gd name="T1" fmla="*/ 0 h 680484"/>
              <a:gd name="T2" fmla="*/ 0 w 723014"/>
              <a:gd name="T3" fmla="*/ 404367 h 680484"/>
              <a:gd name="T4" fmla="*/ 722313 w 723014"/>
              <a:gd name="T5" fmla="*/ 404367 h 680484"/>
              <a:gd name="T6" fmla="*/ 722313 w 723014"/>
              <a:gd name="T7" fmla="*/ 681038 h 680484"/>
              <a:gd name="T8" fmla="*/ 488623 w 723014"/>
              <a:gd name="T9" fmla="*/ 681038 h 6804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3014" h="680484">
                <a:moveTo>
                  <a:pt x="0" y="0"/>
                </a:moveTo>
                <a:lnTo>
                  <a:pt x="0" y="404038"/>
                </a:lnTo>
                <a:lnTo>
                  <a:pt x="723014" y="404038"/>
                </a:lnTo>
                <a:lnTo>
                  <a:pt x="723014" y="680484"/>
                </a:lnTo>
                <a:lnTo>
                  <a:pt x="489097" y="680484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3341" name="Forma libre: forma 28"/>
          <p:cNvSpPr>
            <a:spLocks/>
          </p:cNvSpPr>
          <p:nvPr/>
        </p:nvSpPr>
        <p:spPr bwMode="auto">
          <a:xfrm>
            <a:off x="3378201" y="3330575"/>
            <a:ext cx="277813" cy="215900"/>
          </a:xfrm>
          <a:custGeom>
            <a:avLst/>
            <a:gdLst>
              <a:gd name="T0" fmla="*/ 0 w 318977"/>
              <a:gd name="T1" fmla="*/ 0 h 372140"/>
              <a:gd name="T2" fmla="*/ 242365 w 318977"/>
              <a:gd name="T3" fmla="*/ 0 h 372140"/>
              <a:gd name="T4" fmla="*/ 242365 w 318977"/>
              <a:gd name="T5" fmla="*/ 125105 h 372140"/>
              <a:gd name="T6" fmla="*/ 24236 w 318977"/>
              <a:gd name="T7" fmla="*/ 125105 h 372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977" h="372140">
                <a:moveTo>
                  <a:pt x="0" y="0"/>
                </a:moveTo>
                <a:lnTo>
                  <a:pt x="318977" y="0"/>
                </a:lnTo>
                <a:lnTo>
                  <a:pt x="318977" y="372140"/>
                </a:lnTo>
                <a:lnTo>
                  <a:pt x="31897" y="37214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3342" name="Forma libre: forma 29"/>
          <p:cNvSpPr>
            <a:spLocks/>
          </p:cNvSpPr>
          <p:nvPr/>
        </p:nvSpPr>
        <p:spPr bwMode="auto">
          <a:xfrm>
            <a:off x="3389313" y="3703638"/>
            <a:ext cx="277812" cy="215900"/>
          </a:xfrm>
          <a:custGeom>
            <a:avLst/>
            <a:gdLst>
              <a:gd name="T0" fmla="*/ 0 w 318977"/>
              <a:gd name="T1" fmla="*/ 0 h 372140"/>
              <a:gd name="T2" fmla="*/ 242364 w 318977"/>
              <a:gd name="T3" fmla="*/ 0 h 372140"/>
              <a:gd name="T4" fmla="*/ 242364 w 318977"/>
              <a:gd name="T5" fmla="*/ 125105 h 372140"/>
              <a:gd name="T6" fmla="*/ 24236 w 318977"/>
              <a:gd name="T7" fmla="*/ 125105 h 372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977" h="372140">
                <a:moveTo>
                  <a:pt x="0" y="0"/>
                </a:moveTo>
                <a:lnTo>
                  <a:pt x="318977" y="0"/>
                </a:lnTo>
                <a:lnTo>
                  <a:pt x="318977" y="372140"/>
                </a:lnTo>
                <a:lnTo>
                  <a:pt x="31897" y="37214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cxnSp>
        <p:nvCxnSpPr>
          <p:cNvPr id="13343" name="Conector recto de flecha 31"/>
          <p:cNvCxnSpPr>
            <a:cxnSpLocks noChangeShapeType="1"/>
          </p:cNvCxnSpPr>
          <p:nvPr/>
        </p:nvCxnSpPr>
        <p:spPr bwMode="auto">
          <a:xfrm>
            <a:off x="3367089" y="4064000"/>
            <a:ext cx="657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4" name="CuadroTexto 32"/>
          <p:cNvSpPr txBox="1">
            <a:spLocks noChangeArrowheads="1"/>
          </p:cNvSpPr>
          <p:nvPr/>
        </p:nvSpPr>
        <p:spPr bwMode="auto">
          <a:xfrm>
            <a:off x="3935414" y="3894138"/>
            <a:ext cx="973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PE" altLang="en-US" sz="1600">
                <a:latin typeface="Calibri" panose="020F0502020204030204" pitchFamily="34" charset="0"/>
              </a:rPr>
              <a:t>Posición 2</a:t>
            </a:r>
          </a:p>
        </p:txBody>
      </p:sp>
      <p:grpSp>
        <p:nvGrpSpPr>
          <p:cNvPr id="13345" name="Grupo 45"/>
          <p:cNvGrpSpPr>
            <a:grpSpLocks/>
          </p:cNvGrpSpPr>
          <p:nvPr/>
        </p:nvGrpSpPr>
        <p:grpSpPr bwMode="auto">
          <a:xfrm>
            <a:off x="5589588" y="3511550"/>
            <a:ext cx="2235200" cy="349250"/>
            <a:chOff x="5582334" y="2647952"/>
            <a:chExt cx="2235380" cy="349000"/>
          </a:xfrm>
        </p:grpSpPr>
        <p:sp>
          <p:nvSpPr>
            <p:cNvPr id="13369" name="CuadroTexto 33"/>
            <p:cNvSpPr txBox="1">
              <a:spLocks noChangeArrowheads="1"/>
            </p:cNvSpPr>
            <p:nvPr/>
          </p:nvSpPr>
          <p:spPr bwMode="auto">
            <a:xfrm>
              <a:off x="5582334" y="2647952"/>
              <a:ext cx="11577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n-US" sz="1600">
                  <a:solidFill>
                    <a:srgbClr val="000099"/>
                  </a:solidFill>
                  <a:latin typeface="Calibri" panose="020F0502020204030204" pitchFamily="34" charset="0"/>
                </a:rPr>
                <a:t>NuevoValor</a:t>
              </a:r>
            </a:p>
          </p:txBody>
        </p:sp>
        <p:cxnSp>
          <p:nvCxnSpPr>
            <p:cNvPr id="13370" name="Conector recto de flecha 38"/>
            <p:cNvCxnSpPr>
              <a:cxnSpLocks noChangeShapeType="1"/>
            </p:cNvCxnSpPr>
            <p:nvPr/>
          </p:nvCxnSpPr>
          <p:spPr bwMode="auto">
            <a:xfrm flipH="1">
              <a:off x="6771581" y="2805999"/>
              <a:ext cx="64807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71" name="CuadroTexto 39"/>
            <p:cNvSpPr txBox="1">
              <a:spLocks noChangeArrowheads="1"/>
            </p:cNvSpPr>
            <p:nvPr/>
          </p:nvSpPr>
          <p:spPr bwMode="auto">
            <a:xfrm>
              <a:off x="7424658" y="2658398"/>
              <a:ext cx="393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n-US" sz="1600">
                  <a:latin typeface="Calibri" panose="020F0502020204030204" pitchFamily="34" charset="0"/>
                </a:rPr>
                <a:t>60</a:t>
              </a:r>
            </a:p>
          </p:txBody>
        </p:sp>
      </p:grpSp>
      <p:sp>
        <p:nvSpPr>
          <p:cNvPr id="13346" name="CuadroTexto 40"/>
          <p:cNvSpPr txBox="1">
            <a:spLocks noChangeArrowheads="1"/>
          </p:cNvSpPr>
          <p:nvPr/>
        </p:nvSpPr>
        <p:spPr bwMode="auto">
          <a:xfrm>
            <a:off x="2436814" y="5033964"/>
            <a:ext cx="923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n-US" sz="1600">
                <a:solidFill>
                  <a:srgbClr val="66CCFF"/>
                </a:solidFill>
                <a:latin typeface="Calibri" panose="020F0502020204030204" pitchFamily="34" charset="0"/>
              </a:rPr>
              <a:t>numeros</a:t>
            </a:r>
          </a:p>
        </p:txBody>
      </p:sp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C97C90C8-B4EF-4BCC-905E-7B9AB2317250}"/>
              </a:ext>
            </a:extLst>
          </p:cNvPr>
          <p:cNvGraphicFramePr>
            <a:graphicFrameLocks noGrp="1"/>
          </p:cNvGraphicFramePr>
          <p:nvPr/>
        </p:nvGraphicFramePr>
        <p:xfrm>
          <a:off x="8723313" y="3052763"/>
          <a:ext cx="1447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20">
                  <a:extLst>
                    <a:ext uri="{9D8B030D-6E8A-4147-A177-3AD203B41FA5}">
                      <a16:colId xmlns:a16="http://schemas.microsoft.com/office/drawing/2014/main" val="2795726071"/>
                    </a:ext>
                  </a:extLst>
                </a:gridCol>
                <a:gridCol w="935880">
                  <a:extLst>
                    <a:ext uri="{9D8B030D-6E8A-4147-A177-3AD203B41FA5}">
                      <a16:colId xmlns:a16="http://schemas.microsoft.com/office/drawing/2014/main" val="184623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2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0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1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418" marR="914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398634"/>
                  </a:ext>
                </a:extLst>
              </a:tr>
            </a:tbl>
          </a:graphicData>
        </a:graphic>
      </p:graphicFrame>
      <p:grpSp>
        <p:nvGrpSpPr>
          <p:cNvPr id="62" name="Grupo 61">
            <a:extLst>
              <a:ext uri="{FF2B5EF4-FFF2-40B4-BE49-F238E27FC236}">
                <a16:creationId xmlns:a16="http://schemas.microsoft.com/office/drawing/2014/main" id="{371F6235-024E-4590-B8F3-D4A15FC76B36}"/>
              </a:ext>
            </a:extLst>
          </p:cNvPr>
          <p:cNvGrpSpPr/>
          <p:nvPr/>
        </p:nvGrpSpPr>
        <p:grpSpPr>
          <a:xfrm>
            <a:off x="4878585" y="3697631"/>
            <a:ext cx="520824" cy="488738"/>
            <a:chOff x="5796136" y="2060848"/>
            <a:chExt cx="520824" cy="488738"/>
          </a:xfrm>
          <a:solidFill>
            <a:srgbClr val="92D050"/>
          </a:solidFill>
        </p:grpSpPr>
        <p:sp>
          <p:nvSpPr>
            <p:cNvPr id="59" name="Flecha: cheurón 58">
              <a:extLst>
                <a:ext uri="{FF2B5EF4-FFF2-40B4-BE49-F238E27FC236}">
                  <a16:creationId xmlns:a16="http://schemas.microsoft.com/office/drawing/2014/main" id="{FFB5CAFB-7350-4E6B-9AC6-55FC91F45A8E}"/>
                </a:ext>
              </a:extLst>
            </p:cNvPr>
            <p:cNvSpPr/>
            <p:nvPr/>
          </p:nvSpPr>
          <p:spPr bwMode="auto">
            <a:xfrm>
              <a:off x="5796136" y="2060848"/>
              <a:ext cx="216024" cy="488738"/>
            </a:xfrm>
            <a:prstGeom prst="chevr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es-PE"/>
            </a:p>
          </p:txBody>
        </p:sp>
        <p:sp>
          <p:nvSpPr>
            <p:cNvPr id="60" name="Flecha: cheurón 59">
              <a:extLst>
                <a:ext uri="{FF2B5EF4-FFF2-40B4-BE49-F238E27FC236}">
                  <a16:creationId xmlns:a16="http://schemas.microsoft.com/office/drawing/2014/main" id="{492743FA-48F4-462D-A65A-B7EB677F9EEC}"/>
                </a:ext>
              </a:extLst>
            </p:cNvPr>
            <p:cNvSpPr/>
            <p:nvPr/>
          </p:nvSpPr>
          <p:spPr bwMode="auto">
            <a:xfrm>
              <a:off x="5948536" y="2060848"/>
              <a:ext cx="216024" cy="488738"/>
            </a:xfrm>
            <a:prstGeom prst="chevr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es-PE"/>
            </a:p>
          </p:txBody>
        </p:sp>
        <p:sp>
          <p:nvSpPr>
            <p:cNvPr id="61" name="Flecha: cheurón 60">
              <a:extLst>
                <a:ext uri="{FF2B5EF4-FFF2-40B4-BE49-F238E27FC236}">
                  <a16:creationId xmlns:a16="http://schemas.microsoft.com/office/drawing/2014/main" id="{40B598D6-9C4C-4B9D-85C6-68EBEEDBD1AC}"/>
                </a:ext>
              </a:extLst>
            </p:cNvPr>
            <p:cNvSpPr/>
            <p:nvPr/>
          </p:nvSpPr>
          <p:spPr bwMode="auto">
            <a:xfrm>
              <a:off x="6100936" y="2060848"/>
              <a:ext cx="216024" cy="488738"/>
            </a:xfrm>
            <a:prstGeom prst="chevr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es-PE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C02510C-6F0C-4F81-83CC-C38275291F3C}"/>
              </a:ext>
            </a:extLst>
          </p:cNvPr>
          <p:cNvGrpSpPr/>
          <p:nvPr/>
        </p:nvGrpSpPr>
        <p:grpSpPr>
          <a:xfrm>
            <a:off x="8158423" y="3697631"/>
            <a:ext cx="520824" cy="488738"/>
            <a:chOff x="5796136" y="2060848"/>
            <a:chExt cx="520824" cy="488738"/>
          </a:xfrm>
          <a:solidFill>
            <a:srgbClr val="92D050"/>
          </a:solidFill>
        </p:grpSpPr>
        <p:sp>
          <p:nvSpPr>
            <p:cNvPr id="64" name="Flecha: cheurón 63">
              <a:extLst>
                <a:ext uri="{FF2B5EF4-FFF2-40B4-BE49-F238E27FC236}">
                  <a16:creationId xmlns:a16="http://schemas.microsoft.com/office/drawing/2014/main" id="{74684BE8-7B6A-4D1A-9740-7E20048FCB8E}"/>
                </a:ext>
              </a:extLst>
            </p:cNvPr>
            <p:cNvSpPr/>
            <p:nvPr/>
          </p:nvSpPr>
          <p:spPr bwMode="auto">
            <a:xfrm>
              <a:off x="5796136" y="2060848"/>
              <a:ext cx="216024" cy="488738"/>
            </a:xfrm>
            <a:prstGeom prst="chevr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es-PE"/>
            </a:p>
          </p:txBody>
        </p:sp>
        <p:sp>
          <p:nvSpPr>
            <p:cNvPr id="65" name="Flecha: cheurón 64">
              <a:extLst>
                <a:ext uri="{FF2B5EF4-FFF2-40B4-BE49-F238E27FC236}">
                  <a16:creationId xmlns:a16="http://schemas.microsoft.com/office/drawing/2014/main" id="{5B1FEB1E-1CC7-46D9-B64E-F019A02CFD1E}"/>
                </a:ext>
              </a:extLst>
            </p:cNvPr>
            <p:cNvSpPr/>
            <p:nvPr/>
          </p:nvSpPr>
          <p:spPr bwMode="auto">
            <a:xfrm>
              <a:off x="5948536" y="2060848"/>
              <a:ext cx="216024" cy="488738"/>
            </a:xfrm>
            <a:prstGeom prst="chevr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es-PE"/>
            </a:p>
          </p:txBody>
        </p:sp>
        <p:sp>
          <p:nvSpPr>
            <p:cNvPr id="66" name="Flecha: cheurón 65">
              <a:extLst>
                <a:ext uri="{FF2B5EF4-FFF2-40B4-BE49-F238E27FC236}">
                  <a16:creationId xmlns:a16="http://schemas.microsoft.com/office/drawing/2014/main" id="{AC8F61A1-CE93-4B9D-96AF-96779956ED8D}"/>
                </a:ext>
              </a:extLst>
            </p:cNvPr>
            <p:cNvSpPr/>
            <p:nvPr/>
          </p:nvSpPr>
          <p:spPr bwMode="auto">
            <a:xfrm>
              <a:off x="6100936" y="2060848"/>
              <a:ext cx="216024" cy="488738"/>
            </a:xfrm>
            <a:prstGeom prst="chevr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es-PE"/>
            </a:p>
          </p:txBody>
        </p:sp>
      </p:grpSp>
      <p:sp>
        <p:nvSpPr>
          <p:cNvPr id="13368" name="CuadroTexto 66"/>
          <p:cNvSpPr txBox="1">
            <a:spLocks noChangeArrowheads="1"/>
          </p:cNvSpPr>
          <p:nvPr/>
        </p:nvSpPr>
        <p:spPr bwMode="auto">
          <a:xfrm>
            <a:off x="5534025" y="3943350"/>
            <a:ext cx="2376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n-US" sz="1600">
                <a:latin typeface="Calibri" panose="020F0502020204030204" pitchFamily="34" charset="0"/>
              </a:rPr>
              <a:t>numeros[2] = </a:t>
            </a:r>
            <a:r>
              <a:rPr lang="es-PE" altLang="en-US" sz="1600">
                <a:solidFill>
                  <a:srgbClr val="000099"/>
                </a:solidFill>
                <a:latin typeface="Calibri" panose="020F0502020204030204" pitchFamily="34" charset="0"/>
              </a:rPr>
              <a:t>NuevoValor</a:t>
            </a:r>
            <a:r>
              <a:rPr lang="es-PE" altLang="en-US" sz="1600">
                <a:latin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54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Eliminación de Datos en Vectores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340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41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6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Eliminación</a:t>
            </a:r>
          </a:p>
        </p:txBody>
      </p:sp>
      <p:sp>
        <p:nvSpPr>
          <p:cNvPr id="15363" name="Marcador de contenido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PE" altLang="en-US" dirty="0"/>
              <a:t>La eliminación de datos consiste en borrar uno o varios datos almacenados en un vector.</a:t>
            </a:r>
          </a:p>
          <a:p>
            <a:r>
              <a:rPr lang="es-PE" altLang="en-US" dirty="0"/>
              <a:t>La eliminación se realiza mediante un algoritmo debido a que no se puede asignar un valor NULL a algunos tipos de datos primitivos.</a:t>
            </a:r>
          </a:p>
        </p:txBody>
      </p:sp>
    </p:spTree>
    <p:extLst>
      <p:ext uri="{BB962C8B-B14F-4D97-AF65-F5344CB8AC3E}">
        <p14:creationId xmlns:p14="http://schemas.microsoft.com/office/powerpoint/2010/main" val="187648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 dirty="0"/>
              <a:t>Eliminación</a:t>
            </a:r>
          </a:p>
        </p:txBody>
      </p:sp>
      <p:sp>
        <p:nvSpPr>
          <p:cNvPr id="16387" name="Marcador de contenido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altLang="en-US" dirty="0"/>
              <a:t>Pasos:</a:t>
            </a:r>
          </a:p>
          <a:p>
            <a:pPr lvl="1"/>
            <a:r>
              <a:rPr lang="es-PE" altLang="en-US" dirty="0"/>
              <a:t>Realizar la búsqueda del dato a eliminar.</a:t>
            </a:r>
          </a:p>
          <a:p>
            <a:pPr lvl="1"/>
            <a:r>
              <a:rPr lang="es-PE" altLang="en-US" dirty="0"/>
              <a:t>Al encontrar el dato a eliminar tener presente la posición que tiene.</a:t>
            </a:r>
          </a:p>
          <a:p>
            <a:pPr lvl="1"/>
            <a:r>
              <a:rPr lang="es-PE" altLang="en-US" dirty="0"/>
              <a:t>A partir de la posición del dato a eliminar traspasar todos los datos posteriores una posición menos.</a:t>
            </a:r>
          </a:p>
          <a:p>
            <a:pPr lvl="1"/>
            <a:r>
              <a:rPr lang="es-PE" altLang="en-US" dirty="0"/>
              <a:t>Crear un vector auxiliar del mismo tamaño que el vector original.</a:t>
            </a:r>
          </a:p>
          <a:p>
            <a:pPr lvl="1"/>
            <a:r>
              <a:rPr lang="es-PE" altLang="en-US" dirty="0"/>
              <a:t>Traspasar los datos del vector original al vector auxiliar. Evitar traspasar posiciones vacías.</a:t>
            </a:r>
          </a:p>
          <a:p>
            <a:pPr lvl="1"/>
            <a:r>
              <a:rPr lang="es-PE" altLang="en-US" dirty="0"/>
              <a:t>Igualar el vector original al vector auxiliar.</a:t>
            </a:r>
          </a:p>
          <a:p>
            <a:pPr lvl="1"/>
            <a:r>
              <a:rPr lang="es-PE" altLang="en-US" dirty="0"/>
              <a:t>Disminuir en una unidad la variable “índice”.</a:t>
            </a:r>
          </a:p>
          <a:p>
            <a:pPr lvl="1"/>
            <a:r>
              <a:rPr lang="es-PE" altLang="en-US" dirty="0"/>
              <a:t>De ser necesario, volver a evaluar la misma posición en caso el nuevo valor cumpla con el criterio de eliminación.</a:t>
            </a:r>
          </a:p>
          <a:p>
            <a:endParaRPr lang="es-PE" altLang="en-US" dirty="0"/>
          </a:p>
        </p:txBody>
      </p:sp>
      <p:sp>
        <p:nvSpPr>
          <p:cNvPr id="16388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/>
              <a:t>Algoritmos y Estructuras de Datos I</a:t>
            </a:r>
          </a:p>
        </p:txBody>
      </p:sp>
      <p:sp>
        <p:nvSpPr>
          <p:cNvPr id="1638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2D3-A21E-4A9E-B50E-4A87109C4661}" type="slidenum">
              <a:rPr lang="es-ES" altLang="en-US" smtClean="0"/>
              <a:pPr/>
              <a:t>16</a:t>
            </a:fld>
            <a:endParaRPr lang="es-ES" alt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9ACD76D-396C-4348-903B-C9D85D9FE104}"/>
              </a:ext>
            </a:extLst>
          </p:cNvPr>
          <p:cNvGrpSpPr/>
          <p:nvPr/>
        </p:nvGrpSpPr>
        <p:grpSpPr>
          <a:xfrm>
            <a:off x="8749438" y="136525"/>
            <a:ext cx="2743201" cy="2360010"/>
            <a:chOff x="603844" y="1080881"/>
            <a:chExt cx="1750423" cy="187020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1F23405-6FCF-43CB-875F-BFB6BBF6B038}"/>
                </a:ext>
              </a:extLst>
            </p:cNvPr>
            <p:cNvSpPr/>
            <p:nvPr/>
          </p:nvSpPr>
          <p:spPr>
            <a:xfrm rot="20908136">
              <a:off x="603844" y="1238551"/>
              <a:ext cx="1750423" cy="171253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Ink Free" panose="03080402000500000000" pitchFamily="66" charset="0"/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  <a:latin typeface="Ink Free" panose="03080402000500000000" pitchFamily="66" charset="0"/>
                </a:rPr>
                <a:t>El algoritmo debe evaluar la misma posición para no dejar de eliminar valores contiguos que cumplan la misma condición para ser eliminado!!</a:t>
              </a:r>
              <a:endParaRPr lang="es-PE" dirty="0">
                <a:solidFill>
                  <a:schemeClr val="tx1"/>
                </a:solidFill>
                <a:latin typeface="Ink Free" panose="03080402000500000000" pitchFamily="66" charset="0"/>
              </a:endParaRPr>
            </a:p>
            <a:p>
              <a:pPr algn="ctr"/>
              <a:endParaRPr lang="es-PE" dirty="0">
                <a:solidFill>
                  <a:schemeClr val="tx1"/>
                </a:solidFill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BB366CF-5448-4836-A00F-8135E02DB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58202" y="1080881"/>
              <a:ext cx="740011" cy="574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33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F783-30B6-4A4C-97D9-83BF5411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Método de Eliminación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F07CADCF-F7E6-4687-A9E1-5C0EC8ACD0A8}"/>
              </a:ext>
            </a:extLst>
          </p:cNvPr>
          <p:cNvGraphicFramePr>
            <a:graphicFrameLocks noGrp="1"/>
          </p:cNvGraphicFramePr>
          <p:nvPr/>
        </p:nvGraphicFramePr>
        <p:xfrm>
          <a:off x="3329354" y="2478127"/>
          <a:ext cx="69381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782B2B6-23F0-4B4E-8660-04B68E0C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837" y="1884382"/>
            <a:ext cx="350324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PE" altLang="en-US" sz="2000" dirty="0">
                <a:latin typeface="Calibri" panose="020F0502020204030204" pitchFamily="34" charset="0"/>
              </a:rPr>
              <a:t>Eliminar el valor 80 del vector.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697B92-28F3-4507-99A9-F9D3C8E131D3}"/>
              </a:ext>
            </a:extLst>
          </p:cNvPr>
          <p:cNvSpPr txBox="1"/>
          <p:nvPr/>
        </p:nvSpPr>
        <p:spPr>
          <a:xfrm flipH="1">
            <a:off x="954257" y="2479635"/>
            <a:ext cx="1613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Vector original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03B98B-05E3-4593-9B57-93361584670B}"/>
              </a:ext>
            </a:extLst>
          </p:cNvPr>
          <p:cNvSpPr txBox="1"/>
          <p:nvPr/>
        </p:nvSpPr>
        <p:spPr>
          <a:xfrm>
            <a:off x="1924536" y="4646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80</a:t>
            </a:r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CF49CBCC-E66A-4EA0-8F5D-2709A012B024}"/>
              </a:ext>
            </a:extLst>
          </p:cNvPr>
          <p:cNvGraphicFramePr>
            <a:graphicFrameLocks noGrp="1"/>
          </p:cNvGraphicFramePr>
          <p:nvPr/>
        </p:nvGraphicFramePr>
        <p:xfrm>
          <a:off x="3329354" y="4644921"/>
          <a:ext cx="69381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93B2B80E-32BD-4A59-8E46-83DA4947A7F2}"/>
              </a:ext>
            </a:extLst>
          </p:cNvPr>
          <p:cNvGrpSpPr/>
          <p:nvPr/>
        </p:nvGrpSpPr>
        <p:grpSpPr>
          <a:xfrm>
            <a:off x="2133888" y="3979408"/>
            <a:ext cx="1910575" cy="739210"/>
            <a:chOff x="2133887" y="3343242"/>
            <a:chExt cx="1910575" cy="73921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1E1240C-0171-49C3-8554-BBC066D7673D}"/>
                </a:ext>
              </a:extLst>
            </p:cNvPr>
            <p:cNvSpPr txBox="1"/>
            <p:nvPr/>
          </p:nvSpPr>
          <p:spPr>
            <a:xfrm>
              <a:off x="2684585" y="334324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80 = 29?</a:t>
              </a:r>
            </a:p>
          </p:txBody>
        </p: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14DE5CD0-2C9F-41B7-8CB3-4C9E3C89DCA7}"/>
                </a:ext>
              </a:extLst>
            </p:cNvPr>
            <p:cNvCxnSpPr>
              <a:stCxn id="7" idx="0"/>
              <a:endCxn id="9" idx="1"/>
            </p:cNvCxnSpPr>
            <p:nvPr/>
          </p:nvCxnSpPr>
          <p:spPr>
            <a:xfrm rot="5400000" flipH="1" flipV="1">
              <a:off x="2131964" y="3529831"/>
              <a:ext cx="554544" cy="55069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D18D68C1-A58D-4B50-A278-1C554AD92461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3665944" y="3527908"/>
              <a:ext cx="378518" cy="4793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9B3EDC5-442D-45A3-BA81-E51B36C98513}"/>
              </a:ext>
            </a:extLst>
          </p:cNvPr>
          <p:cNvGrpSpPr/>
          <p:nvPr/>
        </p:nvGrpSpPr>
        <p:grpSpPr>
          <a:xfrm>
            <a:off x="2133888" y="3832480"/>
            <a:ext cx="3317343" cy="743784"/>
            <a:chOff x="2133888" y="3368401"/>
            <a:chExt cx="3317343" cy="74378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562AA71-C635-40ED-9033-D879E292D41B}"/>
                </a:ext>
              </a:extLst>
            </p:cNvPr>
            <p:cNvSpPr txBox="1"/>
            <p:nvPr/>
          </p:nvSpPr>
          <p:spPr>
            <a:xfrm>
              <a:off x="4044463" y="336840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80 = 14?</a:t>
              </a:r>
            </a:p>
          </p:txBody>
        </p: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1B8F3EF7-27B5-421F-884F-99BA280A9F46}"/>
                </a:ext>
              </a:extLst>
            </p:cNvPr>
            <p:cNvCxnSpPr>
              <a:stCxn id="7" idx="0"/>
              <a:endCxn id="16" idx="1"/>
            </p:cNvCxnSpPr>
            <p:nvPr/>
          </p:nvCxnSpPr>
          <p:spPr>
            <a:xfrm rot="5400000" flipH="1" flipV="1">
              <a:off x="2809617" y="2877339"/>
              <a:ext cx="559117" cy="191057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E9A384D6-003B-45E1-AC95-4DC8DA176C29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5025822" y="3553067"/>
              <a:ext cx="425409" cy="4677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FE67848-4419-4588-B393-FEA9E94B4919}"/>
              </a:ext>
            </a:extLst>
          </p:cNvPr>
          <p:cNvGrpSpPr/>
          <p:nvPr/>
        </p:nvGrpSpPr>
        <p:grpSpPr>
          <a:xfrm>
            <a:off x="2133888" y="3585885"/>
            <a:ext cx="4664520" cy="738523"/>
            <a:chOff x="2136169" y="3344683"/>
            <a:chExt cx="4664520" cy="738523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0CDA1B5-1636-4ADE-9F4A-6EC4EC66E3A0}"/>
                </a:ext>
              </a:extLst>
            </p:cNvPr>
            <p:cNvSpPr txBox="1"/>
            <p:nvPr/>
          </p:nvSpPr>
          <p:spPr>
            <a:xfrm>
              <a:off x="5464358" y="3344683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80 = 80?</a:t>
              </a:r>
            </a:p>
          </p:txBody>
        </p: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B3F50AFF-3172-41E7-9FCF-75F6F8232670}"/>
                </a:ext>
              </a:extLst>
            </p:cNvPr>
            <p:cNvCxnSpPr>
              <a:stCxn id="7" idx="0"/>
              <a:endCxn id="26" idx="1"/>
            </p:cNvCxnSpPr>
            <p:nvPr/>
          </p:nvCxnSpPr>
          <p:spPr>
            <a:xfrm rot="5400000" flipH="1" flipV="1">
              <a:off x="3523335" y="2142183"/>
              <a:ext cx="553857" cy="332819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E33981BD-D76E-4513-A87C-A940C21E3D6C}"/>
                </a:ext>
              </a:extLst>
            </p:cNvPr>
            <p:cNvCxnSpPr>
              <a:stCxn id="26" idx="3"/>
              <a:endCxn id="8" idx="0"/>
            </p:cNvCxnSpPr>
            <p:nvPr/>
          </p:nvCxnSpPr>
          <p:spPr>
            <a:xfrm>
              <a:off x="6445717" y="3529349"/>
              <a:ext cx="354972" cy="5523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70AFB4F-84F5-4592-8EE9-C8D6C375A7BF}"/>
              </a:ext>
            </a:extLst>
          </p:cNvPr>
          <p:cNvSpPr txBox="1"/>
          <p:nvPr/>
        </p:nvSpPr>
        <p:spPr>
          <a:xfrm>
            <a:off x="7097951" y="3998395"/>
            <a:ext cx="2162306" cy="37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Verdadero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89E950-DB81-44CD-B8C5-8707E1EE6785}"/>
              </a:ext>
            </a:extLst>
          </p:cNvPr>
          <p:cNvSpPr txBox="1"/>
          <p:nvPr/>
        </p:nvSpPr>
        <p:spPr>
          <a:xfrm>
            <a:off x="5315589" y="5613661"/>
            <a:ext cx="28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Se encontró en la posición 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DD73695-6C1D-485C-AD33-3F33C44F522D}"/>
              </a:ext>
            </a:extLst>
          </p:cNvPr>
          <p:cNvSpPr txBox="1"/>
          <p:nvPr/>
        </p:nvSpPr>
        <p:spPr>
          <a:xfrm>
            <a:off x="10497312" y="2371096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vNumeros</a:t>
            </a:r>
            <a:r>
              <a:rPr lang="es-PE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4588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6B38D-0B62-43A6-9DA4-7A0BE91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Método de Eliminación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5834374-BF33-4867-BBE8-7EC356F4D28F}"/>
              </a:ext>
            </a:extLst>
          </p:cNvPr>
          <p:cNvGraphicFramePr>
            <a:graphicFrameLocks noGrp="1"/>
          </p:cNvGraphicFramePr>
          <p:nvPr/>
        </p:nvGraphicFramePr>
        <p:xfrm>
          <a:off x="2298031" y="2938033"/>
          <a:ext cx="6938110" cy="7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0000CC"/>
                          </a:solidFill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45694E0A-BE42-4FB4-97F4-67FC1171A52D}"/>
              </a:ext>
            </a:extLst>
          </p:cNvPr>
          <p:cNvSpPr/>
          <p:nvPr/>
        </p:nvSpPr>
        <p:spPr>
          <a:xfrm>
            <a:off x="838200" y="2054997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A70DE4-396E-4A02-A510-090169BCBADF}"/>
              </a:ext>
            </a:extLst>
          </p:cNvPr>
          <p:cNvSpPr txBox="1"/>
          <p:nvPr/>
        </p:nvSpPr>
        <p:spPr>
          <a:xfrm>
            <a:off x="1515979" y="2062409"/>
            <a:ext cx="640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Pasar los valores de las posiciones posteriores una posición menos.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A4B3D28-83CE-49F0-A458-A4866314E9EA}"/>
              </a:ext>
            </a:extLst>
          </p:cNvPr>
          <p:cNvGrpSpPr/>
          <p:nvPr/>
        </p:nvGrpSpPr>
        <p:grpSpPr>
          <a:xfrm>
            <a:off x="5767086" y="2695074"/>
            <a:ext cx="1391703" cy="242959"/>
            <a:chOff x="5767086" y="2695074"/>
            <a:chExt cx="1391703" cy="242959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CA1C399-A126-4BCE-8C0A-F98B78C842BC}"/>
                </a:ext>
              </a:extLst>
            </p:cNvPr>
            <p:cNvCxnSpPr/>
            <p:nvPr/>
          </p:nvCxnSpPr>
          <p:spPr>
            <a:xfrm flipV="1">
              <a:off x="7158789" y="2695074"/>
              <a:ext cx="0" cy="242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0EDAF8E-5154-4AE4-9395-E93A728A5C6C}"/>
                </a:ext>
              </a:extLst>
            </p:cNvPr>
            <p:cNvCxnSpPr/>
            <p:nvPr/>
          </p:nvCxnSpPr>
          <p:spPr>
            <a:xfrm flipH="1">
              <a:off x="5767086" y="2695074"/>
              <a:ext cx="1391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80AF22DB-995E-45BE-89E3-F9B21817FFE1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5767086" y="2695074"/>
              <a:ext cx="0" cy="242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a 3">
            <a:extLst>
              <a:ext uri="{FF2B5EF4-FFF2-40B4-BE49-F238E27FC236}">
                <a16:creationId xmlns:a16="http://schemas.microsoft.com/office/drawing/2014/main" id="{83559B44-0520-453F-9895-01EE83F21BC2}"/>
              </a:ext>
            </a:extLst>
          </p:cNvPr>
          <p:cNvGraphicFramePr>
            <a:graphicFrameLocks noGrp="1"/>
          </p:cNvGraphicFramePr>
          <p:nvPr/>
        </p:nvGraphicFramePr>
        <p:xfrm>
          <a:off x="2298031" y="3942420"/>
          <a:ext cx="6938110" cy="7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0000CC"/>
                          </a:solidFill>
                        </a:rPr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4022E50B-7185-4FE6-9F4C-50D362736B3F}"/>
              </a:ext>
            </a:extLst>
          </p:cNvPr>
          <p:cNvGrpSpPr/>
          <p:nvPr/>
        </p:nvGrpSpPr>
        <p:grpSpPr>
          <a:xfrm>
            <a:off x="7158789" y="3677009"/>
            <a:ext cx="1391703" cy="242959"/>
            <a:chOff x="5767086" y="2695074"/>
            <a:chExt cx="1391703" cy="242959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9D6569BE-FE1C-49AF-99A7-1E799F908BF4}"/>
                </a:ext>
              </a:extLst>
            </p:cNvPr>
            <p:cNvCxnSpPr/>
            <p:nvPr/>
          </p:nvCxnSpPr>
          <p:spPr>
            <a:xfrm flipV="1">
              <a:off x="7158789" y="2695074"/>
              <a:ext cx="0" cy="242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02EA97C3-47F5-4521-969A-33CABDA47D48}"/>
                </a:ext>
              </a:extLst>
            </p:cNvPr>
            <p:cNvCxnSpPr/>
            <p:nvPr/>
          </p:nvCxnSpPr>
          <p:spPr>
            <a:xfrm flipH="1">
              <a:off x="5767086" y="2695074"/>
              <a:ext cx="1391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5DA6BFD9-2D6D-41F9-92EB-32C3D750D5A6}"/>
                </a:ext>
              </a:extLst>
            </p:cNvPr>
            <p:cNvCxnSpPr/>
            <p:nvPr/>
          </p:nvCxnSpPr>
          <p:spPr>
            <a:xfrm>
              <a:off x="5767086" y="2695074"/>
              <a:ext cx="0" cy="242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EE22B498-2F76-4C50-A0A3-C89680E8AFCC}"/>
              </a:ext>
            </a:extLst>
          </p:cNvPr>
          <p:cNvGraphicFramePr>
            <a:graphicFrameLocks noGrp="1"/>
          </p:cNvGraphicFramePr>
          <p:nvPr/>
        </p:nvGraphicFramePr>
        <p:xfrm>
          <a:off x="2298031" y="4926680"/>
          <a:ext cx="6938110" cy="7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09E8-0665-47F1-AE35-7E06F2B0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Método de Eliminación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69785AF-2C4B-47DE-808D-AB21A185124F}"/>
              </a:ext>
            </a:extLst>
          </p:cNvPr>
          <p:cNvSpPr/>
          <p:nvPr/>
        </p:nvSpPr>
        <p:spPr>
          <a:xfrm>
            <a:off x="838200" y="2054997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697701-E238-4A50-86B3-86F944D777E1}"/>
              </a:ext>
            </a:extLst>
          </p:cNvPr>
          <p:cNvSpPr txBox="1"/>
          <p:nvPr/>
        </p:nvSpPr>
        <p:spPr>
          <a:xfrm>
            <a:off x="1515979" y="2062409"/>
            <a:ext cx="614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Crear un vector auxiliar del mismo tipo y tamaño que el original.</a:t>
            </a: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39A3C59D-5C82-4EBD-B3D0-4F0EA65B221A}"/>
              </a:ext>
            </a:extLst>
          </p:cNvPr>
          <p:cNvGraphicFramePr>
            <a:graphicFrameLocks noGrp="1"/>
          </p:cNvGraphicFramePr>
          <p:nvPr/>
        </p:nvGraphicFramePr>
        <p:xfrm>
          <a:off x="1871311" y="2687698"/>
          <a:ext cx="6938110" cy="7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8C98CE9-A717-49C1-B250-4F99FD588169}"/>
              </a:ext>
            </a:extLst>
          </p:cNvPr>
          <p:cNvSpPr txBox="1"/>
          <p:nvPr/>
        </p:nvSpPr>
        <p:spPr>
          <a:xfrm>
            <a:off x="9804201" y="268769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aux</a:t>
            </a:r>
            <a:r>
              <a:rPr lang="es-PE" dirty="0"/>
              <a:t>[]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1627494-C67D-485F-85C6-E1604735D784}"/>
              </a:ext>
            </a:extLst>
          </p:cNvPr>
          <p:cNvSpPr/>
          <p:nvPr/>
        </p:nvSpPr>
        <p:spPr>
          <a:xfrm>
            <a:off x="838200" y="3677545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BB5721-FD42-4BF8-9F71-553E770C4434}"/>
              </a:ext>
            </a:extLst>
          </p:cNvPr>
          <p:cNvSpPr txBox="1"/>
          <p:nvPr/>
        </p:nvSpPr>
        <p:spPr>
          <a:xfrm>
            <a:off x="1515979" y="3684957"/>
            <a:ext cx="713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Pasar los datos del vector original  al vector auxiliar excepto el último valor.</a:t>
            </a:r>
          </a:p>
        </p:txBody>
      </p:sp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9CDBB3F0-7AAC-4CAA-9FFC-F1DAA2A2115B}"/>
              </a:ext>
            </a:extLst>
          </p:cNvPr>
          <p:cNvGraphicFramePr>
            <a:graphicFrameLocks noGrp="1"/>
          </p:cNvGraphicFramePr>
          <p:nvPr/>
        </p:nvGraphicFramePr>
        <p:xfrm>
          <a:off x="1871311" y="4426010"/>
          <a:ext cx="6938110" cy="7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graphicFrame>
        <p:nvGraphicFramePr>
          <p:cNvPr id="10" name="Tabla 3">
            <a:extLst>
              <a:ext uri="{FF2B5EF4-FFF2-40B4-BE49-F238E27FC236}">
                <a16:creationId xmlns:a16="http://schemas.microsoft.com/office/drawing/2014/main" id="{4BBF1C03-3BFD-4E5D-82A7-68AB30CA20A3}"/>
              </a:ext>
            </a:extLst>
          </p:cNvPr>
          <p:cNvGraphicFramePr>
            <a:graphicFrameLocks noGrp="1"/>
          </p:cNvGraphicFramePr>
          <p:nvPr/>
        </p:nvGraphicFramePr>
        <p:xfrm>
          <a:off x="1871311" y="5398085"/>
          <a:ext cx="6938110" cy="7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D0EF46-1F55-4AE6-BA01-7EDF14A40A5E}"/>
              </a:ext>
            </a:extLst>
          </p:cNvPr>
          <p:cNvCxnSpPr/>
          <p:nvPr/>
        </p:nvCxnSpPr>
        <p:spPr>
          <a:xfrm>
            <a:off x="2279904" y="4796661"/>
            <a:ext cx="0" cy="60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D4E1F5A-05D3-486E-B507-5B1F87540650}"/>
              </a:ext>
            </a:extLst>
          </p:cNvPr>
          <p:cNvCxnSpPr/>
          <p:nvPr/>
        </p:nvCxnSpPr>
        <p:spPr>
          <a:xfrm>
            <a:off x="6473952" y="4791682"/>
            <a:ext cx="0" cy="60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A245027-42A8-4BE3-B13E-57A60A1D39D0}"/>
              </a:ext>
            </a:extLst>
          </p:cNvPr>
          <p:cNvCxnSpPr/>
          <p:nvPr/>
        </p:nvCxnSpPr>
        <p:spPr>
          <a:xfrm>
            <a:off x="5066969" y="4791682"/>
            <a:ext cx="0" cy="60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5AF2F20-9F3E-4BDF-AD6A-D7017B3769AB}"/>
              </a:ext>
            </a:extLst>
          </p:cNvPr>
          <p:cNvCxnSpPr/>
          <p:nvPr/>
        </p:nvCxnSpPr>
        <p:spPr>
          <a:xfrm>
            <a:off x="3657600" y="4796661"/>
            <a:ext cx="0" cy="60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223001-680F-4EDD-B5E4-87F756EFACC6}"/>
              </a:ext>
            </a:extLst>
          </p:cNvPr>
          <p:cNvSpPr txBox="1"/>
          <p:nvPr/>
        </p:nvSpPr>
        <p:spPr>
          <a:xfrm>
            <a:off x="9793026" y="54125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aux</a:t>
            </a:r>
            <a:r>
              <a:rPr lang="es-PE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23176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Semana 4</a:t>
            </a:r>
          </a:p>
        </p:txBody>
      </p:sp>
      <p:sp>
        <p:nvSpPr>
          <p:cNvPr id="1024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altLang="en-US" dirty="0"/>
              <a:t>Primera sesión</a:t>
            </a:r>
          </a:p>
          <a:p>
            <a:pPr lvl="1"/>
            <a:r>
              <a:rPr lang="es-PE" dirty="0"/>
              <a:t>Repaso vectores.</a:t>
            </a:r>
          </a:p>
          <a:p>
            <a:pPr lvl="1"/>
            <a:r>
              <a:rPr lang="es-PE" dirty="0"/>
              <a:t>Algoritmo de búsqueda y modificación de datos en un vector</a:t>
            </a:r>
            <a:r>
              <a:rPr lang="es-ES" altLang="en-US" dirty="0"/>
              <a:t>.</a:t>
            </a:r>
            <a:endParaRPr lang="es-PE" altLang="en-US" dirty="0"/>
          </a:p>
          <a:p>
            <a:r>
              <a:rPr lang="es-PE" altLang="en-US" dirty="0"/>
              <a:t>Segunda sesión</a:t>
            </a:r>
          </a:p>
          <a:p>
            <a:pPr lvl="1"/>
            <a:r>
              <a:rPr lang="es-PE" dirty="0"/>
              <a:t>Algoritmo de eliminación de datos en vector.</a:t>
            </a:r>
            <a:endParaRPr lang="es-PE" altLang="en-US" dirty="0"/>
          </a:p>
        </p:txBody>
      </p:sp>
    </p:spTree>
    <p:extLst>
      <p:ext uri="{BB962C8B-B14F-4D97-AF65-F5344CB8AC3E}">
        <p14:creationId xmlns:p14="http://schemas.microsoft.com/office/powerpoint/2010/main" val="315293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405C6-481C-43C1-BA5D-76BC6ACF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Método de Eliminación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F711BCF-FAD2-460F-8F84-4B9A46232FE2}"/>
              </a:ext>
            </a:extLst>
          </p:cNvPr>
          <p:cNvSpPr/>
          <p:nvPr/>
        </p:nvSpPr>
        <p:spPr>
          <a:xfrm>
            <a:off x="838200" y="2177929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63749D-3130-4485-9D8B-CA0ACC956AE8}"/>
              </a:ext>
            </a:extLst>
          </p:cNvPr>
          <p:cNvSpPr txBox="1"/>
          <p:nvPr/>
        </p:nvSpPr>
        <p:spPr>
          <a:xfrm>
            <a:off x="1515979" y="2185341"/>
            <a:ext cx="49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Hacer que el vector original quede como el auxiliar.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730010-DFE5-4BD3-9987-0F8150229905}"/>
              </a:ext>
            </a:extLst>
          </p:cNvPr>
          <p:cNvSpPr txBox="1"/>
          <p:nvPr/>
        </p:nvSpPr>
        <p:spPr>
          <a:xfrm>
            <a:off x="1515979" y="2695395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vNumeros</a:t>
            </a:r>
            <a:r>
              <a:rPr lang="es-PE" dirty="0"/>
              <a:t> = </a:t>
            </a:r>
            <a:r>
              <a:rPr lang="es-PE" dirty="0" err="1"/>
              <a:t>aux</a:t>
            </a:r>
            <a:r>
              <a:rPr lang="es-PE" dirty="0"/>
              <a:t>;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EF8E00-6B87-465C-AE48-767AE41B6634}"/>
              </a:ext>
            </a:extLst>
          </p:cNvPr>
          <p:cNvSpPr/>
          <p:nvPr/>
        </p:nvSpPr>
        <p:spPr>
          <a:xfrm>
            <a:off x="838200" y="3567369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9D63B7-DF2D-49E4-B850-3E80EF3B570C}"/>
              </a:ext>
            </a:extLst>
          </p:cNvPr>
          <p:cNvSpPr txBox="1"/>
          <p:nvPr/>
        </p:nvSpPr>
        <p:spPr>
          <a:xfrm>
            <a:off x="1515979" y="3574781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Disminuir en uno el valor de “</a:t>
            </a:r>
            <a:r>
              <a:rPr lang="es-PE" dirty="0" err="1"/>
              <a:t>indice</a:t>
            </a:r>
            <a:r>
              <a:rPr lang="es-PE" dirty="0"/>
              <a:t>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5F017F-F377-40C2-B66E-756833C1CEF4}"/>
              </a:ext>
            </a:extLst>
          </p:cNvPr>
          <p:cNvSpPr txBox="1"/>
          <p:nvPr/>
        </p:nvSpPr>
        <p:spPr>
          <a:xfrm>
            <a:off x="1515979" y="408483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Indice</a:t>
            </a:r>
            <a:r>
              <a:rPr lang="es-PE" dirty="0"/>
              <a:t>--;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BE792C-70BE-4327-B444-CED53E7AB5CD}"/>
              </a:ext>
            </a:extLst>
          </p:cNvPr>
          <p:cNvSpPr/>
          <p:nvPr/>
        </p:nvSpPr>
        <p:spPr>
          <a:xfrm>
            <a:off x="838200" y="4956809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65BAA4-F947-4EB7-A6D9-FE6D98D87947}"/>
              </a:ext>
            </a:extLst>
          </p:cNvPr>
          <p:cNvSpPr txBox="1"/>
          <p:nvPr/>
        </p:nvSpPr>
        <p:spPr>
          <a:xfrm>
            <a:off x="1515979" y="5034346"/>
            <a:ext cx="772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n-US" dirty="0"/>
              <a:t>De ser necesario, volver a evaluar la misma posición en caso el nuevo valor cumpla con el criterio de eliminación.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887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9252-0CAD-4E0D-BB2F-D4749A7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Método de Eliminación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6FAF2F4-DDA9-4177-B8AB-50DB8CCEFF75}"/>
              </a:ext>
            </a:extLst>
          </p:cNvPr>
          <p:cNvGraphicFramePr>
            <a:graphicFrameLocks noGrp="1"/>
          </p:cNvGraphicFramePr>
          <p:nvPr/>
        </p:nvGraphicFramePr>
        <p:xfrm>
          <a:off x="3329354" y="2478127"/>
          <a:ext cx="69381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622">
                  <a:extLst>
                    <a:ext uri="{9D8B030D-6E8A-4147-A177-3AD203B41FA5}">
                      <a16:colId xmlns:a16="http://schemas.microsoft.com/office/drawing/2014/main" val="2696865986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3074719128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28500869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2524745087"/>
                    </a:ext>
                  </a:extLst>
                </a:gridCol>
                <a:gridCol w="1387622">
                  <a:extLst>
                    <a:ext uri="{9D8B030D-6E8A-4147-A177-3AD203B41FA5}">
                      <a16:colId xmlns:a16="http://schemas.microsoft.com/office/drawing/2014/main" val="79968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1088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D75DF4E-7F6C-4E43-A08C-1FF888A733F3}"/>
              </a:ext>
            </a:extLst>
          </p:cNvPr>
          <p:cNvSpPr txBox="1"/>
          <p:nvPr/>
        </p:nvSpPr>
        <p:spPr>
          <a:xfrm flipH="1">
            <a:off x="954257" y="2479635"/>
            <a:ext cx="1613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Vector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69447D-2F3E-4148-975E-00BDCF9CE26F}"/>
              </a:ext>
            </a:extLst>
          </p:cNvPr>
          <p:cNvSpPr txBox="1"/>
          <p:nvPr/>
        </p:nvSpPr>
        <p:spPr>
          <a:xfrm>
            <a:off x="10497312" y="2371096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vNumeros</a:t>
            </a:r>
            <a:r>
              <a:rPr lang="es-PE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72293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Arreglos (</a:t>
            </a:r>
            <a:r>
              <a:rPr lang="es-PE" altLang="es-PE" dirty="0" err="1"/>
              <a:t>arrays</a:t>
            </a:r>
            <a:r>
              <a:rPr lang="es-PE" altLang="es-PE" dirty="0"/>
              <a:t>)</a:t>
            </a:r>
          </a:p>
        </p:txBody>
      </p:sp>
      <p:sp>
        <p:nvSpPr>
          <p:cNvPr id="26628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2662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F2B3B3-CB31-40B7-8BF1-09CB381A51B2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78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3CBCFC-5410-431D-A9FA-DAD56F7F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Arreglos</a:t>
            </a:r>
            <a:endParaRPr lang="es-ES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49DD431-8D4A-4D2B-B01B-EEBFC6BE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arreglo es una estructura que permite almacenar un conjunto de datos de un mismo tipo, en forma continua, los datos almacenados se indexan desde la posición 0 hasta la N-1. </a:t>
            </a:r>
          </a:p>
          <a:p>
            <a:endParaRPr lang="es-ES" dirty="0"/>
          </a:p>
          <a:p>
            <a:r>
              <a:rPr lang="es-ES" dirty="0"/>
              <a:t>Un arreglo puede definirse como un grupo o una colección finita, homogénea y ordenada de elementos. Los arreglos pueden ser de los siguientes tipos:</a:t>
            </a:r>
          </a:p>
          <a:p>
            <a:pPr lvl="1"/>
            <a:r>
              <a:rPr lang="es-ES" dirty="0">
                <a:highlight>
                  <a:srgbClr val="FFFF00"/>
                </a:highlight>
              </a:rPr>
              <a:t>Una dimensión (VECTORES). </a:t>
            </a:r>
          </a:p>
          <a:p>
            <a:pPr lvl="1"/>
            <a:r>
              <a:rPr lang="es-ES" dirty="0"/>
              <a:t>Dos dimensiones (MATRICES). </a:t>
            </a:r>
          </a:p>
          <a:p>
            <a:pPr lvl="1"/>
            <a:r>
              <a:rPr lang="es-ES" dirty="0"/>
              <a:t>Tres o más dimensiones (multidimensionales). </a:t>
            </a:r>
          </a:p>
        </p:txBody>
      </p:sp>
    </p:spTree>
    <p:extLst>
      <p:ext uri="{BB962C8B-B14F-4D97-AF65-F5344CB8AC3E}">
        <p14:creationId xmlns:p14="http://schemas.microsoft.com/office/powerpoint/2010/main" val="6713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36AB4-2B04-404A-8610-723A47B9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Vectores (arreglos unidimensionales)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F067E-A3FF-4283-BB6D-9DD5EC25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 arreglo de “N” elementos organizados en una dimensión donde “N” recibe el nombre de longitud o tamaño del vector. Para hacer referencia a un elemento del vector se usa el nombre del mismo, seguido del índice (entre corchetes), el cual indica una posición en particular del vector.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Vec</a:t>
            </a:r>
            <a:r>
              <a:rPr lang="es-ES" dirty="0"/>
              <a:t>[x]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Donde: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Vec</a:t>
            </a:r>
            <a:r>
              <a:rPr lang="es-ES" dirty="0"/>
              <a:t>…………	Nombre del arreglo</a:t>
            </a:r>
          </a:p>
          <a:p>
            <a:pPr marL="0" indent="0">
              <a:buNone/>
            </a:pPr>
            <a:r>
              <a:rPr lang="es-ES" dirty="0"/>
              <a:t>		x……………	Numero de datos que constituyen el arreglo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56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1E025-2D69-4C20-B3D7-3E582FF8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Vectores (arreglos unidimensionales)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86A15-679B-459F-865A-610D2E6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El primer elemento se almacena en la posición 0 del vector, es decir el primer elemento del vector se conoce como a[0], el segundo como a[1], el séptimo como a[6] y en general el elemento de orden N del arreglo a se conoce como a[N-1].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063040-887B-45CB-BD49-4ED30877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3240097"/>
            <a:ext cx="5169856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50ABA-CE12-469D-89A2-1203832F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Vectores (arreglos unidimensionales)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A823ED-0721-4057-A3A6-22C735B9C704}"/>
              </a:ext>
            </a:extLst>
          </p:cNvPr>
          <p:cNvGraphicFramePr>
            <a:graphicFrameLocks noGrp="1"/>
          </p:cNvGraphicFramePr>
          <p:nvPr/>
        </p:nvGraphicFramePr>
        <p:xfrm>
          <a:off x="4198433" y="2930776"/>
          <a:ext cx="4371279" cy="8251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71665">
                  <a:extLst>
                    <a:ext uri="{9D8B030D-6E8A-4147-A177-3AD203B41FA5}">
                      <a16:colId xmlns:a16="http://schemas.microsoft.com/office/drawing/2014/main" val="837432139"/>
                    </a:ext>
                  </a:extLst>
                </a:gridCol>
                <a:gridCol w="875983">
                  <a:extLst>
                    <a:ext uri="{9D8B030D-6E8A-4147-A177-3AD203B41FA5}">
                      <a16:colId xmlns:a16="http://schemas.microsoft.com/office/drawing/2014/main" val="819295129"/>
                    </a:ext>
                  </a:extLst>
                </a:gridCol>
                <a:gridCol w="875983">
                  <a:extLst>
                    <a:ext uri="{9D8B030D-6E8A-4147-A177-3AD203B41FA5}">
                      <a16:colId xmlns:a16="http://schemas.microsoft.com/office/drawing/2014/main" val="4014660922"/>
                    </a:ext>
                  </a:extLst>
                </a:gridCol>
                <a:gridCol w="875983">
                  <a:extLst>
                    <a:ext uri="{9D8B030D-6E8A-4147-A177-3AD203B41FA5}">
                      <a16:colId xmlns:a16="http://schemas.microsoft.com/office/drawing/2014/main" val="1629011445"/>
                    </a:ext>
                  </a:extLst>
                </a:gridCol>
                <a:gridCol w="871665">
                  <a:extLst>
                    <a:ext uri="{9D8B030D-6E8A-4147-A177-3AD203B41FA5}">
                      <a16:colId xmlns:a16="http://schemas.microsoft.com/office/drawing/2014/main" val="1428102944"/>
                    </a:ext>
                  </a:extLst>
                </a:gridCol>
              </a:tblGrid>
              <a:tr h="32061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48725"/>
                  </a:ext>
                </a:extLst>
              </a:tr>
              <a:tr h="50457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María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PE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PE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Javier</a:t>
                      </a:r>
                      <a:endParaRPr lang="es-ES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4025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84418EE-B3E7-4813-81AB-4409CB00B4DD}"/>
              </a:ext>
            </a:extLst>
          </p:cNvPr>
          <p:cNvSpPr txBox="1"/>
          <p:nvPr/>
        </p:nvSpPr>
        <p:spPr>
          <a:xfrm>
            <a:off x="2542477" y="3343370"/>
            <a:ext cx="15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nombres </a:t>
            </a:r>
            <a:r>
              <a:rPr lang="es-PE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D88419-A598-48EE-A362-F84535712B47}"/>
              </a:ext>
            </a:extLst>
          </p:cNvPr>
          <p:cNvSpPr txBox="1"/>
          <p:nvPr/>
        </p:nvSpPr>
        <p:spPr>
          <a:xfrm>
            <a:off x="4418670" y="4429972"/>
            <a:ext cx="396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i="1" dirty="0"/>
              <a:t>Tamaño 5 elementos</a:t>
            </a:r>
            <a:endParaRPr lang="es-ES" i="1" dirty="0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FACF8288-442A-4A36-A110-993648E71967}"/>
              </a:ext>
            </a:extLst>
          </p:cNvPr>
          <p:cNvSpPr/>
          <p:nvPr/>
        </p:nvSpPr>
        <p:spPr>
          <a:xfrm rot="5400000">
            <a:off x="6241894" y="1886470"/>
            <a:ext cx="323386" cy="4332250"/>
          </a:xfrm>
          <a:prstGeom prst="rightBrace">
            <a:avLst>
              <a:gd name="adj1" fmla="val 8333"/>
              <a:gd name="adj2" fmla="val 502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F570EA-7316-4BC3-9E74-430A7480F427}"/>
              </a:ext>
            </a:extLst>
          </p:cNvPr>
          <p:cNvSpPr txBox="1"/>
          <p:nvPr/>
        </p:nvSpPr>
        <p:spPr>
          <a:xfrm>
            <a:off x="5314131" y="5106445"/>
            <a:ext cx="213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nombres[0] </a:t>
            </a:r>
            <a:r>
              <a:rPr lang="es-PE" dirty="0">
                <a:sym typeface="Wingdings" panose="05000000000000000000" pitchFamily="2" charset="2"/>
              </a:rPr>
              <a:t> Juan</a:t>
            </a:r>
          </a:p>
          <a:p>
            <a:r>
              <a:rPr lang="es-PE" dirty="0"/>
              <a:t>nombres[2] </a:t>
            </a:r>
            <a:r>
              <a:rPr lang="es-PE" dirty="0">
                <a:sym typeface="Wingdings" panose="05000000000000000000" pitchFamily="2" charset="2"/>
              </a:rPr>
              <a:t> Pedro</a:t>
            </a:r>
          </a:p>
          <a:p>
            <a:r>
              <a:rPr lang="es-ES" dirty="0"/>
              <a:t>nombres[4] </a:t>
            </a:r>
            <a:r>
              <a:rPr lang="es-ES" dirty="0">
                <a:sym typeface="Wingdings" panose="05000000000000000000" pitchFamily="2" charset="2"/>
              </a:rPr>
              <a:t> David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AE1503B-ACBB-4DFC-92EC-7039BB880EE2}"/>
              </a:ext>
            </a:extLst>
          </p:cNvPr>
          <p:cNvCxnSpPr/>
          <p:nvPr/>
        </p:nvCxnSpPr>
        <p:spPr>
          <a:xfrm>
            <a:off x="3002465" y="4928837"/>
            <a:ext cx="68022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167B97-000E-4B83-8E5C-1E6066BC74E0}"/>
              </a:ext>
            </a:extLst>
          </p:cNvPr>
          <p:cNvSpPr txBox="1"/>
          <p:nvPr/>
        </p:nvSpPr>
        <p:spPr>
          <a:xfrm>
            <a:off x="838199" y="1853578"/>
            <a:ext cx="809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Ejemplo: </a:t>
            </a:r>
            <a:r>
              <a:rPr lang="es-ES" sz="1800" dirty="0"/>
              <a:t>un vector de 5 elementos, el tipo de dato de los elementos es cadena</a:t>
            </a:r>
          </a:p>
        </p:txBody>
      </p:sp>
    </p:spTree>
    <p:extLst>
      <p:ext uri="{BB962C8B-B14F-4D97-AF65-F5344CB8AC3E}">
        <p14:creationId xmlns:p14="http://schemas.microsoft.com/office/powerpoint/2010/main" val="324107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Búsqueda en un Vector</a:t>
            </a:r>
          </a:p>
        </p:txBody>
      </p:sp>
      <p:sp>
        <p:nvSpPr>
          <p:cNvPr id="26628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2662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F2B3B3-CB31-40B7-8BF1-09CB381A51B2}" type="slidenum">
              <a:rPr lang="es-ES" altLang="en-US" smtClean="0"/>
              <a:pPr/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17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Búsqueda Secuencial (una coincidencia)</a:t>
            </a:r>
          </a:p>
        </p:txBody>
      </p:sp>
      <p:sp>
        <p:nvSpPr>
          <p:cNvPr id="2867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2867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93632F-8AC0-40CC-8FDA-1AF78BAE5129}" type="slidenum">
              <a:rPr lang="es-ES" altLang="en-US" smtClean="0"/>
              <a:pPr/>
              <a:t>9</a:t>
            </a:fld>
            <a:endParaRPr lang="es-ES" altLang="en-US"/>
          </a:p>
        </p:txBody>
      </p:sp>
      <p:sp>
        <p:nvSpPr>
          <p:cNvPr id="28677" name="CuadroTexto 4"/>
          <p:cNvSpPr txBox="1">
            <a:spLocks noChangeArrowheads="1"/>
          </p:cNvSpPr>
          <p:nvPr/>
        </p:nvSpPr>
        <p:spPr bwMode="auto">
          <a:xfrm>
            <a:off x="1919288" y="1484313"/>
            <a:ext cx="698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PE"/>
              <a:t>En el siguiente Vector, busca el número 80 </a:t>
            </a:r>
            <a:r>
              <a:rPr lang="es-ES" altLang="es-PE">
                <a:solidFill>
                  <a:srgbClr val="FF0000"/>
                </a:solidFill>
              </a:rPr>
              <a:t>(</a:t>
            </a:r>
            <a:r>
              <a:rPr lang="es-ES" altLang="es-PE"/>
              <a:t>dato </a:t>
            </a:r>
            <a:r>
              <a:rPr lang="es-ES" altLang="es-PE">
                <a:solidFill>
                  <a:srgbClr val="FF0000"/>
                </a:solidFill>
              </a:rPr>
              <a:t>=</a:t>
            </a:r>
            <a:r>
              <a:rPr lang="es-ES" altLang="es-PE"/>
              <a:t> 80</a:t>
            </a:r>
            <a:r>
              <a:rPr lang="es-ES" altLang="es-PE">
                <a:solidFill>
                  <a:srgbClr val="FF0000"/>
                </a:solidFill>
              </a:rPr>
              <a:t>)</a:t>
            </a:r>
            <a:r>
              <a:rPr lang="es-ES" altLang="es-PE"/>
              <a:t>.</a:t>
            </a:r>
            <a:endParaRPr lang="es-PE" altLang="es-PE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F4AD88A-9CAB-4E7F-B99A-908FF36C26D7}"/>
              </a:ext>
            </a:extLst>
          </p:cNvPr>
          <p:cNvGraphicFramePr>
            <a:graphicFrameLocks noGrp="1"/>
          </p:cNvGraphicFramePr>
          <p:nvPr/>
        </p:nvGraphicFramePr>
        <p:xfrm>
          <a:off x="2640014" y="2593976"/>
          <a:ext cx="600075" cy="246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4178198309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29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125134980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14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43788588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13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52748794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80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183422796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34</a:t>
                      </a:r>
                    </a:p>
                  </a:txBody>
                  <a:tcPr marL="91493" marR="91493" marT="45723" marB="45723" anchor="ctr"/>
                </a:tc>
                <a:extLst>
                  <a:ext uri="{0D108BD9-81ED-4DB2-BD59-A6C34878D82A}">
                    <a16:rowId xmlns:a16="http://schemas.microsoft.com/office/drawing/2014/main" val="391383874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EF0A7E3-15BB-4D19-B4E8-89CB05FD35DD}"/>
              </a:ext>
            </a:extLst>
          </p:cNvPr>
          <p:cNvGraphicFramePr>
            <a:graphicFrameLocks noGrp="1"/>
          </p:cNvGraphicFramePr>
          <p:nvPr/>
        </p:nvGraphicFramePr>
        <p:xfrm>
          <a:off x="3192464" y="2636839"/>
          <a:ext cx="600075" cy="246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4178198309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0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34980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1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88588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2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48794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3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22796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rgbClr val="000099"/>
                          </a:solidFill>
                        </a:rPr>
                        <a:t>4</a:t>
                      </a:r>
                    </a:p>
                  </a:txBody>
                  <a:tcPr marL="91493" marR="91493" marT="45723" marB="457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838747"/>
                  </a:ext>
                </a:extLst>
              </a:tr>
            </a:tbl>
          </a:graphicData>
        </a:graphic>
      </p:graphicFrame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3768725" y="2574923"/>
            <a:ext cx="1187278" cy="369332"/>
            <a:chOff x="2244080" y="2575438"/>
            <a:chExt cx="1187896" cy="369094"/>
          </a:xfrm>
        </p:grpSpPr>
        <p:sp>
          <p:nvSpPr>
            <p:cNvPr id="28706" name="CuadroTexto 8"/>
            <p:cNvSpPr txBox="1">
              <a:spLocks noChangeArrowheads="1"/>
            </p:cNvSpPr>
            <p:nvPr/>
          </p:nvSpPr>
          <p:spPr bwMode="auto">
            <a:xfrm>
              <a:off x="2820144" y="2575438"/>
              <a:ext cx="611832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/>
                <a:t>dato</a:t>
              </a:r>
            </a:p>
          </p:txBody>
        </p:sp>
        <p:cxnSp>
          <p:nvCxnSpPr>
            <p:cNvPr id="28707" name="Conector recto de flecha 10"/>
            <p:cNvCxnSpPr>
              <a:cxnSpLocks noChangeShapeType="1"/>
            </p:cNvCxnSpPr>
            <p:nvPr/>
          </p:nvCxnSpPr>
          <p:spPr bwMode="auto">
            <a:xfrm flipH="1">
              <a:off x="2244080" y="2817559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2A3B31-F84A-4A2D-BC80-8650B8F199C3}"/>
              </a:ext>
            </a:extLst>
          </p:cNvPr>
          <p:cNvSpPr txBox="1"/>
          <p:nvPr/>
        </p:nvSpPr>
        <p:spPr>
          <a:xfrm>
            <a:off x="7991475" y="1743926"/>
            <a:ext cx="324008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Se compara el dato a buscar con el primer elemento del Vector.</a:t>
            </a:r>
          </a:p>
          <a:p>
            <a:pPr>
              <a:defRPr/>
            </a:pP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Como no son iguales, se pasa al siguiente elemento del Vector.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s-ES" i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Cuando el dato a buscar coincide con algún elemento del vector, se termina el proceso de búsqueda.</a:t>
            </a:r>
          </a:p>
          <a:p>
            <a:pPr>
              <a:defRPr/>
            </a:pP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Cuando se encuentra el valor buscado, un dato importante es la posición del elemento.</a:t>
            </a:r>
            <a:endParaRPr lang="es-PE" dirty="0"/>
          </a:p>
        </p:txBody>
      </p: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3775075" y="3062284"/>
            <a:ext cx="1187988" cy="369332"/>
            <a:chOff x="2251589" y="3061921"/>
            <a:chExt cx="1187144" cy="369095"/>
          </a:xfrm>
        </p:grpSpPr>
        <p:sp>
          <p:nvSpPr>
            <p:cNvPr id="28704" name="CuadroTexto 12"/>
            <p:cNvSpPr txBox="1">
              <a:spLocks noChangeArrowheads="1"/>
            </p:cNvSpPr>
            <p:nvPr/>
          </p:nvSpPr>
          <p:spPr bwMode="auto">
            <a:xfrm>
              <a:off x="2827653" y="3061921"/>
              <a:ext cx="611080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/>
                <a:t>dato</a:t>
              </a:r>
            </a:p>
          </p:txBody>
        </p:sp>
        <p:cxnSp>
          <p:nvCxnSpPr>
            <p:cNvPr id="28705" name="Conector recto de flecha 13"/>
            <p:cNvCxnSpPr>
              <a:cxnSpLocks noChangeShapeType="1"/>
            </p:cNvCxnSpPr>
            <p:nvPr/>
          </p:nvCxnSpPr>
          <p:spPr bwMode="auto">
            <a:xfrm flipH="1">
              <a:off x="2251589" y="3304042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3768725" y="3546473"/>
            <a:ext cx="1187278" cy="369332"/>
            <a:chOff x="2251589" y="3061921"/>
            <a:chExt cx="1187896" cy="369094"/>
          </a:xfrm>
        </p:grpSpPr>
        <p:sp>
          <p:nvSpPr>
            <p:cNvPr id="28702" name="CuadroTexto 17"/>
            <p:cNvSpPr txBox="1">
              <a:spLocks noChangeArrowheads="1"/>
            </p:cNvSpPr>
            <p:nvPr/>
          </p:nvSpPr>
          <p:spPr bwMode="auto">
            <a:xfrm>
              <a:off x="2827653" y="3061921"/>
              <a:ext cx="611832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/>
                <a:t>dato</a:t>
              </a:r>
            </a:p>
          </p:txBody>
        </p:sp>
        <p:cxnSp>
          <p:nvCxnSpPr>
            <p:cNvPr id="28703" name="Conector recto de flecha 18"/>
            <p:cNvCxnSpPr>
              <a:cxnSpLocks noChangeShapeType="1"/>
            </p:cNvCxnSpPr>
            <p:nvPr/>
          </p:nvCxnSpPr>
          <p:spPr bwMode="auto">
            <a:xfrm flipH="1">
              <a:off x="2251589" y="3304042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3768725" y="4119559"/>
            <a:ext cx="1187278" cy="369332"/>
            <a:chOff x="2251589" y="3061921"/>
            <a:chExt cx="1187896" cy="369095"/>
          </a:xfrm>
        </p:grpSpPr>
        <p:sp>
          <p:nvSpPr>
            <p:cNvPr id="19" name="CuadroTexto 10"/>
            <p:cNvSpPr txBox="1">
              <a:spLocks noChangeArrowheads="1"/>
            </p:cNvSpPr>
            <p:nvPr/>
          </p:nvSpPr>
          <p:spPr bwMode="auto">
            <a:xfrm>
              <a:off x="2827653" y="3061921"/>
              <a:ext cx="611832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/>
                <a:t>dato</a:t>
              </a:r>
            </a:p>
          </p:txBody>
        </p:sp>
        <p:cxnSp>
          <p:nvCxnSpPr>
            <p:cNvPr id="20" name="Conector recto de flecha 11"/>
            <p:cNvCxnSpPr>
              <a:cxnSpLocks noChangeShapeType="1"/>
            </p:cNvCxnSpPr>
            <p:nvPr/>
          </p:nvCxnSpPr>
          <p:spPr bwMode="auto">
            <a:xfrm flipH="1">
              <a:off x="2251589" y="3304042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77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70837-A783-4B5B-967E-8F917B9CA352}"/>
</file>

<file path=customXml/itemProps2.xml><?xml version="1.0" encoding="utf-8"?>
<ds:datastoreItem xmlns:ds="http://schemas.openxmlformats.org/officeDocument/2006/customXml" ds:itemID="{24A8BD33-4EFA-46B6-A864-226A79C834B9}"/>
</file>

<file path=customXml/itemProps3.xml><?xml version="1.0" encoding="utf-8"?>
<ds:datastoreItem xmlns:ds="http://schemas.openxmlformats.org/officeDocument/2006/customXml" ds:itemID="{FEF8AEF7-A345-480F-8771-4A2E5FACBAEF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1082</Words>
  <Application>Microsoft Office PowerPoint</Application>
  <PresentationFormat>Panorámica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Ink Free</vt:lpstr>
      <vt:lpstr>Verdana</vt:lpstr>
      <vt:lpstr>Tema de Office</vt:lpstr>
      <vt:lpstr>Presentación de PowerPoint</vt:lpstr>
      <vt:lpstr>Semana 4</vt:lpstr>
      <vt:lpstr>Arreglos (arrays)</vt:lpstr>
      <vt:lpstr>Arreglos</vt:lpstr>
      <vt:lpstr>Vectores (arreglos unidimensionales)</vt:lpstr>
      <vt:lpstr>Vectores (arreglos unidimensionales)</vt:lpstr>
      <vt:lpstr>Vectores (arreglos unidimensionales)</vt:lpstr>
      <vt:lpstr>Búsqueda en un Vector</vt:lpstr>
      <vt:lpstr>Búsqueda Secuencial (una coincidencia)</vt:lpstr>
      <vt:lpstr>Búsqueda Secuencial (todas las coincidencias)</vt:lpstr>
      <vt:lpstr>Modificación de Datos en Vectores</vt:lpstr>
      <vt:lpstr>Modificación</vt:lpstr>
      <vt:lpstr>Ejemplo</vt:lpstr>
      <vt:lpstr>Eliminación de Datos en Vectores</vt:lpstr>
      <vt:lpstr>Eliminación</vt:lpstr>
      <vt:lpstr>Eliminación</vt:lpstr>
      <vt:lpstr>Método de Eliminación</vt:lpstr>
      <vt:lpstr>Método de Eliminación</vt:lpstr>
      <vt:lpstr>Método de Eliminación</vt:lpstr>
      <vt:lpstr>Método de Eliminación</vt:lpstr>
      <vt:lpstr>Método de Eliminación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29</cp:revision>
  <dcterms:created xsi:type="dcterms:W3CDTF">2020-03-27T21:29:12Z</dcterms:created>
  <dcterms:modified xsi:type="dcterms:W3CDTF">2022-08-22T13:47:16Z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