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80" r:id="rId9"/>
    <p:sldId id="281" r:id="rId10"/>
    <p:sldId id="282" r:id="rId11"/>
    <p:sldId id="283" r:id="rId12"/>
    <p:sldId id="284" r:id="rId13"/>
    <p:sldId id="25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4/09/2022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173B-5CFF-4CA6-B121-A975838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 de Intercambio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8A332C58-BBDC-4729-A9C4-9ADF95EE3671}"/>
              </a:ext>
            </a:extLst>
          </p:cNvPr>
          <p:cNvGraphicFramePr>
            <a:graphicFrameLocks noGrp="1"/>
          </p:cNvGraphicFramePr>
          <p:nvPr/>
        </p:nvGraphicFramePr>
        <p:xfrm>
          <a:off x="1295399" y="3040975"/>
          <a:ext cx="896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29683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430F4409-A712-4BD0-AEFA-4354460F9C7E}"/>
              </a:ext>
            </a:extLst>
          </p:cNvPr>
          <p:cNvGraphicFramePr>
            <a:graphicFrameLocks noGrp="1"/>
          </p:cNvGraphicFramePr>
          <p:nvPr/>
        </p:nvGraphicFramePr>
        <p:xfrm>
          <a:off x="2531001" y="3040975"/>
          <a:ext cx="153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C84FFDD7-F672-4C0D-9DC3-0651A47ADF91}"/>
              </a:ext>
            </a:extLst>
          </p:cNvPr>
          <p:cNvGrpSpPr/>
          <p:nvPr/>
        </p:nvGrpSpPr>
        <p:grpSpPr>
          <a:xfrm>
            <a:off x="2019502" y="2269150"/>
            <a:ext cx="2999837" cy="758886"/>
            <a:chOff x="2051099" y="4085765"/>
            <a:chExt cx="1280342" cy="758886"/>
          </a:xfrm>
        </p:grpSpPr>
        <p:sp>
          <p:nvSpPr>
            <p:cNvPr id="6" name="CuadroTexto 22">
              <a:extLst>
                <a:ext uri="{FF2B5EF4-FFF2-40B4-BE49-F238E27FC236}">
                  <a16:creationId xmlns:a16="http://schemas.microsoft.com/office/drawing/2014/main" id="{A1B18020-0B6F-4E6A-B22A-5A6928C5E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479" y="4085766"/>
              <a:ext cx="7257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¿25 &gt; 14?</a:t>
              </a:r>
            </a:p>
          </p:txBody>
        </p:sp>
        <p:sp>
          <p:nvSpPr>
            <p:cNvPr id="7" name="CuadroTexto 23">
              <a:extLst>
                <a:ext uri="{FF2B5EF4-FFF2-40B4-BE49-F238E27FC236}">
                  <a16:creationId xmlns:a16="http://schemas.microsoft.com/office/drawing/2014/main" id="{FD0238A6-2E30-4F38-95EE-35A948CD5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411" y="4085765"/>
              <a:ext cx="5050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8BEB326-513D-4DAE-B1ED-8438ACEFA276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E8B4A0-786E-485A-8F41-33AE4E27034F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D8E3A2D4-BB69-4032-8C46-DB9DA8FE8D70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84CA6A-2C08-4E42-B276-5CF3397FB980}"/>
              </a:ext>
            </a:extLst>
          </p:cNvPr>
          <p:cNvSpPr txBox="1"/>
          <p:nvPr/>
        </p:nvSpPr>
        <p:spPr>
          <a:xfrm>
            <a:off x="7635861" y="2310165"/>
            <a:ext cx="272414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dk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Vector parcialmente ordenado</a:t>
            </a:r>
          </a:p>
        </p:txBody>
      </p:sp>
      <p:graphicFrame>
        <p:nvGraphicFramePr>
          <p:cNvPr id="12" name="Tabla 2">
            <a:extLst>
              <a:ext uri="{FF2B5EF4-FFF2-40B4-BE49-F238E27FC236}">
                <a16:creationId xmlns:a16="http://schemas.microsoft.com/office/drawing/2014/main" id="{A3212060-2A88-4908-8CD9-ED4B123548B9}"/>
              </a:ext>
            </a:extLst>
          </p:cNvPr>
          <p:cNvGraphicFramePr>
            <a:graphicFrameLocks noGrp="1"/>
          </p:cNvGraphicFramePr>
          <p:nvPr/>
        </p:nvGraphicFramePr>
        <p:xfrm>
          <a:off x="7398949" y="3040975"/>
          <a:ext cx="32795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00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A28C173-1207-4AAD-B864-2ED1D496C7E7}"/>
              </a:ext>
            </a:extLst>
          </p:cNvPr>
          <p:cNvSpPr/>
          <p:nvPr/>
        </p:nvSpPr>
        <p:spPr>
          <a:xfrm>
            <a:off x="5652608" y="2767942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D7BDE8D6-D8B3-401D-A5E9-94D53E7353F6}"/>
              </a:ext>
            </a:extLst>
          </p:cNvPr>
          <p:cNvGraphicFramePr>
            <a:graphicFrameLocks noGrp="1"/>
          </p:cNvGraphicFramePr>
          <p:nvPr/>
        </p:nvGraphicFramePr>
        <p:xfrm>
          <a:off x="425612" y="5234048"/>
          <a:ext cx="13474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48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36496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  <a:gridCol w="436496">
                  <a:extLst>
                    <a:ext uri="{9D8B030D-6E8A-4147-A177-3AD203B41FA5}">
                      <a16:colId xmlns:a16="http://schemas.microsoft.com/office/drawing/2014/main" val="29124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15" name="Tabla 2">
            <a:extLst>
              <a:ext uri="{FF2B5EF4-FFF2-40B4-BE49-F238E27FC236}">
                <a16:creationId xmlns:a16="http://schemas.microsoft.com/office/drawing/2014/main" id="{71512338-74B7-45FD-955B-30F0D49F6A96}"/>
              </a:ext>
            </a:extLst>
          </p:cNvPr>
          <p:cNvGraphicFramePr>
            <a:graphicFrameLocks noGrp="1"/>
          </p:cNvGraphicFramePr>
          <p:nvPr/>
        </p:nvGraphicFramePr>
        <p:xfrm>
          <a:off x="2057992" y="5222949"/>
          <a:ext cx="101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B5982B15-9060-4A37-A51A-D1360D49FFC9}"/>
              </a:ext>
            </a:extLst>
          </p:cNvPr>
          <p:cNvGrpSpPr/>
          <p:nvPr/>
        </p:nvGrpSpPr>
        <p:grpSpPr>
          <a:xfrm>
            <a:off x="840425" y="4419139"/>
            <a:ext cx="2383208" cy="803236"/>
            <a:chOff x="1536852" y="4041415"/>
            <a:chExt cx="2068556" cy="803236"/>
          </a:xfrm>
        </p:grpSpPr>
        <p:sp>
          <p:nvSpPr>
            <p:cNvPr id="17" name="CuadroTexto 22">
              <a:extLst>
                <a:ext uri="{FF2B5EF4-FFF2-40B4-BE49-F238E27FC236}">
                  <a16:creationId xmlns:a16="http://schemas.microsoft.com/office/drawing/2014/main" id="{D2C3EEF2-DACA-4065-ACFB-F3DF96940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852" y="4041415"/>
              <a:ext cx="10284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¿80 &gt; 29?</a:t>
              </a:r>
            </a:p>
          </p:txBody>
        </p:sp>
        <p:sp>
          <p:nvSpPr>
            <p:cNvPr id="18" name="CuadroTexto 23">
              <a:extLst>
                <a:ext uri="{FF2B5EF4-FFF2-40B4-BE49-F238E27FC236}">
                  <a16:creationId xmlns:a16="http://schemas.microsoft.com/office/drawing/2014/main" id="{FDCCD669-A8FA-44C1-AC30-C37B600F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352" y="4081109"/>
              <a:ext cx="1027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2F207F5-B490-46D8-9CF7-0FD35A9E86D8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FEB8723-91E5-41FD-81D9-5DADEE57F9D6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19A87381-604B-41F8-83BB-C9ADC711AB76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1406B373-1FD2-415C-9E97-4AEC55697595}"/>
              </a:ext>
            </a:extLst>
          </p:cNvPr>
          <p:cNvGraphicFramePr>
            <a:graphicFrameLocks noGrp="1"/>
          </p:cNvGraphicFramePr>
          <p:nvPr/>
        </p:nvGraphicFramePr>
        <p:xfrm>
          <a:off x="4357974" y="5214002"/>
          <a:ext cx="13474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448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36496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  <a:gridCol w="436496">
                  <a:extLst>
                    <a:ext uri="{9D8B030D-6E8A-4147-A177-3AD203B41FA5}">
                      <a16:colId xmlns:a16="http://schemas.microsoft.com/office/drawing/2014/main" val="29124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49CFDBCC-25B6-4331-A62C-C2C742C311FC}"/>
              </a:ext>
            </a:extLst>
          </p:cNvPr>
          <p:cNvGraphicFramePr>
            <a:graphicFrameLocks noGrp="1"/>
          </p:cNvGraphicFramePr>
          <p:nvPr/>
        </p:nvGraphicFramePr>
        <p:xfrm>
          <a:off x="5990354" y="5202903"/>
          <a:ext cx="101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24" name="Grupo 23">
            <a:extLst>
              <a:ext uri="{FF2B5EF4-FFF2-40B4-BE49-F238E27FC236}">
                <a16:creationId xmlns:a16="http://schemas.microsoft.com/office/drawing/2014/main" id="{05F57961-8DDC-489D-8E86-5492D0B9E5F1}"/>
              </a:ext>
            </a:extLst>
          </p:cNvPr>
          <p:cNvGrpSpPr/>
          <p:nvPr/>
        </p:nvGrpSpPr>
        <p:grpSpPr>
          <a:xfrm>
            <a:off x="4562141" y="4415369"/>
            <a:ext cx="2463430" cy="786960"/>
            <a:chOff x="1481978" y="4057691"/>
            <a:chExt cx="1507643" cy="786960"/>
          </a:xfrm>
        </p:grpSpPr>
        <p:sp>
          <p:nvSpPr>
            <p:cNvPr id="25" name="CuadroTexto 22">
              <a:extLst>
                <a:ext uri="{FF2B5EF4-FFF2-40B4-BE49-F238E27FC236}">
                  <a16:creationId xmlns:a16="http://schemas.microsoft.com/office/drawing/2014/main" id="{E6400DC1-7044-4148-8390-C1ED839BC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978" y="4057691"/>
              <a:ext cx="102849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¿29 &gt; 25?</a:t>
              </a:r>
            </a:p>
          </p:txBody>
        </p:sp>
        <p:sp>
          <p:nvSpPr>
            <p:cNvPr id="26" name="CuadroTexto 23">
              <a:extLst>
                <a:ext uri="{FF2B5EF4-FFF2-40B4-BE49-F238E27FC236}">
                  <a16:creationId xmlns:a16="http://schemas.microsoft.com/office/drawing/2014/main" id="{EB34B88D-9963-4905-8453-C99E53FAF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313" y="4067928"/>
              <a:ext cx="7753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C05250C-DA39-4BC8-8336-E363238D7464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33E907A-8F66-4BB7-B187-D67F694A7A8B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8E4E142-6C83-4650-8962-FE3AE80A6738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C004E0B-0F61-4527-8CCD-B214267F4941}"/>
              </a:ext>
            </a:extLst>
          </p:cNvPr>
          <p:cNvSpPr/>
          <p:nvPr/>
        </p:nvSpPr>
        <p:spPr>
          <a:xfrm>
            <a:off x="3295415" y="5013576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2FA58B-0434-40DA-B99C-EA0F9C8B9AC2}"/>
              </a:ext>
            </a:extLst>
          </p:cNvPr>
          <p:cNvSpPr txBox="1"/>
          <p:nvPr/>
        </p:nvSpPr>
        <p:spPr>
          <a:xfrm>
            <a:off x="8657985" y="4533836"/>
            <a:ext cx="272414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dk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Vector parcialmente ordenado</a:t>
            </a:r>
          </a:p>
        </p:txBody>
      </p:sp>
      <p:graphicFrame>
        <p:nvGraphicFramePr>
          <p:cNvPr id="40" name="Tabla 2">
            <a:extLst>
              <a:ext uri="{FF2B5EF4-FFF2-40B4-BE49-F238E27FC236}">
                <a16:creationId xmlns:a16="http://schemas.microsoft.com/office/drawing/2014/main" id="{CCB7CBA4-0E61-4408-9F24-15C8841B6438}"/>
              </a:ext>
            </a:extLst>
          </p:cNvPr>
          <p:cNvGraphicFramePr>
            <a:graphicFrameLocks noGrp="1"/>
          </p:cNvGraphicFramePr>
          <p:nvPr/>
        </p:nvGraphicFramePr>
        <p:xfrm>
          <a:off x="8341874" y="5222375"/>
          <a:ext cx="32795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00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A8C27AC-D079-4715-9EED-0E59E723187B}"/>
              </a:ext>
            </a:extLst>
          </p:cNvPr>
          <p:cNvSpPr/>
          <p:nvPr/>
        </p:nvSpPr>
        <p:spPr>
          <a:xfrm>
            <a:off x="7261290" y="5013575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11">
            <a:extLst>
              <a:ext uri="{FF2B5EF4-FFF2-40B4-BE49-F238E27FC236}">
                <a16:creationId xmlns:a16="http://schemas.microsoft.com/office/drawing/2014/main" id="{4902784F-F727-447F-BB16-CD5EEB30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</a:t>
            </a:r>
          </a:p>
        </p:txBody>
      </p:sp>
    </p:spTree>
    <p:extLst>
      <p:ext uri="{BB962C8B-B14F-4D97-AF65-F5344CB8AC3E}">
        <p14:creationId xmlns:p14="http://schemas.microsoft.com/office/powerpoint/2010/main" val="11924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173B-5CFF-4CA6-B121-A975838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 de Intercambio</a:t>
            </a:r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1406B373-1FD2-415C-9E97-4AEC55697595}"/>
              </a:ext>
            </a:extLst>
          </p:cNvPr>
          <p:cNvGraphicFramePr>
            <a:graphicFrameLocks noGrp="1"/>
          </p:cNvGraphicFramePr>
          <p:nvPr/>
        </p:nvGraphicFramePr>
        <p:xfrm>
          <a:off x="1341104" y="3834153"/>
          <a:ext cx="185528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424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53955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  <a:gridCol w="453955">
                  <a:extLst>
                    <a:ext uri="{9D8B030D-6E8A-4147-A177-3AD203B41FA5}">
                      <a16:colId xmlns:a16="http://schemas.microsoft.com/office/drawing/2014/main" val="291241553"/>
                    </a:ext>
                  </a:extLst>
                </a:gridCol>
                <a:gridCol w="453955">
                  <a:extLst>
                    <a:ext uri="{9D8B030D-6E8A-4147-A177-3AD203B41FA5}">
                      <a16:colId xmlns:a16="http://schemas.microsoft.com/office/drawing/2014/main" val="2503623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49CFDBCC-25B6-4331-A62C-C2C742C311FC}"/>
              </a:ext>
            </a:extLst>
          </p:cNvPr>
          <p:cNvGraphicFramePr>
            <a:graphicFrameLocks noGrp="1"/>
          </p:cNvGraphicFramePr>
          <p:nvPr/>
        </p:nvGraphicFramePr>
        <p:xfrm>
          <a:off x="3481330" y="3823054"/>
          <a:ext cx="482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24" name="Grupo 23">
            <a:extLst>
              <a:ext uri="{FF2B5EF4-FFF2-40B4-BE49-F238E27FC236}">
                <a16:creationId xmlns:a16="http://schemas.microsoft.com/office/drawing/2014/main" id="{05F57961-8DDC-489D-8E86-5492D0B9E5F1}"/>
              </a:ext>
            </a:extLst>
          </p:cNvPr>
          <p:cNvGrpSpPr/>
          <p:nvPr/>
        </p:nvGrpSpPr>
        <p:grpSpPr>
          <a:xfrm>
            <a:off x="1867821" y="3040488"/>
            <a:ext cx="2414241" cy="781992"/>
            <a:chOff x="1144118" y="4062659"/>
            <a:chExt cx="2183437" cy="781992"/>
          </a:xfrm>
        </p:grpSpPr>
        <p:sp>
          <p:nvSpPr>
            <p:cNvPr id="25" name="CuadroTexto 22">
              <a:extLst>
                <a:ext uri="{FF2B5EF4-FFF2-40B4-BE49-F238E27FC236}">
                  <a16:creationId xmlns:a16="http://schemas.microsoft.com/office/drawing/2014/main" id="{E6400DC1-7044-4148-8390-C1ED839BC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118" y="4062659"/>
              <a:ext cx="7251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¿80 &gt; 29?</a:t>
              </a:r>
            </a:p>
          </p:txBody>
        </p:sp>
        <p:sp>
          <p:nvSpPr>
            <p:cNvPr id="26" name="CuadroTexto 23">
              <a:extLst>
                <a:ext uri="{FF2B5EF4-FFF2-40B4-BE49-F238E27FC236}">
                  <a16:creationId xmlns:a16="http://schemas.microsoft.com/office/drawing/2014/main" id="{EB34B88D-9963-4905-8453-C99E53FAF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313" y="4067928"/>
              <a:ext cx="11132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C05250C-DA39-4BC8-8336-E363238D7464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33E907A-8F66-4BB7-B187-D67F694A7A8B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8E4E142-6C83-4650-8962-FE3AE80A6738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D2FA58B-0434-40DA-B99C-EA0F9C8B9AC2}"/>
              </a:ext>
            </a:extLst>
          </p:cNvPr>
          <p:cNvSpPr txBox="1"/>
          <p:nvPr/>
        </p:nvSpPr>
        <p:spPr>
          <a:xfrm>
            <a:off x="8206089" y="3053113"/>
            <a:ext cx="158511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dk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Vector ordenado</a:t>
            </a:r>
          </a:p>
        </p:txBody>
      </p:sp>
      <p:graphicFrame>
        <p:nvGraphicFramePr>
          <p:cNvPr id="40" name="Tabla 2">
            <a:extLst>
              <a:ext uri="{FF2B5EF4-FFF2-40B4-BE49-F238E27FC236}">
                <a16:creationId xmlns:a16="http://schemas.microsoft.com/office/drawing/2014/main" id="{CCB7CBA4-0E61-4408-9F24-15C8841B6438}"/>
              </a:ext>
            </a:extLst>
          </p:cNvPr>
          <p:cNvGraphicFramePr>
            <a:graphicFrameLocks noGrp="1"/>
          </p:cNvGraphicFramePr>
          <p:nvPr/>
        </p:nvGraphicFramePr>
        <p:xfrm>
          <a:off x="7358896" y="3822480"/>
          <a:ext cx="32795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00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6559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A8C27AC-D079-4715-9EED-0E59E723187B}"/>
              </a:ext>
            </a:extLst>
          </p:cNvPr>
          <p:cNvSpPr/>
          <p:nvPr/>
        </p:nvSpPr>
        <p:spPr>
          <a:xfrm>
            <a:off x="5130280" y="3647487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11">
            <a:extLst>
              <a:ext uri="{FF2B5EF4-FFF2-40B4-BE49-F238E27FC236}">
                <a16:creationId xmlns:a16="http://schemas.microsoft.com/office/drawing/2014/main" id="{4902784F-F727-447F-BB16-CD5EEB30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</a:t>
            </a:r>
          </a:p>
        </p:txBody>
      </p:sp>
    </p:spTree>
    <p:extLst>
      <p:ext uri="{BB962C8B-B14F-4D97-AF65-F5344CB8AC3E}">
        <p14:creationId xmlns:p14="http://schemas.microsoft.com/office/powerpoint/2010/main" val="13391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FC804-58E4-4724-9BF5-FB31CB7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 de I</a:t>
            </a:r>
            <a:r>
              <a:rPr lang="es-PE" altLang="es-PE" dirty="0"/>
              <a:t>nserción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B00A1F-B4BC-4114-8F3C-68C55AEE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6" y="1827522"/>
            <a:ext cx="10806314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PE"/>
              <a:t>Ordenamiento de Datos en Vectores</a:t>
            </a:r>
          </a:p>
        </p:txBody>
      </p:sp>
    </p:spTree>
    <p:extLst>
      <p:ext uri="{BB962C8B-B14F-4D97-AF65-F5344CB8AC3E}">
        <p14:creationId xmlns:p14="http://schemas.microsoft.com/office/powerpoint/2010/main" val="208614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Ordenamiento</a:t>
            </a:r>
          </a:p>
        </p:txBody>
      </p:sp>
      <p:sp>
        <p:nvSpPr>
          <p:cNvPr id="21507" name="Marcador de contenido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PE" altLang="en-US" dirty="0"/>
              <a:t>Es la operación de organizar un conjunto de datos en un orden determinado que puede ser ascendente o descendente.</a:t>
            </a:r>
          </a:p>
          <a:p>
            <a:r>
              <a:rPr lang="es-PE" altLang="es-PE" dirty="0"/>
              <a:t>Métodos de ordenamiento:</a:t>
            </a:r>
          </a:p>
          <a:p>
            <a:pPr lvl="1"/>
            <a:r>
              <a:rPr lang="es-PE" altLang="es-PE" dirty="0"/>
              <a:t>Método de intercambio (burbuja)</a:t>
            </a:r>
          </a:p>
          <a:p>
            <a:pPr lvl="1"/>
            <a:r>
              <a:rPr lang="es-PE" altLang="es-PE" dirty="0"/>
              <a:t>Método de inserción</a:t>
            </a:r>
          </a:p>
          <a:p>
            <a:pPr lvl="1"/>
            <a:r>
              <a:rPr lang="es-PE" altLang="es-PE" dirty="0"/>
              <a:t>Método de selección</a:t>
            </a:r>
          </a:p>
          <a:p>
            <a:pPr lvl="1"/>
            <a:r>
              <a:rPr lang="es-PE" altLang="es-PE" dirty="0"/>
              <a:t>Método </a:t>
            </a:r>
            <a:r>
              <a:rPr lang="es-PE" altLang="es-PE" dirty="0" err="1"/>
              <a:t>QuickSort</a:t>
            </a:r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9014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6513-4B3D-48E3-98E1-A7949AD1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Ordenamiento Ascendente y Descendente</a:t>
            </a:r>
          </a:p>
        </p:txBody>
      </p:sp>
      <p:sp>
        <p:nvSpPr>
          <p:cNvPr id="22590" name="CuadroTexto 7"/>
          <p:cNvSpPr txBox="1">
            <a:spLocks noChangeArrowheads="1"/>
          </p:cNvSpPr>
          <p:nvPr/>
        </p:nvSpPr>
        <p:spPr bwMode="auto">
          <a:xfrm>
            <a:off x="5397500" y="1615443"/>
            <a:ext cx="1397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s-PE" sz="1600">
                <a:latin typeface="Calibri" panose="020F0502020204030204" pitchFamily="34" charset="0"/>
              </a:rPr>
              <a:t>Vector original</a:t>
            </a:r>
          </a:p>
        </p:txBody>
      </p:sp>
      <p:sp>
        <p:nvSpPr>
          <p:cNvPr id="22591" name="CuadroTexto 8"/>
          <p:cNvSpPr txBox="1">
            <a:spLocks noChangeArrowheads="1"/>
          </p:cNvSpPr>
          <p:nvPr/>
        </p:nvSpPr>
        <p:spPr bwMode="auto">
          <a:xfrm>
            <a:off x="2125663" y="3502056"/>
            <a:ext cx="2035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PE" altLang="es-PE" sz="1600" dirty="0">
                <a:solidFill>
                  <a:srgbClr val="000099"/>
                </a:solidFill>
                <a:latin typeface="Calibri" panose="020F0502020204030204" pitchFamily="34" charset="0"/>
              </a:rPr>
              <a:t>Vector ordenado en forma  ascendente</a:t>
            </a:r>
          </a:p>
        </p:txBody>
      </p:sp>
      <p:sp>
        <p:nvSpPr>
          <p:cNvPr id="22592" name="CuadroTexto 9"/>
          <p:cNvSpPr txBox="1">
            <a:spLocks noChangeArrowheads="1"/>
          </p:cNvSpPr>
          <p:nvPr/>
        </p:nvSpPr>
        <p:spPr bwMode="auto">
          <a:xfrm>
            <a:off x="8130293" y="3502056"/>
            <a:ext cx="18369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PE" altLang="es-PE" sz="1600" dirty="0">
                <a:solidFill>
                  <a:srgbClr val="000099"/>
                </a:solidFill>
                <a:latin typeface="Calibri" panose="020F0502020204030204" pitchFamily="34" charset="0"/>
              </a:rPr>
              <a:t>Vector ordenado en forma descendente</a:t>
            </a:r>
          </a:p>
        </p:txBody>
      </p:sp>
      <p:graphicFrame>
        <p:nvGraphicFramePr>
          <p:cNvPr id="13" name="Tabla 2">
            <a:extLst>
              <a:ext uri="{FF2B5EF4-FFF2-40B4-BE49-F238E27FC236}">
                <a16:creationId xmlns:a16="http://schemas.microsoft.com/office/drawing/2014/main" id="{DC018FDB-03E3-435B-ADEE-80C81A35B3A8}"/>
              </a:ext>
            </a:extLst>
          </p:cNvPr>
          <p:cNvGraphicFramePr>
            <a:graphicFrameLocks noGrp="1"/>
          </p:cNvGraphicFramePr>
          <p:nvPr/>
        </p:nvGraphicFramePr>
        <p:xfrm>
          <a:off x="3458545" y="2084390"/>
          <a:ext cx="527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82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aphicFrame>
        <p:nvGraphicFramePr>
          <p:cNvPr id="14" name="Tabla 2">
            <a:extLst>
              <a:ext uri="{FF2B5EF4-FFF2-40B4-BE49-F238E27FC236}">
                <a16:creationId xmlns:a16="http://schemas.microsoft.com/office/drawing/2014/main" id="{4C99196F-15CD-4146-952D-0E02B04356F8}"/>
              </a:ext>
            </a:extLst>
          </p:cNvPr>
          <p:cNvGraphicFramePr>
            <a:graphicFrameLocks noGrp="1"/>
          </p:cNvGraphicFramePr>
          <p:nvPr/>
        </p:nvGraphicFramePr>
        <p:xfrm>
          <a:off x="505796" y="4280218"/>
          <a:ext cx="527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82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aphicFrame>
        <p:nvGraphicFramePr>
          <p:cNvPr id="15" name="Tabla 2">
            <a:extLst>
              <a:ext uri="{FF2B5EF4-FFF2-40B4-BE49-F238E27FC236}">
                <a16:creationId xmlns:a16="http://schemas.microsoft.com/office/drawing/2014/main" id="{10345BAB-BA52-428E-A19C-DA72D450706C}"/>
              </a:ext>
            </a:extLst>
          </p:cNvPr>
          <p:cNvGraphicFramePr>
            <a:graphicFrameLocks noGrp="1"/>
          </p:cNvGraphicFramePr>
          <p:nvPr/>
        </p:nvGraphicFramePr>
        <p:xfrm>
          <a:off x="6411295" y="4280218"/>
          <a:ext cx="527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82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Método de Intercambio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C6C464-8561-45D0-BCF6-7781F5307561}"/>
              </a:ext>
            </a:extLst>
          </p:cNvPr>
          <p:cNvSpPr txBox="1"/>
          <p:nvPr/>
        </p:nvSpPr>
        <p:spPr>
          <a:xfrm>
            <a:off x="1849810" y="2551625"/>
            <a:ext cx="1425575" cy="3381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dk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Vector Original</a:t>
            </a:r>
          </a:p>
        </p:txBody>
      </p:sp>
      <p:sp>
        <p:nvSpPr>
          <p:cNvPr id="23600" name="CuadroTexto 10"/>
          <p:cNvSpPr txBox="1">
            <a:spLocks noChangeArrowheads="1"/>
          </p:cNvSpPr>
          <p:nvPr/>
        </p:nvSpPr>
        <p:spPr bwMode="auto">
          <a:xfrm>
            <a:off x="520244" y="3438350"/>
            <a:ext cx="111515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/>
            <a:r>
              <a:rPr lang="es-PE" altLang="es-PE" sz="1600" dirty="0">
                <a:solidFill>
                  <a:srgbClr val="000099"/>
                </a:solidFill>
                <a:latin typeface="Calibri" panose="020F0502020204030204" pitchFamily="34" charset="0"/>
              </a:rPr>
              <a:t>Se mantiene la posición 0 “fija” y se compara el valor de esta posición con los demás valores en las otras posiciones. En caso de cumplirse la condición se hace la transposición de términos.</a:t>
            </a:r>
          </a:p>
        </p:txBody>
      </p:sp>
      <p:sp>
        <p:nvSpPr>
          <p:cNvPr id="23601" name="CuadroTexto 11"/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DE512E8-EB70-469E-A40A-A15A084797F2}"/>
              </a:ext>
            </a:extLst>
          </p:cNvPr>
          <p:cNvGraphicFramePr>
            <a:graphicFrameLocks noGrp="1"/>
          </p:cNvGraphicFramePr>
          <p:nvPr/>
        </p:nvGraphicFramePr>
        <p:xfrm>
          <a:off x="3790760" y="2536651"/>
          <a:ext cx="527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82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FA89FE0-E27D-41D8-BCE4-48BAC46101BC}"/>
              </a:ext>
            </a:extLst>
          </p:cNvPr>
          <p:cNvGraphicFramePr>
            <a:graphicFrameLocks noGrp="1"/>
          </p:cNvGraphicFramePr>
          <p:nvPr/>
        </p:nvGraphicFramePr>
        <p:xfrm>
          <a:off x="1668834" y="5091761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7A0D3014-C608-4BE2-9A57-94D97F0A3293}"/>
              </a:ext>
            </a:extLst>
          </p:cNvPr>
          <p:cNvGraphicFramePr>
            <a:graphicFrameLocks noGrp="1"/>
          </p:cNvGraphicFramePr>
          <p:nvPr/>
        </p:nvGraphicFramePr>
        <p:xfrm>
          <a:off x="2562598" y="5091761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39" name="Grupo 38">
            <a:extLst>
              <a:ext uri="{FF2B5EF4-FFF2-40B4-BE49-F238E27FC236}">
                <a16:creationId xmlns:a16="http://schemas.microsoft.com/office/drawing/2014/main" id="{D188FF2A-32D2-42CF-B56E-A24F0409A536}"/>
              </a:ext>
            </a:extLst>
          </p:cNvPr>
          <p:cNvGrpSpPr/>
          <p:nvPr/>
        </p:nvGrpSpPr>
        <p:grpSpPr>
          <a:xfrm>
            <a:off x="2051099" y="4319937"/>
            <a:ext cx="2188188" cy="758885"/>
            <a:chOff x="2051099" y="4085766"/>
            <a:chExt cx="2188188" cy="758885"/>
          </a:xfrm>
        </p:grpSpPr>
        <p:sp>
          <p:nvSpPr>
            <p:cNvPr id="23603" name="CuadroTexto 22"/>
            <p:cNvSpPr txBox="1">
              <a:spLocks noChangeArrowheads="1"/>
            </p:cNvSpPr>
            <p:nvPr/>
          </p:nvSpPr>
          <p:spPr bwMode="auto">
            <a:xfrm>
              <a:off x="2233479" y="4085766"/>
              <a:ext cx="1185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¿29 &gt; 80?</a:t>
              </a:r>
            </a:p>
          </p:txBody>
        </p:sp>
        <p:sp>
          <p:nvSpPr>
            <p:cNvPr id="23604" name="CuadroTexto 23"/>
            <p:cNvSpPr txBox="1">
              <a:spLocks noChangeArrowheads="1"/>
            </p:cNvSpPr>
            <p:nvPr/>
          </p:nvSpPr>
          <p:spPr bwMode="auto">
            <a:xfrm>
              <a:off x="3578887" y="4085766"/>
              <a:ext cx="660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Falso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2F4E624-6AFE-4163-85ED-67504DAFC208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70F2D32-DFAC-482E-884C-7C04F3085C7E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6CB8CABA-AA91-4316-B2C0-9ADCA3B91B64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Tabla 4">
            <a:extLst>
              <a:ext uri="{FF2B5EF4-FFF2-40B4-BE49-F238E27FC236}">
                <a16:creationId xmlns:a16="http://schemas.microsoft.com/office/drawing/2014/main" id="{07572D8C-BAEB-4993-A70B-66137347CD58}"/>
              </a:ext>
            </a:extLst>
          </p:cNvPr>
          <p:cNvGraphicFramePr>
            <a:graphicFrameLocks noGrp="1"/>
          </p:cNvGraphicFramePr>
          <p:nvPr/>
        </p:nvGraphicFramePr>
        <p:xfrm>
          <a:off x="6515447" y="5091761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53" name="Tabla 2">
            <a:extLst>
              <a:ext uri="{FF2B5EF4-FFF2-40B4-BE49-F238E27FC236}">
                <a16:creationId xmlns:a16="http://schemas.microsoft.com/office/drawing/2014/main" id="{06ED82CA-DD60-41F7-AC10-724D7DA0A822}"/>
              </a:ext>
            </a:extLst>
          </p:cNvPr>
          <p:cNvGraphicFramePr>
            <a:graphicFrameLocks noGrp="1"/>
          </p:cNvGraphicFramePr>
          <p:nvPr/>
        </p:nvGraphicFramePr>
        <p:xfrm>
          <a:off x="7409211" y="5091761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40" name="Grupo 39">
            <a:extLst>
              <a:ext uri="{FF2B5EF4-FFF2-40B4-BE49-F238E27FC236}">
                <a16:creationId xmlns:a16="http://schemas.microsoft.com/office/drawing/2014/main" id="{AABDC7E3-2D7A-4DB1-92E9-91BAF4B21A91}"/>
              </a:ext>
            </a:extLst>
          </p:cNvPr>
          <p:cNvGrpSpPr/>
          <p:nvPr/>
        </p:nvGrpSpPr>
        <p:grpSpPr>
          <a:xfrm>
            <a:off x="6897711" y="4319937"/>
            <a:ext cx="2692788" cy="758885"/>
            <a:chOff x="6897711" y="4085766"/>
            <a:chExt cx="2692788" cy="758885"/>
          </a:xfrm>
        </p:grpSpPr>
        <p:sp>
          <p:nvSpPr>
            <p:cNvPr id="50" name="CuadroTexto 22">
              <a:extLst>
                <a:ext uri="{FF2B5EF4-FFF2-40B4-BE49-F238E27FC236}">
                  <a16:creationId xmlns:a16="http://schemas.microsoft.com/office/drawing/2014/main" id="{569DFCB5-0DAB-4C5D-85DC-E5D7FCF8B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092" y="4085766"/>
              <a:ext cx="11849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¿29 &gt; 14?</a:t>
              </a:r>
            </a:p>
          </p:txBody>
        </p:sp>
        <p:sp>
          <p:nvSpPr>
            <p:cNvPr id="51" name="CuadroTexto 23">
              <a:extLst>
                <a:ext uri="{FF2B5EF4-FFF2-40B4-BE49-F238E27FC236}">
                  <a16:creationId xmlns:a16="http://schemas.microsoft.com/office/drawing/2014/main" id="{1A0E9333-18B4-4E70-901E-9671A7453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5500" y="4085766"/>
              <a:ext cx="1164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190955A-AE27-4CAC-939E-EAEE8B46557D}"/>
                </a:ext>
              </a:extLst>
            </p:cNvPr>
            <p:cNvGrpSpPr/>
            <p:nvPr/>
          </p:nvGrpSpPr>
          <p:grpSpPr>
            <a:xfrm>
              <a:off x="6897711" y="4494666"/>
              <a:ext cx="1293787" cy="349985"/>
              <a:chOff x="4940300" y="4507765"/>
              <a:chExt cx="571500" cy="349985"/>
            </a:xfrm>
          </p:grpSpPr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2E9AA419-2AE9-4DE5-AB62-8CD979610BD9}"/>
                  </a:ext>
                </a:extLst>
              </p:cNvPr>
              <p:cNvCxnSpPr/>
              <p:nvPr/>
            </p:nvCxnSpPr>
            <p:spPr>
              <a:xfrm flipV="1">
                <a:off x="4940300" y="4507765"/>
                <a:ext cx="0" cy="349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0E0D6B1D-134B-4824-9A10-90A6BB87AFF1}"/>
                  </a:ext>
                </a:extLst>
              </p:cNvPr>
              <p:cNvCxnSpPr/>
              <p:nvPr/>
            </p:nvCxnSpPr>
            <p:spPr>
              <a:xfrm>
                <a:off x="4940300" y="4507765"/>
                <a:ext cx="571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3016F263-5D42-4B35-8989-EEA2B85B5547}"/>
                  </a:ext>
                </a:extLst>
              </p:cNvPr>
              <p:cNvCxnSpPr/>
              <p:nvPr/>
            </p:nvCxnSpPr>
            <p:spPr>
              <a:xfrm>
                <a:off x="5511800" y="4507765"/>
                <a:ext cx="0" cy="349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6E07BB24-F87C-42BB-9D8D-76BD3FD81779}"/>
              </a:ext>
            </a:extLst>
          </p:cNvPr>
          <p:cNvSpPr/>
          <p:nvPr/>
        </p:nvSpPr>
        <p:spPr>
          <a:xfrm>
            <a:off x="5221661" y="4908978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Método de Intercambio</a:t>
            </a:r>
          </a:p>
        </p:txBody>
      </p:sp>
      <p:graphicFrame>
        <p:nvGraphicFramePr>
          <p:cNvPr id="19" name="Tabla 4">
            <a:extLst>
              <a:ext uri="{FF2B5EF4-FFF2-40B4-BE49-F238E27FC236}">
                <a16:creationId xmlns:a16="http://schemas.microsoft.com/office/drawing/2014/main" id="{3F122D77-8C4C-4BE5-AA81-DD127851FAC6}"/>
              </a:ext>
            </a:extLst>
          </p:cNvPr>
          <p:cNvGraphicFramePr>
            <a:graphicFrameLocks noGrp="1"/>
          </p:cNvGraphicFramePr>
          <p:nvPr/>
        </p:nvGraphicFramePr>
        <p:xfrm>
          <a:off x="1810807" y="2668074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0" name="Tabla 2">
            <a:extLst>
              <a:ext uri="{FF2B5EF4-FFF2-40B4-BE49-F238E27FC236}">
                <a16:creationId xmlns:a16="http://schemas.microsoft.com/office/drawing/2014/main" id="{BD4F0C39-566B-4DE7-B2D2-A8A06D37FA9F}"/>
              </a:ext>
            </a:extLst>
          </p:cNvPr>
          <p:cNvGraphicFramePr>
            <a:graphicFrameLocks noGrp="1"/>
          </p:cNvGraphicFramePr>
          <p:nvPr/>
        </p:nvGraphicFramePr>
        <p:xfrm>
          <a:off x="2704571" y="2668074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9A197DC-4510-4EE0-8469-E936725E4978}"/>
              </a:ext>
            </a:extLst>
          </p:cNvPr>
          <p:cNvSpPr txBox="1"/>
          <p:nvPr/>
        </p:nvSpPr>
        <p:spPr>
          <a:xfrm>
            <a:off x="2210247" y="20593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aux</a:t>
            </a:r>
            <a:endParaRPr lang="es-PE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CF65925-439C-4ECD-86CA-4D5FBA5B068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069570" y="2428649"/>
            <a:ext cx="376617" cy="23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4">
            <a:extLst>
              <a:ext uri="{FF2B5EF4-FFF2-40B4-BE49-F238E27FC236}">
                <a16:creationId xmlns:a16="http://schemas.microsoft.com/office/drawing/2014/main" id="{BF147D9A-1266-4D16-B41E-0432B761736C}"/>
              </a:ext>
            </a:extLst>
          </p:cNvPr>
          <p:cNvGraphicFramePr>
            <a:graphicFrameLocks noGrp="1"/>
          </p:cNvGraphicFramePr>
          <p:nvPr/>
        </p:nvGraphicFramePr>
        <p:xfrm>
          <a:off x="7222862" y="2668074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32" name="Tabla 2">
            <a:extLst>
              <a:ext uri="{FF2B5EF4-FFF2-40B4-BE49-F238E27FC236}">
                <a16:creationId xmlns:a16="http://schemas.microsoft.com/office/drawing/2014/main" id="{C1DCB4F9-A544-4375-953F-E9E40A4EDC1A}"/>
              </a:ext>
            </a:extLst>
          </p:cNvPr>
          <p:cNvGraphicFramePr>
            <a:graphicFrameLocks noGrp="1"/>
          </p:cNvGraphicFramePr>
          <p:nvPr/>
        </p:nvGraphicFramePr>
        <p:xfrm>
          <a:off x="8116626" y="2668074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4A374035-9A9C-4FEC-AC8E-137540C954E4}"/>
              </a:ext>
            </a:extLst>
          </p:cNvPr>
          <p:cNvGrpSpPr/>
          <p:nvPr/>
        </p:nvGrpSpPr>
        <p:grpSpPr>
          <a:xfrm>
            <a:off x="7397303" y="2040695"/>
            <a:ext cx="1502511" cy="407432"/>
            <a:chOff x="5805822" y="1484956"/>
            <a:chExt cx="1502511" cy="407432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FC06592-8ED6-49AA-B43A-AC262B6F6E49}"/>
                </a:ext>
              </a:extLst>
            </p:cNvPr>
            <p:cNvSpPr txBox="1"/>
            <p:nvPr/>
          </p:nvSpPr>
          <p:spPr>
            <a:xfrm>
              <a:off x="6791845" y="148495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/>
                <a:t>aux</a:t>
              </a:r>
              <a:endParaRPr lang="es-PE" dirty="0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FE5FC41-9346-4ABF-BE19-090E897F0AAD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0" y="168824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F6DDDF9-B0E8-4474-8015-6998470D76FE}"/>
                </a:ext>
              </a:extLst>
            </p:cNvPr>
            <p:cNvSpPr txBox="1"/>
            <p:nvPr/>
          </p:nvSpPr>
          <p:spPr>
            <a:xfrm>
              <a:off x="5805822" y="15230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29</a:t>
              </a:r>
            </a:p>
          </p:txBody>
        </p:sp>
      </p:grp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B246819-4953-463F-BC3B-7668488407EB}"/>
              </a:ext>
            </a:extLst>
          </p:cNvPr>
          <p:cNvSpPr/>
          <p:nvPr/>
        </p:nvSpPr>
        <p:spPr>
          <a:xfrm>
            <a:off x="7556237" y="2977650"/>
            <a:ext cx="1295400" cy="444500"/>
          </a:xfrm>
          <a:custGeom>
            <a:avLst/>
            <a:gdLst>
              <a:gd name="connsiteX0" fmla="*/ 1295400 w 1295400"/>
              <a:gd name="connsiteY0" fmla="*/ 0 h 444500"/>
              <a:gd name="connsiteX1" fmla="*/ 736600 w 1295400"/>
              <a:gd name="connsiteY1" fmla="*/ 444500 h 444500"/>
              <a:gd name="connsiteX2" fmla="*/ 0 w 12954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444500">
                <a:moveTo>
                  <a:pt x="1295400" y="0"/>
                </a:moveTo>
                <a:cubicBezTo>
                  <a:pt x="1123950" y="222250"/>
                  <a:pt x="952500" y="444500"/>
                  <a:pt x="736600" y="444500"/>
                </a:cubicBezTo>
                <a:cubicBezTo>
                  <a:pt x="520700" y="444500"/>
                  <a:pt x="260350" y="22225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1EFC09-5D49-4BE5-A62F-847A9EEE7EF8}"/>
              </a:ext>
            </a:extLst>
          </p:cNvPr>
          <p:cNvSpPr txBox="1"/>
          <p:nvPr/>
        </p:nvSpPr>
        <p:spPr>
          <a:xfrm>
            <a:off x="1701849" y="3498456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de la posición 0 se asigna a una variable auxiliar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E19967-C4E2-43DB-8034-12B9EF688997}"/>
              </a:ext>
            </a:extLst>
          </p:cNvPr>
          <p:cNvSpPr txBox="1"/>
          <p:nvPr/>
        </p:nvSpPr>
        <p:spPr>
          <a:xfrm>
            <a:off x="7172614" y="3498456"/>
            <a:ext cx="297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que cumple la condición reemplaza el valor de la posición 0.</a:t>
            </a:r>
          </a:p>
        </p:txBody>
      </p:sp>
      <p:graphicFrame>
        <p:nvGraphicFramePr>
          <p:cNvPr id="42" name="Tabla 4">
            <a:extLst>
              <a:ext uri="{FF2B5EF4-FFF2-40B4-BE49-F238E27FC236}">
                <a16:creationId xmlns:a16="http://schemas.microsoft.com/office/drawing/2014/main" id="{48559DB0-1E2B-40B0-89B9-6D45D7C82CB7}"/>
              </a:ext>
            </a:extLst>
          </p:cNvPr>
          <p:cNvGraphicFramePr>
            <a:graphicFrameLocks noGrp="1"/>
          </p:cNvGraphicFramePr>
          <p:nvPr/>
        </p:nvGraphicFramePr>
        <p:xfrm>
          <a:off x="1728626" y="4942048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43" name="Tabla 2">
            <a:extLst>
              <a:ext uri="{FF2B5EF4-FFF2-40B4-BE49-F238E27FC236}">
                <a16:creationId xmlns:a16="http://schemas.microsoft.com/office/drawing/2014/main" id="{20F80636-828C-434C-AF21-6C980D699402}"/>
              </a:ext>
            </a:extLst>
          </p:cNvPr>
          <p:cNvGraphicFramePr>
            <a:graphicFrameLocks noGrp="1"/>
          </p:cNvGraphicFramePr>
          <p:nvPr/>
        </p:nvGraphicFramePr>
        <p:xfrm>
          <a:off x="2622390" y="4942048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8D2A04C5-9450-432C-B361-1C18E7FB5B63}"/>
              </a:ext>
            </a:extLst>
          </p:cNvPr>
          <p:cNvGrpSpPr/>
          <p:nvPr/>
        </p:nvGrpSpPr>
        <p:grpSpPr>
          <a:xfrm>
            <a:off x="1728626" y="4394162"/>
            <a:ext cx="1502511" cy="407432"/>
            <a:chOff x="5805822" y="1484956"/>
            <a:chExt cx="1502511" cy="407432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74DF3AA-0902-444F-BB77-B7924474FBAD}"/>
                </a:ext>
              </a:extLst>
            </p:cNvPr>
            <p:cNvSpPr txBox="1"/>
            <p:nvPr/>
          </p:nvSpPr>
          <p:spPr>
            <a:xfrm>
              <a:off x="6791845" y="148495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/>
                <a:t>aux</a:t>
              </a:r>
              <a:endParaRPr lang="es-PE" dirty="0"/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1AD23060-28C9-401D-97EC-DA71DC98A16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0" y="168824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9C4566C-1FC8-4B87-BAF5-BBE409CC3A0A}"/>
                </a:ext>
              </a:extLst>
            </p:cNvPr>
            <p:cNvSpPr txBox="1"/>
            <p:nvPr/>
          </p:nvSpPr>
          <p:spPr>
            <a:xfrm>
              <a:off x="5805822" y="15230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29</a:t>
              </a:r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0E5A59E-299B-4948-B3B2-8F011C04548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972893" y="4763494"/>
            <a:ext cx="420129" cy="22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a 4">
            <a:extLst>
              <a:ext uri="{FF2B5EF4-FFF2-40B4-BE49-F238E27FC236}">
                <a16:creationId xmlns:a16="http://schemas.microsoft.com/office/drawing/2014/main" id="{D259D928-0190-4ACD-BA1A-6A2F54B4485C}"/>
              </a:ext>
            </a:extLst>
          </p:cNvPr>
          <p:cNvGraphicFramePr>
            <a:graphicFrameLocks noGrp="1"/>
          </p:cNvGraphicFramePr>
          <p:nvPr/>
        </p:nvGraphicFramePr>
        <p:xfrm>
          <a:off x="7172614" y="4942048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62" name="Tabla 2">
            <a:extLst>
              <a:ext uri="{FF2B5EF4-FFF2-40B4-BE49-F238E27FC236}">
                <a16:creationId xmlns:a16="http://schemas.microsoft.com/office/drawing/2014/main" id="{2CE3C6A2-C58D-437A-9E00-54F1E2D20D62}"/>
              </a:ext>
            </a:extLst>
          </p:cNvPr>
          <p:cNvGraphicFramePr>
            <a:graphicFrameLocks noGrp="1"/>
          </p:cNvGraphicFramePr>
          <p:nvPr/>
        </p:nvGraphicFramePr>
        <p:xfrm>
          <a:off x="8066378" y="4942048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3F96ACC3-9143-4127-880B-9BD36B485042}"/>
              </a:ext>
            </a:extLst>
          </p:cNvPr>
          <p:cNvSpPr txBox="1"/>
          <p:nvPr/>
        </p:nvSpPr>
        <p:spPr>
          <a:xfrm>
            <a:off x="1619668" y="5747764"/>
            <a:ext cx="3035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almacenado en la variable auxiliar se guarda en la posición del valor que cumplía la condición.</a:t>
            </a:r>
          </a:p>
        </p:txBody>
      </p:sp>
      <p:sp>
        <p:nvSpPr>
          <p:cNvPr id="67" name="CuadroTexto 11">
            <a:extLst>
              <a:ext uri="{FF2B5EF4-FFF2-40B4-BE49-F238E27FC236}">
                <a16:creationId xmlns:a16="http://schemas.microsoft.com/office/drawing/2014/main" id="{52FF5175-CB00-432E-81A8-D361051A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 (</a:t>
            </a:r>
            <a:r>
              <a:rPr lang="es-PE" altLang="es-PE" b="1" dirty="0"/>
              <a:t>transposición</a:t>
            </a:r>
            <a:r>
              <a:rPr lang="es-PE" altLang="es-PE" dirty="0"/>
              <a:t>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D36AAA-8FA2-4B58-81A0-C6CAA2708A13}"/>
              </a:ext>
            </a:extLst>
          </p:cNvPr>
          <p:cNvSpPr txBox="1"/>
          <p:nvPr/>
        </p:nvSpPr>
        <p:spPr>
          <a:xfrm>
            <a:off x="7172614" y="5747764"/>
            <a:ext cx="297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Fin del intercambio.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2729D45-9E1F-4C8D-AA32-86831BCF7FEC}"/>
              </a:ext>
            </a:extLst>
          </p:cNvPr>
          <p:cNvSpPr/>
          <p:nvPr/>
        </p:nvSpPr>
        <p:spPr>
          <a:xfrm>
            <a:off x="954834" y="2632513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B93B50-C689-45D6-95CE-A7630728237E}"/>
              </a:ext>
            </a:extLst>
          </p:cNvPr>
          <p:cNvSpPr/>
          <p:nvPr/>
        </p:nvSpPr>
        <p:spPr>
          <a:xfrm>
            <a:off x="6429480" y="2631869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E47BD1F-7033-4E06-9E63-46469109BAB5}"/>
              </a:ext>
            </a:extLst>
          </p:cNvPr>
          <p:cNvSpPr/>
          <p:nvPr/>
        </p:nvSpPr>
        <p:spPr>
          <a:xfrm>
            <a:off x="954834" y="4912185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2437F95-AECB-440C-B3F9-CD3736CBE941}"/>
              </a:ext>
            </a:extLst>
          </p:cNvPr>
          <p:cNvSpPr/>
          <p:nvPr/>
        </p:nvSpPr>
        <p:spPr>
          <a:xfrm>
            <a:off x="6429480" y="4912184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6836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Método de Intercambio</a:t>
            </a:r>
          </a:p>
        </p:txBody>
      </p:sp>
      <p:sp>
        <p:nvSpPr>
          <p:cNvPr id="2560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Algoritmos y Estructuras de Datos I</a:t>
            </a:r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028E-6984-4E96-87B9-D7B7D1BAC8B1}" type="slidenum">
              <a:rPr lang="es-ES" altLang="en-US" smtClean="0"/>
              <a:pPr/>
              <a:t>7</a:t>
            </a:fld>
            <a:endParaRPr lang="es-ES" altLang="en-US"/>
          </a:p>
        </p:txBody>
      </p:sp>
      <p:sp>
        <p:nvSpPr>
          <p:cNvPr id="19" name="CuadroTexto 11">
            <a:extLst>
              <a:ext uri="{FF2B5EF4-FFF2-40B4-BE49-F238E27FC236}">
                <a16:creationId xmlns:a16="http://schemas.microsoft.com/office/drawing/2014/main" id="{2D15E93D-5E83-41E3-AEB2-D419417F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</a:t>
            </a:r>
          </a:p>
        </p:txBody>
      </p:sp>
      <p:graphicFrame>
        <p:nvGraphicFramePr>
          <p:cNvPr id="20" name="Tabla 4">
            <a:extLst>
              <a:ext uri="{FF2B5EF4-FFF2-40B4-BE49-F238E27FC236}">
                <a16:creationId xmlns:a16="http://schemas.microsoft.com/office/drawing/2014/main" id="{B31BA2E5-6C14-422D-82FD-39F69430C6C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131300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1" name="Tabla 2">
            <a:extLst>
              <a:ext uri="{FF2B5EF4-FFF2-40B4-BE49-F238E27FC236}">
                <a16:creationId xmlns:a16="http://schemas.microsoft.com/office/drawing/2014/main" id="{3C6B1E0C-9AAF-4015-A3EF-19D7B736F851}"/>
              </a:ext>
            </a:extLst>
          </p:cNvPr>
          <p:cNvGraphicFramePr>
            <a:graphicFrameLocks noGrp="1"/>
          </p:cNvGraphicFramePr>
          <p:nvPr/>
        </p:nvGraphicFramePr>
        <p:xfrm>
          <a:off x="1731964" y="3131300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22" name="Grupo 21">
            <a:extLst>
              <a:ext uri="{FF2B5EF4-FFF2-40B4-BE49-F238E27FC236}">
                <a16:creationId xmlns:a16="http://schemas.microsoft.com/office/drawing/2014/main" id="{68A694B2-3D9D-431F-A217-7A46BD1FB1A8}"/>
              </a:ext>
            </a:extLst>
          </p:cNvPr>
          <p:cNvGrpSpPr/>
          <p:nvPr/>
        </p:nvGrpSpPr>
        <p:grpSpPr>
          <a:xfrm>
            <a:off x="1220463" y="2350423"/>
            <a:ext cx="2514046" cy="767938"/>
            <a:chOff x="6897709" y="4076713"/>
            <a:chExt cx="1853408" cy="767938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E7A63AD-01EE-420F-817A-7B8AD07DF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092" y="4085766"/>
              <a:ext cx="11849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¿14 &gt; 25?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F38DD90-9EC7-487A-8C5A-B17CDD98F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5032" y="4076713"/>
              <a:ext cx="4860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Falso</a:t>
              </a: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722B7A2-5F18-44B1-8E44-96A4053FC7F4}"/>
                </a:ext>
              </a:extLst>
            </p:cNvPr>
            <p:cNvGrpSpPr/>
            <p:nvPr/>
          </p:nvGrpSpPr>
          <p:grpSpPr>
            <a:xfrm>
              <a:off x="6897709" y="4494666"/>
              <a:ext cx="1293789" cy="349985"/>
              <a:chOff x="4940300" y="4507765"/>
              <a:chExt cx="571501" cy="349985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9B1F7855-886E-42B2-8283-CFAE2C45FE08}"/>
                  </a:ext>
                </a:extLst>
              </p:cNvPr>
              <p:cNvCxnSpPr/>
              <p:nvPr/>
            </p:nvCxnSpPr>
            <p:spPr>
              <a:xfrm flipV="1">
                <a:off x="4940300" y="4507765"/>
                <a:ext cx="0" cy="349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117B293B-8F8F-4897-BD85-D5420B796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0300" y="4507765"/>
                <a:ext cx="571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>
                <a:extLst>
                  <a:ext uri="{FF2B5EF4-FFF2-40B4-BE49-F238E27FC236}">
                    <a16:creationId xmlns:a16="http://schemas.microsoft.com/office/drawing/2014/main" id="{99694BDD-53F5-4E50-B1A7-B5F80A11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1800" y="4507765"/>
                <a:ext cx="0" cy="349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1" name="Tabla 4">
            <a:extLst>
              <a:ext uri="{FF2B5EF4-FFF2-40B4-BE49-F238E27FC236}">
                <a16:creationId xmlns:a16="http://schemas.microsoft.com/office/drawing/2014/main" id="{8B40ABA2-E843-4476-B66D-1BF12CF01DEE}"/>
              </a:ext>
            </a:extLst>
          </p:cNvPr>
          <p:cNvGraphicFramePr>
            <a:graphicFrameLocks noGrp="1"/>
          </p:cNvGraphicFramePr>
          <p:nvPr/>
        </p:nvGraphicFramePr>
        <p:xfrm>
          <a:off x="6190498" y="3140353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32" name="Tabla 2">
            <a:extLst>
              <a:ext uri="{FF2B5EF4-FFF2-40B4-BE49-F238E27FC236}">
                <a16:creationId xmlns:a16="http://schemas.microsoft.com/office/drawing/2014/main" id="{D9B2AE3C-3804-46AE-BF76-A4AEFFF0D4F9}"/>
              </a:ext>
            </a:extLst>
          </p:cNvPr>
          <p:cNvGraphicFramePr>
            <a:graphicFrameLocks noGrp="1"/>
          </p:cNvGraphicFramePr>
          <p:nvPr/>
        </p:nvGraphicFramePr>
        <p:xfrm>
          <a:off x="7084262" y="3140353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33" name="Grupo 32">
            <a:extLst>
              <a:ext uri="{FF2B5EF4-FFF2-40B4-BE49-F238E27FC236}">
                <a16:creationId xmlns:a16="http://schemas.microsoft.com/office/drawing/2014/main" id="{861DE8F7-9EE3-4CF4-9EA3-63C2AF5E2D05}"/>
              </a:ext>
            </a:extLst>
          </p:cNvPr>
          <p:cNvGrpSpPr/>
          <p:nvPr/>
        </p:nvGrpSpPr>
        <p:grpSpPr>
          <a:xfrm>
            <a:off x="6572765" y="2350423"/>
            <a:ext cx="3202834" cy="776991"/>
            <a:chOff x="6897709" y="4067660"/>
            <a:chExt cx="1844672" cy="776991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056A887-C08A-463B-8EA6-0195AEC5C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092" y="4085766"/>
              <a:ext cx="6824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¿14 &gt; 13?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29E3EB4C-7C64-4C2C-8BCF-CD6209B25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400" y="4067660"/>
              <a:ext cx="6709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240FE56-E532-408D-8EFF-673DD2743D59}"/>
                </a:ext>
              </a:extLst>
            </p:cNvPr>
            <p:cNvGrpSpPr/>
            <p:nvPr/>
          </p:nvGrpSpPr>
          <p:grpSpPr>
            <a:xfrm>
              <a:off x="6897709" y="4494666"/>
              <a:ext cx="1293789" cy="349985"/>
              <a:chOff x="4940300" y="4507765"/>
              <a:chExt cx="571501" cy="349985"/>
            </a:xfrm>
          </p:grpSpPr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D9003729-06DF-4447-87A2-232C11214DE9}"/>
                  </a:ext>
                </a:extLst>
              </p:cNvPr>
              <p:cNvCxnSpPr/>
              <p:nvPr/>
            </p:nvCxnSpPr>
            <p:spPr>
              <a:xfrm flipV="1">
                <a:off x="4940300" y="4507765"/>
                <a:ext cx="0" cy="3499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46E7238-D33D-4FEA-BD63-F3065639A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0300" y="4507765"/>
                <a:ext cx="571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6E3A7FCB-A642-4CC0-B8A1-1E51CA2B9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1800" y="4507765"/>
                <a:ext cx="0" cy="349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C3483935-4082-4C45-85E0-8921FF8E5CDC}"/>
              </a:ext>
            </a:extLst>
          </p:cNvPr>
          <p:cNvSpPr/>
          <p:nvPr/>
        </p:nvSpPr>
        <p:spPr>
          <a:xfrm>
            <a:off x="4539935" y="2952421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Método de Intercambio</a:t>
            </a:r>
          </a:p>
        </p:txBody>
      </p:sp>
      <p:graphicFrame>
        <p:nvGraphicFramePr>
          <p:cNvPr id="19" name="Tabla 4">
            <a:extLst>
              <a:ext uri="{FF2B5EF4-FFF2-40B4-BE49-F238E27FC236}">
                <a16:creationId xmlns:a16="http://schemas.microsoft.com/office/drawing/2014/main" id="{3F122D77-8C4C-4BE5-AA81-DD127851FAC6}"/>
              </a:ext>
            </a:extLst>
          </p:cNvPr>
          <p:cNvGraphicFramePr>
            <a:graphicFrameLocks noGrp="1"/>
          </p:cNvGraphicFramePr>
          <p:nvPr/>
        </p:nvGraphicFramePr>
        <p:xfrm>
          <a:off x="1810807" y="2668074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0" name="Tabla 2">
            <a:extLst>
              <a:ext uri="{FF2B5EF4-FFF2-40B4-BE49-F238E27FC236}">
                <a16:creationId xmlns:a16="http://schemas.microsoft.com/office/drawing/2014/main" id="{BD4F0C39-566B-4DE7-B2D2-A8A06D37FA9F}"/>
              </a:ext>
            </a:extLst>
          </p:cNvPr>
          <p:cNvGraphicFramePr>
            <a:graphicFrameLocks noGrp="1"/>
          </p:cNvGraphicFramePr>
          <p:nvPr/>
        </p:nvGraphicFramePr>
        <p:xfrm>
          <a:off x="2704571" y="2668074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9A197DC-4510-4EE0-8469-E936725E4978}"/>
              </a:ext>
            </a:extLst>
          </p:cNvPr>
          <p:cNvSpPr txBox="1"/>
          <p:nvPr/>
        </p:nvSpPr>
        <p:spPr>
          <a:xfrm>
            <a:off x="2210247" y="20593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aux</a:t>
            </a:r>
            <a:endParaRPr lang="es-PE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CF65925-439C-4ECD-86CA-4D5FBA5B068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069570" y="2428649"/>
            <a:ext cx="376617" cy="23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4">
            <a:extLst>
              <a:ext uri="{FF2B5EF4-FFF2-40B4-BE49-F238E27FC236}">
                <a16:creationId xmlns:a16="http://schemas.microsoft.com/office/drawing/2014/main" id="{BF147D9A-1266-4D16-B41E-0432B761736C}"/>
              </a:ext>
            </a:extLst>
          </p:cNvPr>
          <p:cNvGraphicFramePr>
            <a:graphicFrameLocks noGrp="1"/>
          </p:cNvGraphicFramePr>
          <p:nvPr/>
        </p:nvGraphicFramePr>
        <p:xfrm>
          <a:off x="7222862" y="2668074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32" name="Tabla 2">
            <a:extLst>
              <a:ext uri="{FF2B5EF4-FFF2-40B4-BE49-F238E27FC236}">
                <a16:creationId xmlns:a16="http://schemas.microsoft.com/office/drawing/2014/main" id="{C1DCB4F9-A544-4375-953F-E9E40A4EDC1A}"/>
              </a:ext>
            </a:extLst>
          </p:cNvPr>
          <p:cNvGraphicFramePr>
            <a:graphicFrameLocks noGrp="1"/>
          </p:cNvGraphicFramePr>
          <p:nvPr/>
        </p:nvGraphicFramePr>
        <p:xfrm>
          <a:off x="8116626" y="2668074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4A374035-9A9C-4FEC-AC8E-137540C954E4}"/>
              </a:ext>
            </a:extLst>
          </p:cNvPr>
          <p:cNvGrpSpPr/>
          <p:nvPr/>
        </p:nvGrpSpPr>
        <p:grpSpPr>
          <a:xfrm>
            <a:off x="7397303" y="2040695"/>
            <a:ext cx="1502511" cy="407432"/>
            <a:chOff x="5805822" y="1484956"/>
            <a:chExt cx="1502511" cy="407432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FC06592-8ED6-49AA-B43A-AC262B6F6E49}"/>
                </a:ext>
              </a:extLst>
            </p:cNvPr>
            <p:cNvSpPr txBox="1"/>
            <p:nvPr/>
          </p:nvSpPr>
          <p:spPr>
            <a:xfrm>
              <a:off x="6791845" y="148495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/>
                <a:t>aux</a:t>
              </a:r>
              <a:endParaRPr lang="es-PE" dirty="0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FE5FC41-9346-4ABF-BE19-090E897F0AAD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0" y="168824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F6DDDF9-B0E8-4474-8015-6998470D76FE}"/>
                </a:ext>
              </a:extLst>
            </p:cNvPr>
            <p:cNvSpPr txBox="1"/>
            <p:nvPr/>
          </p:nvSpPr>
          <p:spPr>
            <a:xfrm>
              <a:off x="5805822" y="15230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14</a:t>
              </a:r>
            </a:p>
          </p:txBody>
        </p:sp>
      </p:grp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B246819-4953-463F-BC3B-7668488407EB}"/>
              </a:ext>
            </a:extLst>
          </p:cNvPr>
          <p:cNvSpPr/>
          <p:nvPr/>
        </p:nvSpPr>
        <p:spPr>
          <a:xfrm>
            <a:off x="7556236" y="2977650"/>
            <a:ext cx="2279139" cy="444500"/>
          </a:xfrm>
          <a:custGeom>
            <a:avLst/>
            <a:gdLst>
              <a:gd name="connsiteX0" fmla="*/ 1295400 w 1295400"/>
              <a:gd name="connsiteY0" fmla="*/ 0 h 444500"/>
              <a:gd name="connsiteX1" fmla="*/ 736600 w 1295400"/>
              <a:gd name="connsiteY1" fmla="*/ 444500 h 444500"/>
              <a:gd name="connsiteX2" fmla="*/ 0 w 12954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444500">
                <a:moveTo>
                  <a:pt x="1295400" y="0"/>
                </a:moveTo>
                <a:cubicBezTo>
                  <a:pt x="1123950" y="222250"/>
                  <a:pt x="952500" y="444500"/>
                  <a:pt x="736600" y="444500"/>
                </a:cubicBezTo>
                <a:cubicBezTo>
                  <a:pt x="520700" y="444500"/>
                  <a:pt x="260350" y="22225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1EFC09-5D49-4BE5-A62F-847A9EEE7EF8}"/>
              </a:ext>
            </a:extLst>
          </p:cNvPr>
          <p:cNvSpPr txBox="1"/>
          <p:nvPr/>
        </p:nvSpPr>
        <p:spPr>
          <a:xfrm>
            <a:off x="1701849" y="3498456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de la posición 0 se asigna a una variable auxiliar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E19967-C4E2-43DB-8034-12B9EF688997}"/>
              </a:ext>
            </a:extLst>
          </p:cNvPr>
          <p:cNvSpPr txBox="1"/>
          <p:nvPr/>
        </p:nvSpPr>
        <p:spPr>
          <a:xfrm>
            <a:off x="7172614" y="3498456"/>
            <a:ext cx="297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que cumple la condición reemplaza el valor de la posición 0.</a:t>
            </a:r>
          </a:p>
        </p:txBody>
      </p:sp>
      <p:graphicFrame>
        <p:nvGraphicFramePr>
          <p:cNvPr id="42" name="Tabla 4">
            <a:extLst>
              <a:ext uri="{FF2B5EF4-FFF2-40B4-BE49-F238E27FC236}">
                <a16:creationId xmlns:a16="http://schemas.microsoft.com/office/drawing/2014/main" id="{48559DB0-1E2B-40B0-89B9-6D45D7C82CB7}"/>
              </a:ext>
            </a:extLst>
          </p:cNvPr>
          <p:cNvGraphicFramePr>
            <a:graphicFrameLocks noGrp="1"/>
          </p:cNvGraphicFramePr>
          <p:nvPr/>
        </p:nvGraphicFramePr>
        <p:xfrm>
          <a:off x="1728626" y="4942048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43" name="Tabla 2">
            <a:extLst>
              <a:ext uri="{FF2B5EF4-FFF2-40B4-BE49-F238E27FC236}">
                <a16:creationId xmlns:a16="http://schemas.microsoft.com/office/drawing/2014/main" id="{20F80636-828C-434C-AF21-6C980D699402}"/>
              </a:ext>
            </a:extLst>
          </p:cNvPr>
          <p:cNvGraphicFramePr>
            <a:graphicFrameLocks noGrp="1"/>
          </p:cNvGraphicFramePr>
          <p:nvPr/>
        </p:nvGraphicFramePr>
        <p:xfrm>
          <a:off x="2622390" y="4942048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8D2A04C5-9450-432C-B361-1C18E7FB5B63}"/>
              </a:ext>
            </a:extLst>
          </p:cNvPr>
          <p:cNvGrpSpPr/>
          <p:nvPr/>
        </p:nvGrpSpPr>
        <p:grpSpPr>
          <a:xfrm>
            <a:off x="2765689" y="4394162"/>
            <a:ext cx="1502511" cy="407432"/>
            <a:chOff x="5805822" y="1484956"/>
            <a:chExt cx="1502511" cy="407432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74DF3AA-0902-444F-BB77-B7924474FBAD}"/>
                </a:ext>
              </a:extLst>
            </p:cNvPr>
            <p:cNvSpPr txBox="1"/>
            <p:nvPr/>
          </p:nvSpPr>
          <p:spPr>
            <a:xfrm>
              <a:off x="6791845" y="148495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 err="1"/>
                <a:t>aux</a:t>
              </a:r>
              <a:endParaRPr lang="es-PE" dirty="0"/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1AD23060-28C9-401D-97EC-DA71DC98A16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0" y="168824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9C4566C-1FC8-4B87-BAF5-BBE409CC3A0A}"/>
                </a:ext>
              </a:extLst>
            </p:cNvPr>
            <p:cNvSpPr txBox="1"/>
            <p:nvPr/>
          </p:nvSpPr>
          <p:spPr>
            <a:xfrm>
              <a:off x="5805822" y="15230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14</a:t>
              </a:r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0E5A59E-299B-4948-B3B2-8F011C04548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009956" y="4763494"/>
            <a:ext cx="420129" cy="22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a 4">
            <a:extLst>
              <a:ext uri="{FF2B5EF4-FFF2-40B4-BE49-F238E27FC236}">
                <a16:creationId xmlns:a16="http://schemas.microsoft.com/office/drawing/2014/main" id="{D259D928-0190-4ACD-BA1A-6A2F54B4485C}"/>
              </a:ext>
            </a:extLst>
          </p:cNvPr>
          <p:cNvGraphicFramePr>
            <a:graphicFrameLocks noGrp="1"/>
          </p:cNvGraphicFramePr>
          <p:nvPr/>
        </p:nvGraphicFramePr>
        <p:xfrm>
          <a:off x="7172614" y="4942048"/>
          <a:ext cx="5175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26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62" name="Tabla 2">
            <a:extLst>
              <a:ext uri="{FF2B5EF4-FFF2-40B4-BE49-F238E27FC236}">
                <a16:creationId xmlns:a16="http://schemas.microsoft.com/office/drawing/2014/main" id="{2CE3C6A2-C58D-437A-9E00-54F1E2D20D62}"/>
              </a:ext>
            </a:extLst>
          </p:cNvPr>
          <p:cNvGraphicFramePr>
            <a:graphicFrameLocks noGrp="1"/>
          </p:cNvGraphicFramePr>
          <p:nvPr/>
        </p:nvGraphicFramePr>
        <p:xfrm>
          <a:off x="8066378" y="4942048"/>
          <a:ext cx="20325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878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3F96ACC3-9143-4127-880B-9BD36B485042}"/>
              </a:ext>
            </a:extLst>
          </p:cNvPr>
          <p:cNvSpPr txBox="1"/>
          <p:nvPr/>
        </p:nvSpPr>
        <p:spPr>
          <a:xfrm>
            <a:off x="1619668" y="5747764"/>
            <a:ext cx="3035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El valor almacenado en la variable auxiliar se guarda en la posición del valor que cumplía la condición.</a:t>
            </a:r>
          </a:p>
        </p:txBody>
      </p:sp>
      <p:sp>
        <p:nvSpPr>
          <p:cNvPr id="67" name="CuadroTexto 11">
            <a:extLst>
              <a:ext uri="{FF2B5EF4-FFF2-40B4-BE49-F238E27FC236}">
                <a16:creationId xmlns:a16="http://schemas.microsoft.com/office/drawing/2014/main" id="{52FF5175-CB00-432E-81A8-D361051A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 (</a:t>
            </a:r>
            <a:r>
              <a:rPr lang="es-PE" altLang="es-PE" b="1" dirty="0"/>
              <a:t>transposición</a:t>
            </a:r>
            <a:r>
              <a:rPr lang="es-PE" altLang="es-PE" dirty="0"/>
              <a:t>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3D36AAA-8FA2-4B58-81A0-C6CAA2708A13}"/>
              </a:ext>
            </a:extLst>
          </p:cNvPr>
          <p:cNvSpPr txBox="1"/>
          <p:nvPr/>
        </p:nvSpPr>
        <p:spPr>
          <a:xfrm>
            <a:off x="7172614" y="5747764"/>
            <a:ext cx="297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Fin del intercambio.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2729D45-9E1F-4C8D-AA32-86831BCF7FEC}"/>
              </a:ext>
            </a:extLst>
          </p:cNvPr>
          <p:cNvSpPr/>
          <p:nvPr/>
        </p:nvSpPr>
        <p:spPr>
          <a:xfrm>
            <a:off x="954834" y="2632513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B93B50-C689-45D6-95CE-A7630728237E}"/>
              </a:ext>
            </a:extLst>
          </p:cNvPr>
          <p:cNvSpPr/>
          <p:nvPr/>
        </p:nvSpPr>
        <p:spPr>
          <a:xfrm>
            <a:off x="6429480" y="2631869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E47BD1F-7033-4E06-9E63-46469109BAB5}"/>
              </a:ext>
            </a:extLst>
          </p:cNvPr>
          <p:cNvSpPr/>
          <p:nvPr/>
        </p:nvSpPr>
        <p:spPr>
          <a:xfrm>
            <a:off x="954834" y="4912185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92437F95-AECB-440C-B3F9-CD3736CBE941}"/>
              </a:ext>
            </a:extLst>
          </p:cNvPr>
          <p:cNvSpPr/>
          <p:nvPr/>
        </p:nvSpPr>
        <p:spPr>
          <a:xfrm>
            <a:off x="6429480" y="4912184"/>
            <a:ext cx="376617" cy="40070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9579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Método de Intercambio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C6C464-8561-45D0-BCF6-7781F5307561}"/>
              </a:ext>
            </a:extLst>
          </p:cNvPr>
          <p:cNvSpPr txBox="1"/>
          <p:nvPr/>
        </p:nvSpPr>
        <p:spPr>
          <a:xfrm>
            <a:off x="890812" y="2551625"/>
            <a:ext cx="2724144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s-ES"/>
            </a:defPPr>
            <a:lvl1pPr>
              <a:defRPr sz="1600">
                <a:solidFill>
                  <a:schemeClr val="dk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Vector parcialmente ordenado</a:t>
            </a:r>
          </a:p>
        </p:txBody>
      </p:sp>
      <p:sp>
        <p:nvSpPr>
          <p:cNvPr id="23600" name="CuadroTexto 10"/>
          <p:cNvSpPr txBox="1">
            <a:spLocks noChangeArrowheads="1"/>
          </p:cNvSpPr>
          <p:nvPr/>
        </p:nvSpPr>
        <p:spPr bwMode="auto">
          <a:xfrm>
            <a:off x="520244" y="3438350"/>
            <a:ext cx="111515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/>
            <a:r>
              <a:rPr lang="es-PE" altLang="es-PE" sz="1600" dirty="0">
                <a:solidFill>
                  <a:srgbClr val="000099"/>
                </a:solidFill>
                <a:latin typeface="Calibri" panose="020F0502020204030204" pitchFamily="34" charset="0"/>
              </a:rPr>
              <a:t>Se mantiene la posición 1 “fija” y se compara el valor de esta posición con los demás valores en las otras posiciones. En caso de cumplirse la condición se hace la transposición de términos.</a:t>
            </a:r>
          </a:p>
        </p:txBody>
      </p:sp>
      <p:sp>
        <p:nvSpPr>
          <p:cNvPr id="23601" name="CuadroTexto 11"/>
          <p:cNvSpPr txBox="1">
            <a:spLocks noChangeArrowheads="1"/>
          </p:cNvSpPr>
          <p:nvPr/>
        </p:nvSpPr>
        <p:spPr bwMode="auto">
          <a:xfrm>
            <a:off x="289933" y="1618168"/>
            <a:ext cx="11731082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altLang="es-PE" dirty="0"/>
              <a:t>Ordenamiento Ascendente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DE512E8-EB70-469E-A40A-A15A084797F2}"/>
              </a:ext>
            </a:extLst>
          </p:cNvPr>
          <p:cNvGraphicFramePr>
            <a:graphicFrameLocks noGrp="1"/>
          </p:cNvGraphicFramePr>
          <p:nvPr/>
        </p:nvGraphicFramePr>
        <p:xfrm>
          <a:off x="3790760" y="2536651"/>
          <a:ext cx="52749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982">
                  <a:extLst>
                    <a:ext uri="{9D8B030D-6E8A-4147-A177-3AD203B41FA5}">
                      <a16:colId xmlns:a16="http://schemas.microsoft.com/office/drawing/2014/main" val="2870710105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423827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1054982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FA89FE0-E27D-41D8-BCE4-48BAC46101BC}"/>
              </a:ext>
            </a:extLst>
          </p:cNvPr>
          <p:cNvGraphicFramePr>
            <a:graphicFrameLocks noGrp="1"/>
          </p:cNvGraphicFramePr>
          <p:nvPr/>
        </p:nvGraphicFramePr>
        <p:xfrm>
          <a:off x="1326996" y="5091761"/>
          <a:ext cx="896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29683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7A0D3014-C608-4BE2-9A57-94D97F0A3293}"/>
              </a:ext>
            </a:extLst>
          </p:cNvPr>
          <p:cNvGraphicFramePr>
            <a:graphicFrameLocks noGrp="1"/>
          </p:cNvGraphicFramePr>
          <p:nvPr/>
        </p:nvGraphicFramePr>
        <p:xfrm>
          <a:off x="2562598" y="5091761"/>
          <a:ext cx="153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39" name="Grupo 38">
            <a:extLst>
              <a:ext uri="{FF2B5EF4-FFF2-40B4-BE49-F238E27FC236}">
                <a16:creationId xmlns:a16="http://schemas.microsoft.com/office/drawing/2014/main" id="{D188FF2A-32D2-42CF-B56E-A24F0409A536}"/>
              </a:ext>
            </a:extLst>
          </p:cNvPr>
          <p:cNvGrpSpPr/>
          <p:nvPr/>
        </p:nvGrpSpPr>
        <p:grpSpPr>
          <a:xfrm>
            <a:off x="2051099" y="4319937"/>
            <a:ext cx="2692787" cy="758885"/>
            <a:chOff x="2051099" y="4085766"/>
            <a:chExt cx="2692787" cy="758885"/>
          </a:xfrm>
        </p:grpSpPr>
        <p:sp>
          <p:nvSpPr>
            <p:cNvPr id="23603" name="CuadroTexto 22"/>
            <p:cNvSpPr txBox="1">
              <a:spLocks noChangeArrowheads="1"/>
            </p:cNvSpPr>
            <p:nvPr/>
          </p:nvSpPr>
          <p:spPr bwMode="auto">
            <a:xfrm>
              <a:off x="2233479" y="4085766"/>
              <a:ext cx="11849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¿80 &gt; 29?</a:t>
              </a:r>
            </a:p>
          </p:txBody>
        </p:sp>
        <p:sp>
          <p:nvSpPr>
            <p:cNvPr id="23604" name="CuadroTexto 23"/>
            <p:cNvSpPr txBox="1">
              <a:spLocks noChangeArrowheads="1"/>
            </p:cNvSpPr>
            <p:nvPr/>
          </p:nvSpPr>
          <p:spPr bwMode="auto">
            <a:xfrm>
              <a:off x="3578887" y="4085766"/>
              <a:ext cx="1164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2F4E624-6AFE-4163-85ED-67504DAFC208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70F2D32-DFAC-482E-884C-7C04F3085C7E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6CB8CABA-AA91-4316-B2C0-9ADCA3B91B64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6E07BB24-F87C-42BB-9D8D-76BD3FD81779}"/>
              </a:ext>
            </a:extLst>
          </p:cNvPr>
          <p:cNvSpPr/>
          <p:nvPr/>
        </p:nvSpPr>
        <p:spPr>
          <a:xfrm>
            <a:off x="5221661" y="4908978"/>
            <a:ext cx="826281" cy="75461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5" name="Tabla 4">
            <a:extLst>
              <a:ext uri="{FF2B5EF4-FFF2-40B4-BE49-F238E27FC236}">
                <a16:creationId xmlns:a16="http://schemas.microsoft.com/office/drawing/2014/main" id="{4AC39A55-32FB-4F40-913F-87400B4A053B}"/>
              </a:ext>
            </a:extLst>
          </p:cNvPr>
          <p:cNvGraphicFramePr>
            <a:graphicFrameLocks noGrp="1"/>
          </p:cNvGraphicFramePr>
          <p:nvPr/>
        </p:nvGraphicFramePr>
        <p:xfrm>
          <a:off x="7097238" y="5081650"/>
          <a:ext cx="89672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200215603"/>
                    </a:ext>
                  </a:extLst>
                </a:gridCol>
                <a:gridCol w="429683">
                  <a:extLst>
                    <a:ext uri="{9D8B030D-6E8A-4147-A177-3AD203B41FA5}">
                      <a16:colId xmlns:a16="http://schemas.microsoft.com/office/drawing/2014/main" val="1924595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6196"/>
                  </a:ext>
                </a:extLst>
              </a:tr>
            </a:tbl>
          </a:graphicData>
        </a:graphic>
      </p:graphicFrame>
      <p:graphicFrame>
        <p:nvGraphicFramePr>
          <p:cNvPr id="26" name="Tabla 2">
            <a:extLst>
              <a:ext uri="{FF2B5EF4-FFF2-40B4-BE49-F238E27FC236}">
                <a16:creationId xmlns:a16="http://schemas.microsoft.com/office/drawing/2014/main" id="{827D1F43-D915-424F-8B67-5DBF8F135C75}"/>
              </a:ext>
            </a:extLst>
          </p:cNvPr>
          <p:cNvGraphicFramePr>
            <a:graphicFrameLocks noGrp="1"/>
          </p:cNvGraphicFramePr>
          <p:nvPr/>
        </p:nvGraphicFramePr>
        <p:xfrm>
          <a:off x="8332840" y="5081650"/>
          <a:ext cx="153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11453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903122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423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80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49898"/>
                  </a:ext>
                </a:extLst>
              </a:tr>
            </a:tbl>
          </a:graphicData>
        </a:graphic>
      </p:graphicFrame>
      <p:grpSp>
        <p:nvGrpSpPr>
          <p:cNvPr id="28" name="Grupo 27">
            <a:extLst>
              <a:ext uri="{FF2B5EF4-FFF2-40B4-BE49-F238E27FC236}">
                <a16:creationId xmlns:a16="http://schemas.microsoft.com/office/drawing/2014/main" id="{7424DF61-7820-4DF1-8E11-AF9D3DE2CF26}"/>
              </a:ext>
            </a:extLst>
          </p:cNvPr>
          <p:cNvGrpSpPr/>
          <p:nvPr/>
        </p:nvGrpSpPr>
        <p:grpSpPr>
          <a:xfrm>
            <a:off x="7821340" y="4309826"/>
            <a:ext cx="2750015" cy="758885"/>
            <a:chOff x="2051099" y="4085766"/>
            <a:chExt cx="1684339" cy="758885"/>
          </a:xfrm>
        </p:grpSpPr>
        <p:sp>
          <p:nvSpPr>
            <p:cNvPr id="29" name="CuadroTexto 22">
              <a:extLst>
                <a:ext uri="{FF2B5EF4-FFF2-40B4-BE49-F238E27FC236}">
                  <a16:creationId xmlns:a16="http://schemas.microsoft.com/office/drawing/2014/main" id="{50E804A1-78CF-4F03-BFA5-891054C15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479" y="4085766"/>
              <a:ext cx="7257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2000" dirty="0">
                  <a:latin typeface="Calibri" panose="020F0502020204030204" pitchFamily="34" charset="0"/>
                </a:rPr>
                <a:t>¿29 &gt; 25?</a:t>
              </a:r>
            </a:p>
          </p:txBody>
        </p:sp>
        <p:sp>
          <p:nvSpPr>
            <p:cNvPr id="30" name="CuadroTexto 23">
              <a:extLst>
                <a:ext uri="{FF2B5EF4-FFF2-40B4-BE49-F238E27FC236}">
                  <a16:creationId xmlns:a16="http://schemas.microsoft.com/office/drawing/2014/main" id="{0FFE5E30-3A2F-4D00-A012-084D244B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402" y="4085766"/>
              <a:ext cx="762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altLang="es-PE" dirty="0">
                  <a:solidFill>
                    <a:srgbClr val="FF0000"/>
                  </a:solidFill>
                  <a:latin typeface="Calibri" panose="020F0502020204030204" pitchFamily="34" charset="0"/>
                </a:rPr>
                <a:t>Verdadero</a:t>
              </a: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81E29F4-43D3-4FFD-A394-8FA15931D5DE}"/>
                </a:ext>
              </a:extLst>
            </p:cNvPr>
            <p:cNvCxnSpPr/>
            <p:nvPr/>
          </p:nvCxnSpPr>
          <p:spPr>
            <a:xfrm flipV="1">
              <a:off x="2051099" y="4494666"/>
              <a:ext cx="0" cy="34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957297D-09AC-4A00-802E-10871DA27E48}"/>
                </a:ext>
              </a:extLst>
            </p:cNvPr>
            <p:cNvCxnSpPr/>
            <p:nvPr/>
          </p:nvCxnSpPr>
          <p:spPr>
            <a:xfrm>
              <a:off x="2051099" y="4494666"/>
              <a:ext cx="775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0EFBA98-62F5-45DF-B3CE-DB49B80F94DE}"/>
                </a:ext>
              </a:extLst>
            </p:cNvPr>
            <p:cNvCxnSpPr/>
            <p:nvPr/>
          </p:nvCxnSpPr>
          <p:spPr>
            <a:xfrm>
              <a:off x="2826411" y="4494666"/>
              <a:ext cx="0" cy="349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43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288572-DF59-415B-BC67-948BFB9C5B03}"/>
</file>

<file path=customXml/itemProps2.xml><?xml version="1.0" encoding="utf-8"?>
<ds:datastoreItem xmlns:ds="http://schemas.openxmlformats.org/officeDocument/2006/customXml" ds:itemID="{DCDE58B8-28D7-469D-8CE9-A3D9A52CA453}"/>
</file>

<file path=customXml/itemProps3.xml><?xml version="1.0" encoding="utf-8"?>
<ds:datastoreItem xmlns:ds="http://schemas.openxmlformats.org/officeDocument/2006/customXml" ds:itemID="{1104DE42-E90C-4AC9-905E-B2353893392E}"/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662</Words>
  <Application>Microsoft Office PowerPoint</Application>
  <PresentationFormat>Panorámica</PresentationFormat>
  <Paragraphs>346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Ordenamiento de Datos en Vectores</vt:lpstr>
      <vt:lpstr>Ordenamiento</vt:lpstr>
      <vt:lpstr>Ordenamiento Ascendente y Descendente</vt:lpstr>
      <vt:lpstr>Método de Intercambio</vt:lpstr>
      <vt:lpstr>Método de Intercambio</vt:lpstr>
      <vt:lpstr>Método de Intercambio</vt:lpstr>
      <vt:lpstr>Método de Intercambio</vt:lpstr>
      <vt:lpstr>Método de Intercambio</vt:lpstr>
      <vt:lpstr>Método de Intercambio</vt:lpstr>
      <vt:lpstr>Método de Intercambio</vt:lpstr>
      <vt:lpstr>Método de Inserción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30</cp:revision>
  <dcterms:created xsi:type="dcterms:W3CDTF">2020-03-27T21:29:12Z</dcterms:created>
  <dcterms:modified xsi:type="dcterms:W3CDTF">2022-09-05T01:05:51Z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