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43" r:id="rId3"/>
    <p:sldId id="355" r:id="rId4"/>
    <p:sldId id="356" r:id="rId5"/>
    <p:sldId id="357" r:id="rId6"/>
    <p:sldId id="358" r:id="rId7"/>
    <p:sldId id="359" r:id="rId8"/>
    <p:sldId id="360" r:id="rId9"/>
    <p:sldId id="258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te Microsoft" initials="CM" lastIdx="2" clrIdx="0">
    <p:extLst>
      <p:ext uri="{19B8F6BF-5375-455C-9EA6-DF929625EA0E}">
        <p15:presenceInfo xmlns:p15="http://schemas.microsoft.com/office/powerpoint/2012/main" userId="9d2617fa9795e3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BEBF1-B633-45B2-8C4A-A9D39F4E07B6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CF7E1-24B5-4695-873D-F5D57AF216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318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0C8E0-0941-408B-8A5F-7CECD08A3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764BD6-928E-47AF-A94F-D0FA05974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9DADED-F9E2-4282-A5DE-11F4D3AD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F390EE-CA36-426C-9CC2-5A208D94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9EF0B0-D6EB-4EAE-9B45-D24E8962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080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3EBEE-E39B-4039-BD49-CA8466A8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11E84F-18FF-45F6-8B2F-5A1BDB79B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BFBBEA-8D25-4ADE-B00B-FDCF6EF9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EA2E2-397A-4F8E-B391-2D5AA0DF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B870F2-61BC-4C13-81C3-F099A860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095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68E036-F99C-49E6-9D23-951401EA2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E2335C-E729-4A11-9352-552747444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ED389-3F8D-4FD5-A66E-03203B60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5AF493-F105-496E-B4FD-108B5B83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36431A-F8FD-41CA-A3F1-F15574ED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592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36FB8-F07D-4E47-AE5D-9A869D3F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7EFE3-D0A7-4DBD-B0F7-3C6E6E6A1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36079B-36A3-463E-B991-BD90ED66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F2E1F2-E17B-4117-AE9E-40B9A25B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B5344-D5A6-4259-A47C-81075826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305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BA389-E8E9-492D-9B06-7A968E5B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25CEBB-85CC-4F98-9F38-50D1BEFD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CF262F-ADF4-4E69-9E71-6E97292F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BEC998-C503-4E15-88F9-BFB43612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BB5EB3-AF61-4B7E-BFFD-3338B065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46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B0ED6-33E2-4D10-8EF0-241DF4E6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042F0-B6E2-417D-BB4F-D3A16F1CE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38A870-0564-4C69-AC50-7597097A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AF7CE4-EE4A-41C1-B547-35FE64DD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2BDCD0-974A-49A6-B0A4-EA0A29AA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D21517-1F65-4408-8C16-3266A80A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622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6B256-8217-4833-AB3B-DC809D34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3A39E7-1E23-49FE-B46F-0D08A06A6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F8C4A6-FD30-4CF1-84FA-6C0BF6135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1B022E-42DA-40D2-84C4-382354913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B067D4-7825-4AB2-B570-E8AE8825B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6376C2-CEA9-4AFC-937A-419A87B2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5991C4-8EBD-4B6B-99C9-BB93F6EA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F0E909-9A91-400E-8168-28C86CB7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638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C3E96-4E5D-4E7B-95B0-DC59FF77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CCC873-C5BE-477D-A7DB-C62A3296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1DFACD-9B19-4631-9CA8-8ED9A7EB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8D9E24-A264-4BB1-87C7-C7586966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167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71DA42-86D1-4AF4-82B9-4298D911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731774-16F6-47B2-8CDD-6FA7D870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AB7DE3-C08F-4AFC-BF02-51554425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404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816EC-0ECA-4DD3-B320-84D15973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61231A-3F76-4147-914E-07CA95C53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7B2AE5-0F2B-44F8-A549-4CD77E819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BF24C1-5EC6-4D4B-B4F9-0D8E6B75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CB2084-47B4-4363-9988-EC887981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B21B67-277D-4E8E-BAA6-E32CCC6A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285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5D56C-9B01-41E7-BBC8-A3C9AD60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93A833-FCFC-4C04-9A2B-A4F6117BC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43B229-160D-485D-9FAF-9F0BA5979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7DBABE-271B-471D-BDED-6C4FAB5F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DB61-CE31-43E7-B93C-7DF2413B5994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B6F89E-A73A-47C2-848E-292A3DE9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A0B3FD-0B40-4878-AEA2-3C205AAA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290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708A21-4CE7-4D8C-992C-B8CC9367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72F631-73F7-4B0F-BBF2-679189787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2A93A9-9375-43F1-9CE8-BB18E3585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8DB61-CE31-43E7-B93C-7DF2413B5994}" type="datetimeFigureOut">
              <a:rPr lang="es-PE" smtClean="0"/>
              <a:t>27/09/2022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74E79E-754C-46F7-AD05-16F2D41CC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4D106-4B98-4702-87ED-0C4186EAF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35C1-493A-4479-B0E3-01304BF8D66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31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1924D95-D105-4130-9F49-E08D2DE64A5F}"/>
              </a:ext>
            </a:extLst>
          </p:cNvPr>
          <p:cNvSpPr txBox="1"/>
          <p:nvPr/>
        </p:nvSpPr>
        <p:spPr>
          <a:xfrm>
            <a:off x="7593497" y="2729948"/>
            <a:ext cx="367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+mj-lt"/>
              </a:rPr>
              <a:t>ALGORITMO Y ESTRUCTURA DE DATOS I</a:t>
            </a:r>
            <a:endParaRPr lang="es-P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3283B1-4476-4DE1-B38E-4B2B2E89004B}"/>
              </a:ext>
            </a:extLst>
          </p:cNvPr>
          <p:cNvSpPr txBox="1"/>
          <p:nvPr/>
        </p:nvSpPr>
        <p:spPr>
          <a:xfrm>
            <a:off x="7633252" y="3764698"/>
            <a:ext cx="3949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+mj-lt"/>
              </a:rPr>
              <a:t>Docente: MBA Ing. Gerald F. </a:t>
            </a:r>
            <a:r>
              <a:rPr lang="es-ES" sz="1600" b="1" dirty="0" err="1">
                <a:solidFill>
                  <a:schemeClr val="bg1"/>
                </a:solidFill>
                <a:latin typeface="+mj-lt"/>
              </a:rPr>
              <a:t>Basurco</a:t>
            </a:r>
            <a:r>
              <a:rPr lang="es-ES" sz="1600" b="1" dirty="0">
                <a:solidFill>
                  <a:schemeClr val="bg1"/>
                </a:solidFill>
                <a:latin typeface="+mj-lt"/>
              </a:rPr>
              <a:t> Zapata</a:t>
            </a:r>
          </a:p>
          <a:p>
            <a:r>
              <a:rPr lang="es-ES" sz="1600" b="1" dirty="0">
                <a:solidFill>
                  <a:schemeClr val="bg1"/>
                </a:solidFill>
                <a:latin typeface="+mj-lt"/>
              </a:rPr>
              <a:t>	gbasurcoz@usmp.pe </a:t>
            </a:r>
            <a:endParaRPr lang="es-PE" sz="1600" b="1" dirty="0">
              <a:solidFill>
                <a:schemeClr val="bg1"/>
              </a:solidFill>
              <a:latin typeface="+mj-lt"/>
            </a:endParaRPr>
          </a:p>
          <a:p>
            <a:endParaRPr lang="es-PE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3BCC3B-77DA-437D-94A9-8377F4AC61A0}"/>
              </a:ext>
            </a:extLst>
          </p:cNvPr>
          <p:cNvSpPr txBox="1"/>
          <p:nvPr/>
        </p:nvSpPr>
        <p:spPr>
          <a:xfrm>
            <a:off x="9834132" y="715822"/>
            <a:ext cx="157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chemeClr val="bg1"/>
                </a:solidFill>
                <a:latin typeface="+mj-lt"/>
              </a:rPr>
              <a:t>Semestre Académico 2022- II</a:t>
            </a:r>
          </a:p>
        </p:txBody>
      </p:sp>
    </p:spTree>
    <p:extLst>
      <p:ext uri="{BB962C8B-B14F-4D97-AF65-F5344CB8AC3E}">
        <p14:creationId xmlns:p14="http://schemas.microsoft.com/office/powerpoint/2010/main" val="38591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EC402F06-DA42-4C19-B17A-4BB7D95C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Semana 9</a:t>
            </a:r>
          </a:p>
        </p:txBody>
      </p:sp>
      <p:sp>
        <p:nvSpPr>
          <p:cNvPr id="10243" name="Marcador de contenido 2">
            <a:extLst>
              <a:ext uri="{FF2B5EF4-FFF2-40B4-BE49-F238E27FC236}">
                <a16:creationId xmlns:a16="http://schemas.microsoft.com/office/drawing/2014/main" id="{6A9DCF1D-F1F7-4DA1-B892-86EFB842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altLang="en-US"/>
              <a:t>Primera sesión</a:t>
            </a:r>
          </a:p>
          <a:p>
            <a:pPr lvl="1"/>
            <a:r>
              <a:rPr lang="es-ES" altLang="en-US"/>
              <a:t>Encapsulamiento. Modificadores de acceso: público y privado.</a:t>
            </a:r>
          </a:p>
          <a:p>
            <a:pPr lvl="1"/>
            <a:r>
              <a:rPr lang="es-ES" altLang="en-US"/>
              <a:t>Métodos de acceso: setters y getters.</a:t>
            </a:r>
            <a:endParaRPr lang="es-PE" altLang="en-US"/>
          </a:p>
          <a:p>
            <a:r>
              <a:rPr lang="es-PE" altLang="en-US"/>
              <a:t>Segunda sesión</a:t>
            </a:r>
          </a:p>
          <a:p>
            <a:pPr lvl="1"/>
            <a:r>
              <a:rPr lang="es-ES" altLang="en-US"/>
              <a:t>Método Constructor. </a:t>
            </a:r>
          </a:p>
          <a:p>
            <a:pPr lvl="1"/>
            <a:r>
              <a:rPr lang="es-ES" altLang="en-US"/>
              <a:t>Implementación de clases con uno ó más constructores.</a:t>
            </a:r>
            <a:endParaRPr lang="es-PE" altLang="en-US"/>
          </a:p>
        </p:txBody>
      </p:sp>
    </p:spTree>
    <p:extLst>
      <p:ext uri="{BB962C8B-B14F-4D97-AF65-F5344CB8AC3E}">
        <p14:creationId xmlns:p14="http://schemas.microsoft.com/office/powerpoint/2010/main" val="90466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3">
            <a:extLst>
              <a:ext uri="{FF2B5EF4-FFF2-40B4-BE49-F238E27FC236}">
                <a16:creationId xmlns:a16="http://schemas.microsoft.com/office/drawing/2014/main" id="{F782E267-34C6-488B-BEA3-C07C01D4AAB0}"/>
              </a:ext>
            </a:extLst>
          </p:cNvPr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s-PE" altLang="en-US" dirty="0"/>
              <a:t>Encapsulamiento</a:t>
            </a:r>
          </a:p>
        </p:txBody>
      </p:sp>
    </p:spTree>
    <p:extLst>
      <p:ext uri="{BB962C8B-B14F-4D97-AF65-F5344CB8AC3E}">
        <p14:creationId xmlns:p14="http://schemas.microsoft.com/office/powerpoint/2010/main" val="190818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246534BD-F937-4D7C-B0DE-D53E5EAAA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Definición</a:t>
            </a:r>
          </a:p>
        </p:txBody>
      </p:sp>
      <p:sp>
        <p:nvSpPr>
          <p:cNvPr id="12292" name="Marcador de pie de página 2">
            <a:extLst>
              <a:ext uri="{FF2B5EF4-FFF2-40B4-BE49-F238E27FC236}">
                <a16:creationId xmlns:a16="http://schemas.microsoft.com/office/drawing/2014/main" id="{BC9478CC-46FE-477A-BC8A-671F7001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altLang="es-PE"/>
              <a:t>Algoritmos y Estructuras de Datos I</a:t>
            </a:r>
          </a:p>
        </p:txBody>
      </p:sp>
      <p:sp>
        <p:nvSpPr>
          <p:cNvPr id="12293" name="Marcador de número de diapositiva 3">
            <a:extLst>
              <a:ext uri="{FF2B5EF4-FFF2-40B4-BE49-F238E27FC236}">
                <a16:creationId xmlns:a16="http://schemas.microsoft.com/office/drawing/2014/main" id="{8324CC2B-30BF-45F1-8037-DB8B221B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C94CB4-7473-427C-B981-BACAEC6036E3}" type="slidenum">
              <a:rPr lang="es-ES" altLang="en-US" smtClean="0"/>
              <a:pPr/>
              <a:t>4</a:t>
            </a:fld>
            <a:endParaRPr lang="es-ES" altLang="en-US"/>
          </a:p>
        </p:txBody>
      </p:sp>
      <p:sp>
        <p:nvSpPr>
          <p:cNvPr id="12291" name="Marcador de contenido 4">
            <a:extLst>
              <a:ext uri="{FF2B5EF4-FFF2-40B4-BE49-F238E27FC236}">
                <a16:creationId xmlns:a16="http://schemas.microsoft.com/office/drawing/2014/main" id="{BD1AA638-6387-48F3-92AC-847392A0422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838200" y="1475910"/>
            <a:ext cx="10515600" cy="4567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PE" altLang="es-PE" dirty="0"/>
              <a:t>El encapsulamiento hace referencia a ocultar los detalles de implementación interno del objeto a los demás. Esta propiedad permite asegurar que el contenido de la información de un objeto se encuentre seguro del mundo exterior.</a:t>
            </a:r>
          </a:p>
          <a:p>
            <a:endParaRPr lang="es-PE" altLang="es-PE" dirty="0"/>
          </a:p>
          <a:p>
            <a:r>
              <a:rPr lang="es-ES" altLang="es-PE" dirty="0"/>
              <a:t>Es la capacidad de ocultar los detalles internos del comportamiento de una clase y exponer o dar a conocer sólo los detalles que sean necesarios para el resto de la clase.</a:t>
            </a:r>
          </a:p>
          <a:p>
            <a:endParaRPr lang="es-ES" altLang="es-PE" dirty="0"/>
          </a:p>
          <a:p>
            <a:r>
              <a:rPr lang="es-ES" altLang="es-PE" dirty="0"/>
              <a:t>Permite restringir y controlar el uso de la clase.</a:t>
            </a:r>
            <a:endParaRPr lang="es-PE" altLang="es-PE" dirty="0"/>
          </a:p>
        </p:txBody>
      </p:sp>
    </p:spTree>
    <p:extLst>
      <p:ext uri="{BB962C8B-B14F-4D97-AF65-F5344CB8AC3E}">
        <p14:creationId xmlns:p14="http://schemas.microsoft.com/office/powerpoint/2010/main" val="80899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C0243D2C-603C-4889-898A-2A57EC5AD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/>
              <a:t>Justificación</a:t>
            </a:r>
          </a:p>
        </p:txBody>
      </p:sp>
      <p:sp>
        <p:nvSpPr>
          <p:cNvPr id="13315" name="Marcador de pie de página 2">
            <a:extLst>
              <a:ext uri="{FF2B5EF4-FFF2-40B4-BE49-F238E27FC236}">
                <a16:creationId xmlns:a16="http://schemas.microsoft.com/office/drawing/2014/main" id="{F33BD7C3-40DF-4437-9C77-6C70AD13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/>
              <a:t>Algoritmos y Estructuras de Datos I</a:t>
            </a:r>
          </a:p>
        </p:txBody>
      </p:sp>
      <p:sp>
        <p:nvSpPr>
          <p:cNvPr id="13316" name="Marcador de número de diapositiva 3">
            <a:extLst>
              <a:ext uri="{FF2B5EF4-FFF2-40B4-BE49-F238E27FC236}">
                <a16:creationId xmlns:a16="http://schemas.microsoft.com/office/drawing/2014/main" id="{7F6670BE-1360-4501-96A4-AE22E710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0DE4F-7310-440C-827A-C42B19EF67A0}" type="slidenum">
              <a:rPr lang="es-ES" altLang="en-US" smtClean="0"/>
              <a:pPr/>
              <a:t>5</a:t>
            </a:fld>
            <a:endParaRPr lang="es-ES" altLang="en-US"/>
          </a:p>
        </p:txBody>
      </p:sp>
      <p:sp>
        <p:nvSpPr>
          <p:cNvPr id="13317" name="CuadroTexto 5">
            <a:extLst>
              <a:ext uri="{FF2B5EF4-FFF2-40B4-BE49-F238E27FC236}">
                <a16:creationId xmlns:a16="http://schemas.microsoft.com/office/drawing/2014/main" id="{FDCF5452-5289-40EF-92C3-6083C93A3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696" y="2711815"/>
            <a:ext cx="604996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PE" altLang="es-PE" sz="3600" dirty="0">
                <a:solidFill>
                  <a:srgbClr val="FF0000"/>
                </a:solidFill>
              </a:rPr>
              <a:t>Evitar</a:t>
            </a:r>
            <a:r>
              <a:rPr lang="es-PE" altLang="es-PE" sz="3600" dirty="0"/>
              <a:t> que desde cualquier clase se altere el valor del atributo de un objeto.</a:t>
            </a:r>
          </a:p>
        </p:txBody>
      </p:sp>
    </p:spTree>
    <p:extLst>
      <p:ext uri="{BB962C8B-B14F-4D97-AF65-F5344CB8AC3E}">
        <p14:creationId xmlns:p14="http://schemas.microsoft.com/office/powerpoint/2010/main" val="278696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99A81340-875C-4847-8AD9-9D99DE703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/>
              <a:t>Implementar Encapsulamiento</a:t>
            </a:r>
          </a:p>
        </p:txBody>
      </p:sp>
      <p:sp>
        <p:nvSpPr>
          <p:cNvPr id="14339" name="Marcador de pie de página 2">
            <a:extLst>
              <a:ext uri="{FF2B5EF4-FFF2-40B4-BE49-F238E27FC236}">
                <a16:creationId xmlns:a16="http://schemas.microsoft.com/office/drawing/2014/main" id="{BF2E3156-1BC9-4C4F-8100-61416575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PE"/>
              <a:t>Algoritmos y Estructuras de Datos I</a:t>
            </a:r>
          </a:p>
        </p:txBody>
      </p:sp>
      <p:sp>
        <p:nvSpPr>
          <p:cNvPr id="14340" name="Marcador de número de diapositiva 3">
            <a:extLst>
              <a:ext uri="{FF2B5EF4-FFF2-40B4-BE49-F238E27FC236}">
                <a16:creationId xmlns:a16="http://schemas.microsoft.com/office/drawing/2014/main" id="{21597F3E-B1A4-4889-8822-F95430C0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B43B-1935-475A-B6A3-AB18A2C39909}" type="slidenum">
              <a:rPr lang="es-ES" altLang="en-US" smtClean="0"/>
              <a:pPr/>
              <a:t>6</a:t>
            </a:fld>
            <a:endParaRPr lang="es-ES" altLang="en-US"/>
          </a:p>
        </p:txBody>
      </p:sp>
      <p:sp>
        <p:nvSpPr>
          <p:cNvPr id="14341" name="CuadroTexto 4">
            <a:extLst>
              <a:ext uri="{FF2B5EF4-FFF2-40B4-BE49-F238E27FC236}">
                <a16:creationId xmlns:a16="http://schemas.microsoft.com/office/drawing/2014/main" id="{E1BFE6A1-695A-4AED-B692-44332D837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2133601"/>
            <a:ext cx="6400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PE" altLang="es-PE" sz="2800"/>
              <a:t>La forma de implementar el encapsulamiento en una clase se logra a través del uso de los </a:t>
            </a:r>
            <a:r>
              <a:rPr lang="es-PE" altLang="es-PE" sz="2800">
                <a:solidFill>
                  <a:srgbClr val="FF0000"/>
                </a:solidFill>
              </a:rPr>
              <a:t>niveles de visibilidad</a:t>
            </a:r>
            <a:r>
              <a:rPr lang="es-PE" altLang="es-PE" sz="2800"/>
              <a:t>, </a:t>
            </a:r>
            <a:r>
              <a:rPr lang="es-PE" altLang="es-PE" sz="2800" u="sng"/>
              <a:t>también conocidos como modificadores de acceso</a:t>
            </a:r>
            <a:r>
              <a:rPr lang="es-PE" altLang="es-PE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205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2DC619E5-F60E-4AE8-85ED-FC6A09B46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/>
              <a:t>Modificadores de Acceso</a:t>
            </a:r>
          </a:p>
        </p:txBody>
      </p:sp>
      <p:sp>
        <p:nvSpPr>
          <p:cNvPr id="15363" name="Marcador de pie de página 2">
            <a:extLst>
              <a:ext uri="{FF2B5EF4-FFF2-40B4-BE49-F238E27FC236}">
                <a16:creationId xmlns:a16="http://schemas.microsoft.com/office/drawing/2014/main" id="{E0458DD4-95ED-4F84-8160-3CEFCE5C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altLang="es-PE"/>
              <a:t>Algoritmos y Estructuras de Datos I</a:t>
            </a:r>
          </a:p>
        </p:txBody>
      </p:sp>
      <p:sp>
        <p:nvSpPr>
          <p:cNvPr id="15364" name="Marcador de número de diapositiva 3">
            <a:extLst>
              <a:ext uri="{FF2B5EF4-FFF2-40B4-BE49-F238E27FC236}">
                <a16:creationId xmlns:a16="http://schemas.microsoft.com/office/drawing/2014/main" id="{791BD042-9DB9-4851-9DFF-EC96D194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9A2A71-32BA-45EA-97C0-5C4ADEDD145B}" type="slidenum">
              <a:rPr lang="es-ES" altLang="en-US" smtClean="0"/>
              <a:pPr/>
              <a:t>7</a:t>
            </a:fld>
            <a:endParaRPr lang="es-ES" altLang="en-U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078C7CF-F36E-4421-A797-AC1ED5B47343}"/>
              </a:ext>
            </a:extLst>
          </p:cNvPr>
          <p:cNvGraphicFramePr>
            <a:graphicFrameLocks noGrp="1"/>
          </p:cNvGraphicFramePr>
          <p:nvPr/>
        </p:nvGraphicFramePr>
        <p:xfrm>
          <a:off x="2520175" y="1463041"/>
          <a:ext cx="6595483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4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0919">
                  <a:extLst>
                    <a:ext uri="{9D8B030D-6E8A-4147-A177-3AD203B41FA5}">
                      <a16:colId xmlns:a16="http://schemas.microsoft.com/office/drawing/2014/main" val="151471916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PE" dirty="0"/>
                        <a:t>Modificador de Acceso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PE" dirty="0"/>
                        <a:t>Acceso a los miembros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Desde la misma clase</a:t>
                      </a:r>
                    </a:p>
                  </a:txBody>
                  <a:tcPr marL="91456" marR="91456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Desde otra clase dentro del contenedor</a:t>
                      </a:r>
                    </a:p>
                  </a:txBody>
                  <a:tcPr marL="91456" marR="91456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Desde otra clase fuera del contenedor</a:t>
                      </a:r>
                    </a:p>
                  </a:txBody>
                  <a:tcPr marL="91456" marR="91456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0" dirty="0" err="1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6" marR="914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6" marR="914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6" marR="9145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0" dirty="0" err="1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6" marR="91456"/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/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b="0" dirty="0" err="1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91456" marR="914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JAVA SI / </a:t>
                      </a:r>
                      <a:r>
                        <a:rPr lang="es-PE" b="0" dirty="0" err="1">
                          <a:solidFill>
                            <a:schemeClr val="tx1"/>
                          </a:solidFill>
                        </a:rPr>
                        <a:t>c#</a:t>
                      </a:r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 NO</a:t>
                      </a:r>
                    </a:p>
                  </a:txBody>
                  <a:tcPr marL="91456" marR="91456"/>
                </a:tc>
                <a:tc>
                  <a:txBody>
                    <a:bodyPr/>
                    <a:lstStyle/>
                    <a:p>
                      <a:pPr algn="ctr"/>
                      <a:endParaRPr lang="es-PE" b="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/>
                </a:tc>
                <a:extLst>
                  <a:ext uri="{0D108BD9-81ED-4DB2-BD59-A6C34878D82A}">
                    <a16:rowId xmlns:a16="http://schemas.microsoft.com/office/drawing/2014/main" val="2183178245"/>
                  </a:ext>
                </a:extLst>
              </a:tr>
            </a:tbl>
          </a:graphicData>
        </a:graphic>
      </p:graphicFrame>
      <p:sp>
        <p:nvSpPr>
          <p:cNvPr id="15385" name="CuadroTexto 5">
            <a:extLst>
              <a:ext uri="{FF2B5EF4-FFF2-40B4-BE49-F238E27FC236}">
                <a16:creationId xmlns:a16="http://schemas.microsoft.com/office/drawing/2014/main" id="{9381910A-1D3F-434F-960B-1A54E00EF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747" y="4437916"/>
            <a:ext cx="72723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s-ES" altLang="es-PE" sz="2000" dirty="0"/>
              <a:t>Una clase bien diseñada impide el acceso directo a sus variables miembro, </a:t>
            </a:r>
            <a:r>
              <a:rPr lang="es-ES" altLang="es-PE" sz="2000" u="sng" dirty="0"/>
              <a:t>proporcionando a cambio, un conjunto de métodos de acceso que sirvan como intermediarios entre las variables miembro y el mundo exterio</a:t>
            </a:r>
            <a:r>
              <a:rPr lang="es-ES" altLang="es-PE" sz="2000" dirty="0"/>
              <a:t>r.</a:t>
            </a:r>
            <a:endParaRPr lang="es-PE" altLang="es-PE" sz="2000" dirty="0"/>
          </a:p>
        </p:txBody>
      </p:sp>
    </p:spTree>
    <p:extLst>
      <p:ext uri="{BB962C8B-B14F-4D97-AF65-F5344CB8AC3E}">
        <p14:creationId xmlns:p14="http://schemas.microsoft.com/office/powerpoint/2010/main" val="385435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1F9B1147-49B7-499B-9CC9-760688BA4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/>
              <a:t>Métodos de Acceso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4A7743A-756A-4435-AFC5-C4B456ED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Son métodos diseñados para permitir el acceso a los atributos miembros de la clase con nivel de acceso privado.</a:t>
            </a:r>
          </a:p>
          <a:p>
            <a:pPr marL="0" indent="0">
              <a:buNone/>
              <a:defRPr/>
            </a:pPr>
            <a:r>
              <a:rPr lang="es-ES" dirty="0"/>
              <a:t>Se clasifican en:</a:t>
            </a:r>
          </a:p>
          <a:p>
            <a:pPr marL="0" indent="0">
              <a:buNone/>
              <a:defRPr/>
            </a:pPr>
            <a:endParaRPr lang="es-ES" dirty="0"/>
          </a:p>
          <a:p>
            <a:pPr>
              <a:defRPr/>
            </a:pPr>
            <a:r>
              <a:rPr lang="es-ES" dirty="0">
                <a:solidFill>
                  <a:srgbClr val="000099"/>
                </a:solidFill>
              </a:rPr>
              <a:t>Métodos set</a:t>
            </a:r>
            <a:r>
              <a:rPr lang="es-ES" dirty="0"/>
              <a:t>, permiten asignar valor a los atributos privados (</a:t>
            </a:r>
            <a:r>
              <a:rPr lang="es-ES" dirty="0" err="1"/>
              <a:t>private</a:t>
            </a:r>
            <a:r>
              <a:rPr lang="es-ES" dirty="0"/>
              <a:t>) de la clase. Son métodos </a:t>
            </a:r>
            <a:r>
              <a:rPr lang="es-ES" dirty="0" err="1"/>
              <a:t>void</a:t>
            </a:r>
            <a:r>
              <a:rPr lang="es-ES" dirty="0"/>
              <a:t> con parámetros.</a:t>
            </a:r>
          </a:p>
          <a:p>
            <a:pPr>
              <a:defRPr/>
            </a:pPr>
            <a:r>
              <a:rPr lang="es-ES" dirty="0">
                <a:solidFill>
                  <a:srgbClr val="000099"/>
                </a:solidFill>
              </a:rPr>
              <a:t>Métodos </a:t>
            </a:r>
            <a:r>
              <a:rPr lang="es-ES" dirty="0" err="1">
                <a:solidFill>
                  <a:srgbClr val="000099"/>
                </a:solidFill>
              </a:rPr>
              <a:t>get</a:t>
            </a:r>
            <a:r>
              <a:rPr lang="es-ES" dirty="0"/>
              <a:t>, permiten obtener los valores almacenados en los atributos privados de la clase. Son métodos con retorno de valor sin parámetros.</a:t>
            </a:r>
            <a:endParaRPr lang="es-PE" dirty="0"/>
          </a:p>
        </p:txBody>
      </p:sp>
      <p:sp>
        <p:nvSpPr>
          <p:cNvPr id="16388" name="Marcador de pie de página 2">
            <a:extLst>
              <a:ext uri="{FF2B5EF4-FFF2-40B4-BE49-F238E27FC236}">
                <a16:creationId xmlns:a16="http://schemas.microsoft.com/office/drawing/2014/main" id="{EB9C6680-C92E-4511-AF63-48E64D43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s-ES" altLang="es-PE"/>
              <a:t>Algoritmos y Estructuras de Datos I</a:t>
            </a:r>
          </a:p>
        </p:txBody>
      </p:sp>
      <p:sp>
        <p:nvSpPr>
          <p:cNvPr id="16389" name="Marcador de número de diapositiva 3">
            <a:extLst>
              <a:ext uri="{FF2B5EF4-FFF2-40B4-BE49-F238E27FC236}">
                <a16:creationId xmlns:a16="http://schemas.microsoft.com/office/drawing/2014/main" id="{112CAA20-80CB-4D7A-8E36-D9A52B9E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968B6A-1A2A-46A4-9716-65D1A83CC818}" type="slidenum">
              <a:rPr lang="es-ES" altLang="en-US" smtClean="0"/>
              <a:pPr/>
              <a:t>8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8477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638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1C06358C749D48AE58752CB8EF5AB8" ma:contentTypeVersion="6" ma:contentTypeDescription="Crear nuevo documento." ma:contentTypeScope="" ma:versionID="f339a7a8f305e64ec99a8dc684206116">
  <xsd:schema xmlns:xsd="http://www.w3.org/2001/XMLSchema" xmlns:xs="http://www.w3.org/2001/XMLSchema" xmlns:p="http://schemas.microsoft.com/office/2006/metadata/properties" xmlns:ns2="80bd99c9-f031-4fc8-b99e-b6fd27b53969" xmlns:ns3="080e6cac-d3ed-47af-947c-f2cbb496b1d4" targetNamespace="http://schemas.microsoft.com/office/2006/metadata/properties" ma:root="true" ma:fieldsID="300169334011f662389b1d33c30af31a" ns2:_="" ns3:_="">
    <xsd:import namespace="80bd99c9-f031-4fc8-b99e-b6fd27b53969"/>
    <xsd:import namespace="080e6cac-d3ed-47af-947c-f2cbb496b1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d99c9-f031-4fc8-b99e-b6fd27b53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e6cac-d3ed-47af-947c-f2cbb496b1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80e6cac-d3ed-47af-947c-f2cbb496b1d4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BA22461-E6B8-4517-AA38-F0D32EF3E509}"/>
</file>

<file path=customXml/itemProps2.xml><?xml version="1.0" encoding="utf-8"?>
<ds:datastoreItem xmlns:ds="http://schemas.openxmlformats.org/officeDocument/2006/customXml" ds:itemID="{C8776FB9-3340-45D1-8079-8C5516398D3F}"/>
</file>

<file path=customXml/itemProps3.xml><?xml version="1.0" encoding="utf-8"?>
<ds:datastoreItem xmlns:ds="http://schemas.openxmlformats.org/officeDocument/2006/customXml" ds:itemID="{9ACDD9FF-161F-4668-A01C-BDEA027786E3}"/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375</Words>
  <Application>Microsoft Office PowerPoint</Application>
  <PresentationFormat>Panorámica</PresentationFormat>
  <Paragraphs>54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Semana 9</vt:lpstr>
      <vt:lpstr>Encapsulamiento</vt:lpstr>
      <vt:lpstr>Definición</vt:lpstr>
      <vt:lpstr>Justificación</vt:lpstr>
      <vt:lpstr>Implementar Encapsulamiento</vt:lpstr>
      <vt:lpstr>Modificadores de Acceso</vt:lpstr>
      <vt:lpstr>Métodos de Acceso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BENITO ROSASCO RAMIREZ</dc:creator>
  <cp:lastModifiedBy>GERALD FRANCIS BASURCO ZAPATA</cp:lastModifiedBy>
  <cp:revision>31</cp:revision>
  <dcterms:created xsi:type="dcterms:W3CDTF">2020-03-27T21:29:12Z</dcterms:created>
  <dcterms:modified xsi:type="dcterms:W3CDTF">2022-09-27T13:30:37Z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0x0101008C1C06358C749D48AE58752CB8EF5AB8</vt:lpwstr>
  </property>
</Properties>
</file>